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font" Target="fonts/Roboto-regular.fntdata"/><Relationship Id="rId45" Type="http://schemas.openxmlformats.org/officeDocument/2006/relationships/slide" Target="slides/slide38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77e483ac7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77e483ac7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77e483ac7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77e483ac7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834f0c84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834f0c84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77e483ac7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77e483ac7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834f0c84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834f0c84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77e483ac7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77e483ac7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834f0c84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834f0c84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77e483ac7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77e483ac7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834f0c84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834f0c84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77e483ac7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77e483ac7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834f0c84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834f0c84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77e483ac7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77e483ac7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834f0c84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834f0c84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77e483ac7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77e483ac7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834f0c84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834f0c84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5af94df2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5af94df2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16e4ee7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16e4ee7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94fd1ef2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94fd1ef2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834f0c84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834f0c84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834f0c84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834f0c84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77e483ac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77e483ac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63cae53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63cae53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77e483ac7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77e483ac7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16e4ee80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16e4ee80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5af94df2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5af94df2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77e483ac7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77e483ac7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77e483ac7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77e483ac7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77e483a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77e483a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77e483ac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77e483ac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77e483ac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77e483ac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5afc3a2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5afc3a2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77e483ac7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77e483ac7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34f0c8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34f0c8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77e483ac7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77e483ac7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16e4ee7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16e4ee7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77e483ac7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77e483ac7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jpg"/><Relationship Id="rId3" Type="http://schemas.openxmlformats.org/officeDocument/2006/relationships/image" Target="../media/image6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jpg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/>
        </p:nvSpPr>
        <p:spPr>
          <a:xfrm>
            <a:off x="2381673" y="4761375"/>
            <a:ext cx="6305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1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/>
          <p:nvPr/>
        </p:nvSpPr>
        <p:spPr>
          <a:xfrm>
            <a:off x="4407225" y="46636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&amp; Managing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" name="Google Shape;132;p25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8" name="Google Shape;178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9" name="Google Shape;179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Google Shape;216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7" name="Google Shape;247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Google Shape;25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2" name="Google Shape;2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3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10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44072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&amp; Managing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44072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&amp; Managing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Google Shape;201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8" name="Google Shape;20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0"/>
          <p:cNvSpPr txBox="1"/>
          <p:nvPr/>
        </p:nvSpPr>
        <p:spPr>
          <a:xfrm>
            <a:off x="44072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&amp; Managing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reference/android/app/Activity.html#isFinishing()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.android.com/reference/android/app/Activity.html#onRestoreInstanceState(android.os.Bundle)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0" Type="http://schemas.openxmlformats.org/officeDocument/2006/relationships/hyperlink" Target="https://developer.android.com/reference/android/os/Bundle.html" TargetMode="Externa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developer.android.com/guide/components/activities.html" TargetMode="External"/><Relationship Id="rId4" Type="http://schemas.openxmlformats.org/officeDocument/2006/relationships/hyperlink" Target="http://developer.android.com/reference/android/app/Activity.html" TargetMode="External"/><Relationship Id="rId9" Type="http://schemas.openxmlformats.org/officeDocument/2006/relationships/hyperlink" Target="http://developer.android.com/guide/topics/resources/runtime-changes.html" TargetMode="External"/><Relationship Id="rId5" Type="http://schemas.openxmlformats.org/officeDocument/2006/relationships/hyperlink" Target="http://developer.android.com/training/basics/activity-lifecycle/index.html" TargetMode="External"/><Relationship Id="rId6" Type="http://schemas.openxmlformats.org/officeDocument/2006/relationships/hyperlink" Target="https://developer.android.com/training/basics/activity-lifecycle/pausing.html" TargetMode="External"/><Relationship Id="rId7" Type="http://schemas.openxmlformats.org/officeDocument/2006/relationships/hyperlink" Target="https://developer.android.com/training/basics/activity-lifecycle/stopping.html" TargetMode="External"/><Relationship Id="rId8" Type="http://schemas.openxmlformats.org/officeDocument/2006/relationships/hyperlink" Target="http://developer.android.com/training/basics/activity-lifecycle/recreating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android-developer-training.gitbooks.io/android-developer-fundamentals-course-concepts/content/Unit%201/22_c_the_activity_lifecycle_and_managing_state.html" TargetMode="External"/><Relationship Id="rId4" Type="http://schemas.openxmlformats.org/officeDocument/2006/relationships/hyperlink" Target="https://android-developer-training.gitbooks.io/android-developer-course/content/Unit%201/22_p_activity_lifecycle_&amp;_state.html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3"/>
          <p:cNvSpPr txBox="1"/>
          <p:nvPr>
            <p:ph type="title"/>
          </p:nvPr>
        </p:nvSpPr>
        <p:spPr>
          <a:xfrm>
            <a:off x="195700" y="1442886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Activities and Intents</a:t>
            </a:r>
            <a:endParaRPr/>
          </a:p>
        </p:txBody>
      </p:sp>
      <p:sp>
        <p:nvSpPr>
          <p:cNvPr id="274" name="Google Shape;274;p53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</a:t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2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and overriding callbacks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1" name="Google Shape;341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Google Shape;342;p6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onCreate() is required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Override the other callbacks to change default behavior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Called when the activity is first created, for example when user taps launcher icon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Does all static setup: create views, bind data to lists, ...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called once during an activity's lifetime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Takes a Bundle with activity's previously frozen state, if there was one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Created state is always followed by onStart()</a:t>
            </a:r>
            <a:endParaRPr/>
          </a:p>
        </p:txBody>
      </p:sp>
      <p:sp>
        <p:nvSpPr>
          <p:cNvPr id="348" name="Google Shape;348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onCreate() –&gt; Created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9" name="Google Shape;349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onCreate(Bundle savedInstanceState)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5" name="Google Shape;355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6" name="Google Shape;356;p64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onCreate(Bundle savedInstanceState)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super.onCreate(savedInstanceState);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being created.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onStart() –&gt; Started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2" name="Google Shape;362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3" name="Google Shape;363;p65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when the activity is becoming visible to user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Can be called more than once during lifecycle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Followed by o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nResume()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the activity comes to the foreground, or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it becomes hidden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9" name="Google Shape;369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66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onStart()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super.onStart();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about to become visible.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onRestart() –&gt; Started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6" name="Google Shape;376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7" name="Google Shape;377;p67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after activity has been stopped, immediately before it is started again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Transient state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Always followed by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onStart()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onRestart()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3" name="Google Shape;383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68"/>
          <p:cNvSpPr txBox="1"/>
          <p:nvPr/>
        </p:nvSpPr>
        <p:spPr>
          <a:xfrm>
            <a:off x="181075" y="1109475"/>
            <a:ext cx="8840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onRestart()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super.onRestart();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between stopped and started.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onResume() –&gt; Resumed/Running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0" name="Google Shape;390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69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Called when activity will start interacting with user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Activity has moved to top of the activity stack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Starts accepting user input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Running state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Always followed by 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onPause()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7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onResume()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7" name="Google Shape;397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Google Shape;398;p70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onResume()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super.onResume();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has become visible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it is now "resumed"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onPause() –&gt; Paused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4" name="Google Shape;404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71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Called when system is about to resume a previous activity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activity is partly visible but user is leaving the activity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Typically used to commit unsaved changes to persistent data, stop animations and anything that consumes resources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Implementations must be fast because the next activity is not resumed until this method returns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Followed by either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onResume()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if the activity returns back to the front, or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if it becomes invisible to the user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>
            <p:ph type="ctrTitle"/>
          </p:nvPr>
        </p:nvSpPr>
        <p:spPr>
          <a:xfrm>
            <a:off x="311708" y="10829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2.2 Activity Lifecycle and Managing State</a:t>
            </a:r>
            <a:endParaRPr/>
          </a:p>
        </p:txBody>
      </p:sp>
      <p:sp>
        <p:nvSpPr>
          <p:cNvPr id="282" name="Google Shape;282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onPause()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1" name="Google Shape;411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2" name="Google Shape;412;p72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onPause()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super.onPause();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Another activity is taking focus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this activity is about to be "paused"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onStop() –&gt; Stopped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8" name="Google Shape;418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9" name="Google Shape;419;p73"/>
          <p:cNvSpPr txBox="1"/>
          <p:nvPr/>
        </p:nvSpPr>
        <p:spPr>
          <a:xfrm>
            <a:off x="181075" y="1070950"/>
            <a:ext cx="8520600" cy="3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139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when the activity is no longer visible to the user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139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New activity is being started, an existing one is brought in front of this one, or this one is being destroyed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139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Operations that were too heavy-weight for onPause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Followed by either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onRestart()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this activity is coming back to interact with the user, or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onDestroy()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this activity is going away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onStop()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5" name="Google Shape;425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6" name="Google Shape;426;p74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onStop()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super.onStop();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no longer visible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it is now "stopped"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onDestroy() –&gt; Destroyed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2" name="Google Shape;432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3" name="Google Shape;433;p75"/>
          <p:cNvSpPr txBox="1"/>
          <p:nvPr/>
        </p:nvSpPr>
        <p:spPr>
          <a:xfrm>
            <a:off x="181075" y="1033275"/>
            <a:ext cx="8840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 call before activity is destroyed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navigates back to previous activity, or configuration changes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Activity is finishing or system is destroying it to save space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 </a:t>
            </a:r>
            <a:r>
              <a:rPr lang="en" sz="2400"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3"/>
              </a:rPr>
              <a:t>isFinishing()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method to check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System may destroy activity without calling this, so use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onPause()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save data or state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onDestroy()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9" name="Google Shape;439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0" name="Google Shape;440;p76"/>
          <p:cNvSpPr txBox="1"/>
          <p:nvPr/>
        </p:nvSpPr>
        <p:spPr>
          <a:xfrm>
            <a:off x="197700" y="1084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onDestroy()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super.onDestroy();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about to be destroyed.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Instance State</a:t>
            </a:r>
            <a:endParaRPr/>
          </a:p>
        </p:txBody>
      </p:sp>
      <p:sp>
        <p:nvSpPr>
          <p:cNvPr id="446" name="Google Shape;446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When does config change?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3" name="Google Shape;453;p7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Configuration changes invalidate the current layout or other resources in your activity when the user: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rotates the device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chooses different system language, so locale changes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enters multi-window mode (Android 7)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on config change?</a:t>
            </a:r>
            <a:endParaRPr/>
          </a:p>
        </p:txBody>
      </p:sp>
      <p:sp>
        <p:nvSpPr>
          <p:cNvPr id="459" name="Google Shape;459;p79"/>
          <p:cNvSpPr txBox="1"/>
          <p:nvPr>
            <p:ph idx="1" type="body"/>
          </p:nvPr>
        </p:nvSpPr>
        <p:spPr>
          <a:xfrm>
            <a:off x="311700" y="1076275"/>
            <a:ext cx="841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On configuration change,  Android: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1.</a:t>
            </a:r>
            <a:r>
              <a:rPr lang="en"/>
              <a:t> shuts down activity </a:t>
            </a:r>
            <a:br>
              <a:rPr lang="en"/>
            </a:br>
            <a:r>
              <a:rPr lang="en"/>
              <a:t>    by calling:</a:t>
            </a:r>
            <a:endParaRPr/>
          </a:p>
        </p:txBody>
      </p:sp>
      <p:sp>
        <p:nvSpPr>
          <p:cNvPr id="460" name="Google Shape;460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1" name="Google Shape;461;p79"/>
          <p:cNvSpPr txBox="1"/>
          <p:nvPr/>
        </p:nvSpPr>
        <p:spPr>
          <a:xfrm>
            <a:off x="5043400" y="1740850"/>
            <a:ext cx="4071300" cy="62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then starts it over </a:t>
            </a:r>
            <a:b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    by calling:</a:t>
            </a:r>
            <a:endParaRPr/>
          </a:p>
        </p:txBody>
      </p:sp>
      <p:sp>
        <p:nvSpPr>
          <p:cNvPr id="462" name="Google Shape;462;p79"/>
          <p:cNvSpPr txBox="1"/>
          <p:nvPr/>
        </p:nvSpPr>
        <p:spPr>
          <a:xfrm>
            <a:off x="766050" y="2626450"/>
            <a:ext cx="3064200" cy="16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onPause()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onStop()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onDestroy()</a:t>
            </a:r>
            <a:endParaRPr/>
          </a:p>
        </p:txBody>
      </p:sp>
      <p:sp>
        <p:nvSpPr>
          <p:cNvPr id="463" name="Google Shape;463;p79"/>
          <p:cNvSpPr txBox="1"/>
          <p:nvPr/>
        </p:nvSpPr>
        <p:spPr>
          <a:xfrm>
            <a:off x="5471900" y="2626450"/>
            <a:ext cx="2517000" cy="149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onCreate()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onStart()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onResume()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8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Activity instance state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0" name="Google Shape;470;p80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State information is created while the activity is running, such as a counter, user text, animation progression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 is lost when device is rotated, language changes, back-button is pressed, or the system clears memory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Activity instance state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7" name="Google Shape;477;p81"/>
          <p:cNvSpPr txBox="1"/>
          <p:nvPr/>
        </p:nvSpPr>
        <p:spPr>
          <a:xfrm>
            <a:off x="311700" y="771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System only saves: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State of views with unique ID (android:id) such as text entered into EditText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Intent that started activity and data in its extras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You are responsible for saving other activity and user progress data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288;p55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lifecycle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lifecycle callbacks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instance state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Saving and restoring activity state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9" name="Google Shape;289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8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Saving instance state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3" name="Google Shape;483;p8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4" name="Google Shape;484;p82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Implement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onSaveInstanceState()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in your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by Android runtime when there is a possibility the activity may be destroyed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saves data only for this instance of the activity during current session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8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onSaveInstanceState(Bundle outState)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0" name="Google Shape;490;p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1" name="Google Shape;491;p83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public void onSaveInstanceState(Bundle outState) {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super.onSaveInstanceState(outState); 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// Add information for saving HelloToast counter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// to the to the outState bundle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outState.putString("count", 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          String.valueOf(mShowCount.getText()));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Restoring instance state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7" name="Google Shape;497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Two ways to retrieve the saved Bundle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onCreate(Bundle mySavedState)</a:t>
            </a:r>
            <a:br>
              <a:rPr lang="en"/>
            </a:br>
            <a:r>
              <a:rPr lang="en"/>
              <a:t>Preferred, to ensure that your user interface, including any saved state, is back up and running as quickly as possible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callback (called after onStart())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onRestoreInstanceState(Bundle mySavedState)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4" name="Google Shape;504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Restoring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5" name="Google Shape;505;p85"/>
          <p:cNvSpPr txBox="1"/>
          <p:nvPr/>
        </p:nvSpPr>
        <p:spPr>
          <a:xfrm>
            <a:off x="97975" y="1071750"/>
            <a:ext cx="8833800" cy="35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super.onCreate(savedInstanceState);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setContentView(R.layout.activity_main);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mShowCount = (TextView) findViewById(R.id.show_count);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if (savedInstanceState != null) {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String count = savedInstanceState.getString("count");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if (mShowCount != null)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    mShowCount.setText(count);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8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1" name="Google Shape;511;p86"/>
          <p:cNvSpPr txBox="1"/>
          <p:nvPr/>
        </p:nvSpPr>
        <p:spPr>
          <a:xfrm>
            <a:off x="53200" y="1076275"/>
            <a:ext cx="914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onRestoreInstanceState (Bundle mySavedState)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super.onRestoreInstanceState(mySavedState);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if (mySavedState != null) {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String count = mySavedState.getString("count");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if (count != null)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    mShowCount.setText(count);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2" name="Google Shape;512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onRestoreInstanceState(Bundle state)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8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Instance state and app restart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8" name="Google Shape;518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9" name="Google Shape;519;p87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When you stop and restart a new app session, the activity instance states are lost and your activities will revert to their default appearance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If you need to save user data between app sessions, use shared preferences or a database.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25" name="Google Shape;525;p88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Activity</a:t>
            </a:r>
            <a:r>
              <a:rPr lang="en"/>
              <a:t> (API Guide)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Activity</a:t>
            </a:r>
            <a:r>
              <a:rPr lang="en"/>
              <a:t> (API Reference)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Managing the Activity Lifecycle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Pausing and Resuming an Activity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Stopping and Restarting an Activity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Recreating an Activity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Handling Runtime Changes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Bundle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8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32" name="Google Shape;532;p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3" name="Google Shape;533;p89"/>
          <p:cNvSpPr txBox="1"/>
          <p:nvPr/>
        </p:nvSpPr>
        <p:spPr>
          <a:xfrm>
            <a:off x="311700" y="2063725"/>
            <a:ext cx="8520600" cy="18795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b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2.2 C Activity Lifecycle and Managing State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2.2 P Activity Lifecycle and Instance State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9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39" name="Google Shape;539;p9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9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1" name="Google Shape;541;p9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Lifecycle</a:t>
            </a:r>
            <a:endParaRPr/>
          </a:p>
        </p:txBody>
      </p:sp>
      <p:sp>
        <p:nvSpPr>
          <p:cNvPr id="295" name="Google Shape;295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7"/>
          <p:cNvSpPr txBox="1"/>
          <p:nvPr>
            <p:ph type="title"/>
          </p:nvPr>
        </p:nvSpPr>
        <p:spPr>
          <a:xfrm>
            <a:off x="319850" y="181300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Activity Lifecycle?</a:t>
            </a:r>
            <a:endParaRPr/>
          </a:p>
        </p:txBody>
      </p:sp>
      <p:sp>
        <p:nvSpPr>
          <p:cNvPr id="301" name="Google Shape;301;p57"/>
          <p:cNvSpPr txBox="1"/>
          <p:nvPr>
            <p:ph idx="12" type="sldNum"/>
          </p:nvPr>
        </p:nvSpPr>
        <p:spPr>
          <a:xfrm>
            <a:off x="84806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57"/>
          <p:cNvSpPr txBox="1"/>
          <p:nvPr/>
        </p:nvSpPr>
        <p:spPr>
          <a:xfrm>
            <a:off x="319850" y="1086750"/>
            <a:ext cx="8303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The set of states an activity can be in during its lifetime, from when it is created until it is destroyed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More formally: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 directed graph of all the states an activity can be in, and the callbacks associated with transitioning from each state to the next one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8"/>
          <p:cNvSpPr txBox="1"/>
          <p:nvPr>
            <p:ph type="title"/>
          </p:nvPr>
        </p:nvSpPr>
        <p:spPr>
          <a:xfrm>
            <a:off x="319850" y="181300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Activity Lifecycle?</a:t>
            </a:r>
            <a:endParaRPr/>
          </a:p>
        </p:txBody>
      </p:sp>
      <p:sp>
        <p:nvSpPr>
          <p:cNvPr id="308" name="Google Shape;308;p58"/>
          <p:cNvSpPr txBox="1"/>
          <p:nvPr>
            <p:ph idx="12" type="sldNum"/>
          </p:nvPr>
        </p:nvSpPr>
        <p:spPr>
          <a:xfrm>
            <a:off x="84806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ctivity-stack.png" id="309" name="Google Shape;30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748" y="1088800"/>
            <a:ext cx="6818499" cy="342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9"/>
          <p:cNvSpPr txBox="1"/>
          <p:nvPr>
            <p:ph type="title"/>
          </p:nvPr>
        </p:nvSpPr>
        <p:spPr>
          <a:xfrm>
            <a:off x="319850" y="181300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states and app visibility</a:t>
            </a:r>
            <a:endParaRPr/>
          </a:p>
        </p:txBody>
      </p:sp>
      <p:sp>
        <p:nvSpPr>
          <p:cNvPr id="315" name="Google Shape;315;p59"/>
          <p:cNvSpPr txBox="1"/>
          <p:nvPr>
            <p:ph idx="12" type="sldNum"/>
          </p:nvPr>
        </p:nvSpPr>
        <p:spPr>
          <a:xfrm>
            <a:off x="84806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59"/>
          <p:cNvSpPr txBox="1"/>
          <p:nvPr/>
        </p:nvSpPr>
        <p:spPr>
          <a:xfrm>
            <a:off x="319850" y="1086750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Created (not visible yet)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Started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(visible)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Resume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(visible)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Paused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(partially invisible)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Stopped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(hidden)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Destroyed (gone from memory)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State changes are triggered by user action, configuration changes such as device rotation, or system action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Callbacks and when they are called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2" name="Google Shape;322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60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onCreate(Bundle savedInstanceState)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—static initialization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onStart()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when activity (screen) is becoming visible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onRestart()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called if activity was stopped (calls onStart())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    onResume()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start to interact with user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    onPause()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about to resume PREVIOUS activity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onStop()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—n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o longer visible, but still exists and all state info preserved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onDestroy()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final call before Android system destroys activity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CAF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24" name="Google Shape;324;p60"/>
          <p:cNvCxnSpPr/>
          <p:nvPr/>
        </p:nvCxnSpPr>
        <p:spPr>
          <a:xfrm>
            <a:off x="1113900" y="1670850"/>
            <a:ext cx="0" cy="656700"/>
          </a:xfrm>
          <a:prstGeom prst="straightConnector1">
            <a:avLst/>
          </a:prstGeom>
          <a:noFill/>
          <a:ln cap="flat" cmpd="sng" w="762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60"/>
          <p:cNvCxnSpPr/>
          <p:nvPr/>
        </p:nvCxnSpPr>
        <p:spPr>
          <a:xfrm>
            <a:off x="1706875" y="2563100"/>
            <a:ext cx="0" cy="656700"/>
          </a:xfrm>
          <a:prstGeom prst="straightConnector1">
            <a:avLst/>
          </a:prstGeom>
          <a:noFill/>
          <a:ln cap="flat" cmpd="sng" w="762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60"/>
          <p:cNvCxnSpPr/>
          <p:nvPr/>
        </p:nvCxnSpPr>
        <p:spPr>
          <a:xfrm>
            <a:off x="1113900" y="3399900"/>
            <a:ext cx="0" cy="313200"/>
          </a:xfrm>
          <a:prstGeom prst="straightConnector1">
            <a:avLst/>
          </a:prstGeom>
          <a:noFill/>
          <a:ln cap="flat" cmpd="sng" w="762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60"/>
          <p:cNvCxnSpPr/>
          <p:nvPr/>
        </p:nvCxnSpPr>
        <p:spPr>
          <a:xfrm>
            <a:off x="692725" y="3826625"/>
            <a:ext cx="0" cy="3132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60"/>
          <p:cNvCxnSpPr/>
          <p:nvPr/>
        </p:nvCxnSpPr>
        <p:spPr>
          <a:xfrm>
            <a:off x="692725" y="1227525"/>
            <a:ext cx="0" cy="3132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Activity states and callbacks graph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4" name="Google Shape;334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5" name="Google Shape;33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50" y="960650"/>
            <a:ext cx="8150000" cy="36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