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3"/>
    <p:sldMasterId id="2147483721" r:id="rId4"/>
    <p:sldMasterId id="2147483722" r:id="rId5"/>
    <p:sldMasterId id="2147483723" r:id="rId6"/>
    <p:sldMasterId id="2147483724" r:id="rId7"/>
    <p:sldMasterId id="214748372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y="5143500" cx="9144000"/>
  <p:notesSz cx="6858000" cy="9144000"/>
  <p:embeddedFontLst>
    <p:embeddedFont>
      <p:font typeface="Roboto"/>
      <p:regular r:id="rId38"/>
      <p:bold r:id="rId39"/>
      <p:italic r:id="rId40"/>
      <p:boldItalic r:id="rId41"/>
    </p:embeddedFont>
    <p:embeddedFont>
      <p:font typeface="Permanent Marker"/>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1.xml"/><Relationship Id="rId42" Type="http://schemas.openxmlformats.org/officeDocument/2006/relationships/font" Target="fonts/PermanentMarker-regular.fntdata"/><Relationship Id="rId41" Type="http://schemas.openxmlformats.org/officeDocument/2006/relationships/font" Target="fonts/Roboto-boldItalic.fnt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0.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font" Target="fonts/Roboto-bold.fntdata"/><Relationship Id="rId16" Type="http://schemas.openxmlformats.org/officeDocument/2006/relationships/slide" Target="slides/slide7.xml"/><Relationship Id="rId38" Type="http://schemas.openxmlformats.org/officeDocument/2006/relationships/font" Target="fonts/Roboto-regular.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739059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1739059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739059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739059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82111439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82111439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82111439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82111439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82111439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82111439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82111439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82111439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17390595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17390595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82111439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82111439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82111439e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82111439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7390595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17390595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82111439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82111439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82111439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82111439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82111439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82111439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17390595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17390595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95a20442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95a20442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82111439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82111439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8211143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8211143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82111439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8211143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82111439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8211143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82111439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82111439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82111439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82111439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5b0c3dd1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5b0c3dd1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82111439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82111439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715f920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715f920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82111439e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82111439e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17390595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17390595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hyperlink" Target="http://creativecommons.org/licenses/by-nc/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2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jpg"/><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hyperlink" Target="http://creativecommons.org/licenses/by-nc/4.0/"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jp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4.jpg"/><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hyperlink" Target="http://creativecommons.org/licenses/by-nc/4.0/"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pic>
        <p:nvPicPr>
          <p:cNvPr descr="Android-Developer-Cover.jpg" id="58" name="Google Shape;58;p12"/>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59" name="Google Shape;59;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0" name="Google Shape;60;p1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2"/>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12"/>
          <p:cNvSpPr txBox="1"/>
          <p:nvPr>
            <p:ph idx="1" type="subTitle"/>
          </p:nvPr>
        </p:nvSpPr>
        <p:spPr>
          <a:xfrm>
            <a:off x="265500" y="3497901"/>
            <a:ext cx="4045200" cy="11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12"/>
          <p:cNvSpPr txBox="1"/>
          <p:nvPr>
            <p:ph idx="3"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66" name="Google Shape;66;p12"/>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67" name="Google Shape;67;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pic>
        <p:nvPicPr>
          <p:cNvPr id="68" name="Google Shape;68;p12"/>
          <p:cNvPicPr preferRelativeResize="0"/>
          <p:nvPr/>
        </p:nvPicPr>
        <p:blipFill>
          <a:blip r:embed="rId5">
            <a:alphaModFix/>
          </a:blip>
          <a:stretch>
            <a:fillRect/>
          </a:stretch>
        </p:blipFill>
        <p:spPr>
          <a:xfrm>
            <a:off x="7814575" y="4777363"/>
            <a:ext cx="908100" cy="317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9" name="Shape 69"/>
        <p:cNvGrpSpPr/>
        <p:nvPr/>
      </p:nvGrpSpPr>
      <p:grpSpPr>
        <a:xfrm>
          <a:off x="0" y="0"/>
          <a:ext cx="0" cy="0"/>
          <a:chOff x="0" y="0"/>
          <a:chExt cx="0" cy="0"/>
        </a:xfrm>
      </p:grpSpPr>
      <p:sp>
        <p:nvSpPr>
          <p:cNvPr id="70" name="Google Shape;70;p1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81" name="Shape 81"/>
        <p:cNvGrpSpPr/>
        <p:nvPr/>
      </p:nvGrpSpPr>
      <p:grpSpPr>
        <a:xfrm>
          <a:off x="0" y="0"/>
          <a:ext cx="0" cy="0"/>
          <a:chOff x="0" y="0"/>
          <a:chExt cx="0" cy="0"/>
        </a:xfrm>
      </p:grpSpPr>
      <p:sp>
        <p:nvSpPr>
          <p:cNvPr id="82" name="Google Shape;82;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3" name="Google Shape;83;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1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1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88" name="Shape 88"/>
        <p:cNvGrpSpPr/>
        <p:nvPr/>
      </p:nvGrpSpPr>
      <p:grpSpPr>
        <a:xfrm>
          <a:off x="0" y="0"/>
          <a:ext cx="0" cy="0"/>
          <a:chOff x="0" y="0"/>
          <a:chExt cx="0" cy="0"/>
        </a:xfrm>
      </p:grpSpPr>
      <p:sp>
        <p:nvSpPr>
          <p:cNvPr id="89" name="Google Shape;89;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2" name="Google Shape;92;p17"/>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5" name="Google Shape;95;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6" name="Google Shape;96;p1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1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6" name="Google Shape;106;p2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9" name="Google Shape;109;p2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22"/>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4" name="Google Shape;114;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5" name="Google Shape;115;p2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18" name="Google Shape;118;p2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pic>
        <p:nvPicPr>
          <p:cNvPr descr="Android-Developer-Cover.jpg" id="124" name="Google Shape;124;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25" name="Google Shape;125;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6" name="Google Shape;126;p25"/>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Activities and Intents - </a:t>
            </a:r>
            <a:r>
              <a:rPr lang="en" sz="1000">
                <a:solidFill>
                  <a:srgbClr val="757575"/>
                </a:solidFill>
                <a:latin typeface="Roboto"/>
                <a:ea typeface="Roboto"/>
                <a:cs typeface="Roboto"/>
                <a:sym typeface="Roboto"/>
              </a:rPr>
              <a:t>What are Activities and Intents</a:t>
            </a:r>
            <a:endParaRPr sz="1000">
              <a:solidFill>
                <a:srgbClr val="757575"/>
              </a:solidFill>
              <a:latin typeface="Roboto"/>
              <a:ea typeface="Roboto"/>
              <a:cs typeface="Roboto"/>
              <a:sym typeface="Roboto"/>
            </a:endParaRPr>
          </a:p>
        </p:txBody>
      </p:sp>
      <p:sp>
        <p:nvSpPr>
          <p:cNvPr id="127" name="Google Shape;127;p2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5"/>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0" name="Google Shape;130;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1" name="Google Shape;131;p25"/>
          <p:cNvSpPr txBox="1"/>
          <p:nvPr>
            <p:ph idx="3"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33" name="Shape 133"/>
        <p:cNvGrpSpPr/>
        <p:nvPr/>
      </p:nvGrpSpPr>
      <p:grpSpPr>
        <a:xfrm>
          <a:off x="0" y="0"/>
          <a:ext cx="0" cy="0"/>
          <a:chOff x="0" y="0"/>
          <a:chExt cx="0" cy="0"/>
        </a:xfrm>
      </p:grpSpPr>
      <p:sp>
        <p:nvSpPr>
          <p:cNvPr id="134" name="Google Shape;134;p2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42" name="Shape 142"/>
        <p:cNvGrpSpPr/>
        <p:nvPr/>
      </p:nvGrpSpPr>
      <p:grpSpPr>
        <a:xfrm>
          <a:off x="0" y="0"/>
          <a:ext cx="0" cy="0"/>
          <a:chOff x="0" y="0"/>
          <a:chExt cx="0" cy="0"/>
        </a:xfrm>
      </p:grpSpPr>
      <p:sp>
        <p:nvSpPr>
          <p:cNvPr id="143" name="Google Shape;143;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4" name="Google Shape;144;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5" name="Google Shape;145;p2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49" name="Shape 149"/>
        <p:cNvGrpSpPr/>
        <p:nvPr/>
      </p:nvGrpSpPr>
      <p:grpSpPr>
        <a:xfrm>
          <a:off x="0" y="0"/>
          <a:ext cx="0" cy="0"/>
          <a:chOff x="0" y="0"/>
          <a:chExt cx="0" cy="0"/>
        </a:xfrm>
      </p:grpSpPr>
      <p:sp>
        <p:nvSpPr>
          <p:cNvPr id="150" name="Google Shape;150;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53" name="Google Shape;153;p3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4" name="Shape 154"/>
        <p:cNvGrpSpPr/>
        <p:nvPr/>
      </p:nvGrpSpPr>
      <p:grpSpPr>
        <a:xfrm>
          <a:off x="0" y="0"/>
          <a:ext cx="0" cy="0"/>
          <a:chOff x="0" y="0"/>
          <a:chExt cx="0" cy="0"/>
        </a:xfrm>
      </p:grpSpPr>
      <p:sp>
        <p:nvSpPr>
          <p:cNvPr id="155" name="Google Shape;155;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6" name="Google Shape;156;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7" name="Google Shape;157;p3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sp>
        <p:nvSpPr>
          <p:cNvPr id="161" name="Google Shape;161;p3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7" name="Google Shape;167;p3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8" name="Shape 168"/>
        <p:cNvGrpSpPr/>
        <p:nvPr/>
      </p:nvGrpSpPr>
      <p:grpSpPr>
        <a:xfrm>
          <a:off x="0" y="0"/>
          <a:ext cx="0" cy="0"/>
          <a:chOff x="0" y="0"/>
          <a:chExt cx="0" cy="0"/>
        </a:xfrm>
      </p:grpSpPr>
      <p:sp>
        <p:nvSpPr>
          <p:cNvPr id="169" name="Google Shape;169;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0" name="Google Shape;170;p3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1" name="Shape 171"/>
        <p:cNvGrpSpPr/>
        <p:nvPr/>
      </p:nvGrpSpPr>
      <p:grpSpPr>
        <a:xfrm>
          <a:off x="0" y="0"/>
          <a:ext cx="0" cy="0"/>
          <a:chOff x="0" y="0"/>
          <a:chExt cx="0" cy="0"/>
        </a:xfrm>
      </p:grpSpPr>
      <p:sp>
        <p:nvSpPr>
          <p:cNvPr id="172" name="Google Shape;172;p35"/>
          <p:cNvSpPr/>
          <p:nvPr/>
        </p:nvSpPr>
        <p:spPr>
          <a:xfrm>
            <a:off x="4572000" y="-125"/>
            <a:ext cx="4572000" cy="46569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4" name="Google Shape;174;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5" name="Google Shape;175;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6" name="Google Shape;176;p3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7" name="Shape 177"/>
        <p:cNvGrpSpPr/>
        <p:nvPr/>
      </p:nvGrpSpPr>
      <p:grpSpPr>
        <a:xfrm>
          <a:off x="0" y="0"/>
          <a:ext cx="0" cy="0"/>
          <a:chOff x="0" y="0"/>
          <a:chExt cx="0" cy="0"/>
        </a:xfrm>
      </p:grpSpPr>
      <p:sp>
        <p:nvSpPr>
          <p:cNvPr id="178" name="Google Shape;178;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79" name="Google Shape;179;p3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0" name="Shape 180"/>
        <p:cNvGrpSpPr/>
        <p:nvPr/>
      </p:nvGrpSpPr>
      <p:grpSpPr>
        <a:xfrm>
          <a:off x="0" y="0"/>
          <a:ext cx="0" cy="0"/>
          <a:chOff x="0" y="0"/>
          <a:chExt cx="0" cy="0"/>
        </a:xfrm>
      </p:grpSpPr>
      <p:sp>
        <p:nvSpPr>
          <p:cNvPr id="181" name="Google Shape;181;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2" name="Google Shape;182;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3" name="Google Shape;183;p3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4" name="Shape 184"/>
        <p:cNvGrpSpPr/>
        <p:nvPr/>
      </p:nvGrpSpPr>
      <p:grpSpPr>
        <a:xfrm>
          <a:off x="0" y="0"/>
          <a:ext cx="0" cy="0"/>
          <a:chOff x="0" y="0"/>
          <a:chExt cx="0" cy="0"/>
        </a:xfrm>
      </p:grpSpPr>
      <p:pic>
        <p:nvPicPr>
          <p:cNvPr descr="Android-Developer-Cover.jpg" id="185" name="Google Shape;185;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6" name="Google Shape;186;p3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7" name="Google Shape;187;p38"/>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9" name="Google Shape;189;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 name="Google Shape;190;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1" name="Google Shape;191;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2" name="Google Shape;192;p38"/>
          <p:cNvSpPr txBox="1"/>
          <p:nvPr>
            <p:ph idx="4"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94" name="Shape 194"/>
        <p:cNvGrpSpPr/>
        <p:nvPr/>
      </p:nvGrpSpPr>
      <p:grpSpPr>
        <a:xfrm>
          <a:off x="0" y="0"/>
          <a:ext cx="0" cy="0"/>
          <a:chOff x="0" y="0"/>
          <a:chExt cx="0" cy="0"/>
        </a:xfrm>
      </p:grpSpPr>
      <p:sp>
        <p:nvSpPr>
          <p:cNvPr id="195" name="Google Shape;195;p3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206" name="Shape 206"/>
        <p:cNvGrpSpPr/>
        <p:nvPr/>
      </p:nvGrpSpPr>
      <p:grpSpPr>
        <a:xfrm>
          <a:off x="0" y="0"/>
          <a:ext cx="0" cy="0"/>
          <a:chOff x="0" y="0"/>
          <a:chExt cx="0" cy="0"/>
        </a:xfrm>
      </p:grpSpPr>
      <p:sp>
        <p:nvSpPr>
          <p:cNvPr id="207" name="Google Shape;207;p41"/>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8" name="Google Shape;208;p41"/>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4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210" name="Shape 210"/>
        <p:cNvGrpSpPr/>
        <p:nvPr/>
      </p:nvGrpSpPr>
      <p:grpSpPr>
        <a:xfrm>
          <a:off x="0" y="0"/>
          <a:ext cx="0" cy="0"/>
          <a:chOff x="0" y="0"/>
          <a:chExt cx="0" cy="0"/>
        </a:xfrm>
      </p:grpSpPr>
      <p:sp>
        <p:nvSpPr>
          <p:cNvPr id="211" name="Google Shape;211;p42"/>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2" name="Google Shape;212;p4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13" name="Shape 213"/>
        <p:cNvGrpSpPr/>
        <p:nvPr/>
      </p:nvGrpSpPr>
      <p:grpSpPr>
        <a:xfrm>
          <a:off x="0" y="0"/>
          <a:ext cx="0" cy="0"/>
          <a:chOff x="0" y="0"/>
          <a:chExt cx="0" cy="0"/>
        </a:xfrm>
      </p:grpSpPr>
      <p:sp>
        <p:nvSpPr>
          <p:cNvPr id="214" name="Google Shape;214;p43"/>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43"/>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217" name="Google Shape;217;p4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8" name="Shape 218"/>
        <p:cNvGrpSpPr/>
        <p:nvPr/>
      </p:nvGrpSpPr>
      <p:grpSpPr>
        <a:xfrm>
          <a:off x="0" y="0"/>
          <a:ext cx="0" cy="0"/>
          <a:chOff x="0" y="0"/>
          <a:chExt cx="0" cy="0"/>
        </a:xfrm>
      </p:grpSpPr>
      <p:sp>
        <p:nvSpPr>
          <p:cNvPr id="219" name="Google Shape;219;p44"/>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0" name="Google Shape;220;p44"/>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1" name="Google Shape;221;p4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2" name="Google Shape;222;p4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4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6" name="Google Shape;226;p4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8" name="Shape 228"/>
        <p:cNvGrpSpPr/>
        <p:nvPr/>
      </p:nvGrpSpPr>
      <p:grpSpPr>
        <a:xfrm>
          <a:off x="0" y="0"/>
          <a:ext cx="0" cy="0"/>
          <a:chOff x="0" y="0"/>
          <a:chExt cx="0" cy="0"/>
        </a:xfrm>
      </p:grpSpPr>
      <p:sp>
        <p:nvSpPr>
          <p:cNvPr id="229" name="Google Shape;229;p4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0" name="Google Shape;230;p4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1" name="Google Shape;231;p4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2" name="Shape 232"/>
        <p:cNvGrpSpPr/>
        <p:nvPr/>
      </p:nvGrpSpPr>
      <p:grpSpPr>
        <a:xfrm>
          <a:off x="0" y="0"/>
          <a:ext cx="0" cy="0"/>
          <a:chOff x="0" y="0"/>
          <a:chExt cx="0" cy="0"/>
        </a:xfrm>
      </p:grpSpPr>
      <p:sp>
        <p:nvSpPr>
          <p:cNvPr id="233" name="Google Shape;233;p4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34" name="Google Shape;234;p4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5" name="Shape 235"/>
        <p:cNvGrpSpPr/>
        <p:nvPr/>
      </p:nvGrpSpPr>
      <p:grpSpPr>
        <a:xfrm>
          <a:off x="0" y="0"/>
          <a:ext cx="0" cy="0"/>
          <a:chOff x="0" y="0"/>
          <a:chExt cx="0" cy="0"/>
        </a:xfrm>
      </p:grpSpPr>
      <p:sp>
        <p:nvSpPr>
          <p:cNvPr id="236" name="Google Shape;236;p48"/>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8" name="Google Shape;238;p4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9" name="Google Shape;239;p4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0" name="Google Shape;240;p4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1" name="Shape 241"/>
        <p:cNvGrpSpPr/>
        <p:nvPr/>
      </p:nvGrpSpPr>
      <p:grpSpPr>
        <a:xfrm>
          <a:off x="0" y="0"/>
          <a:ext cx="0" cy="0"/>
          <a:chOff x="0" y="0"/>
          <a:chExt cx="0" cy="0"/>
        </a:xfrm>
      </p:grpSpPr>
      <p:sp>
        <p:nvSpPr>
          <p:cNvPr id="242" name="Google Shape;242;p49"/>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243" name="Google Shape;243;p4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4" name="Shape 244"/>
        <p:cNvGrpSpPr/>
        <p:nvPr/>
      </p:nvGrpSpPr>
      <p:grpSpPr>
        <a:xfrm>
          <a:off x="0" y="0"/>
          <a:ext cx="0" cy="0"/>
          <a:chOff x="0" y="0"/>
          <a:chExt cx="0" cy="0"/>
        </a:xfrm>
      </p:grpSpPr>
      <p:sp>
        <p:nvSpPr>
          <p:cNvPr id="245" name="Google Shape;245;p5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6" name="Google Shape;246;p5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47" name="Google Shape;247;p5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8" name="Shape 248"/>
        <p:cNvGrpSpPr/>
        <p:nvPr/>
      </p:nvGrpSpPr>
      <p:grpSpPr>
        <a:xfrm>
          <a:off x="0" y="0"/>
          <a:ext cx="0" cy="0"/>
          <a:chOff x="0" y="0"/>
          <a:chExt cx="0" cy="0"/>
        </a:xfrm>
      </p:grpSpPr>
      <p:pic>
        <p:nvPicPr>
          <p:cNvPr descr="Android-Developer-Cover.jpg" id="249" name="Google Shape;249;p51"/>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250" name="Google Shape;250;p5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51" name="Google Shape;251;p51"/>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252" name="Google Shape;252;p5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51"/>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54" name="Google Shape;254;p51"/>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5" name="Google Shape;255;p51"/>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6" name="Google Shape;256;p51"/>
          <p:cNvSpPr txBox="1"/>
          <p:nvPr>
            <p:ph idx="3"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51"/>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258" name="Google Shape;258;p51"/>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259" name="Google Shape;259;p51"/>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sp>
        <p:nvSpPr>
          <p:cNvPr id="260" name="Google Shape;260;p51"/>
          <p:cNvSpPr txBox="1"/>
          <p:nvPr/>
        </p:nvSpPr>
        <p:spPr>
          <a:xfrm>
            <a:off x="4407225" y="4663950"/>
            <a:ext cx="1150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Create your first Android app</a:t>
            </a:r>
            <a:endParaRPr sz="1000">
              <a:solidFill>
                <a:srgbClr val="757575"/>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261" name="Shape 261"/>
        <p:cNvGrpSpPr/>
        <p:nvPr/>
      </p:nvGrpSpPr>
      <p:grpSpPr>
        <a:xfrm>
          <a:off x="0" y="0"/>
          <a:ext cx="0" cy="0"/>
          <a:chOff x="0" y="0"/>
          <a:chExt cx="0" cy="0"/>
        </a:xfrm>
      </p:grpSpPr>
      <p:sp>
        <p:nvSpPr>
          <p:cNvPr id="262" name="Google Shape;262;p5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270" name="Shape 270"/>
        <p:cNvGrpSpPr/>
        <p:nvPr/>
      </p:nvGrpSpPr>
      <p:grpSpPr>
        <a:xfrm>
          <a:off x="0" y="0"/>
          <a:ext cx="0" cy="0"/>
          <a:chOff x="0" y="0"/>
          <a:chExt cx="0" cy="0"/>
        </a:xfrm>
      </p:grpSpPr>
      <p:sp>
        <p:nvSpPr>
          <p:cNvPr id="271" name="Google Shape;271;p54"/>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2" name="Google Shape;272;p54"/>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3" name="Google Shape;273;p5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274" name="Shape 274"/>
        <p:cNvGrpSpPr/>
        <p:nvPr/>
      </p:nvGrpSpPr>
      <p:grpSpPr>
        <a:xfrm>
          <a:off x="0" y="0"/>
          <a:ext cx="0" cy="0"/>
          <a:chOff x="0" y="0"/>
          <a:chExt cx="0" cy="0"/>
        </a:xfrm>
      </p:grpSpPr>
      <p:sp>
        <p:nvSpPr>
          <p:cNvPr id="275" name="Google Shape;275;p55"/>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6" name="Google Shape;276;p5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77" name="Shape 277"/>
        <p:cNvGrpSpPr/>
        <p:nvPr/>
      </p:nvGrpSpPr>
      <p:grpSpPr>
        <a:xfrm>
          <a:off x="0" y="0"/>
          <a:ext cx="0" cy="0"/>
          <a:chOff x="0" y="0"/>
          <a:chExt cx="0" cy="0"/>
        </a:xfrm>
      </p:grpSpPr>
      <p:sp>
        <p:nvSpPr>
          <p:cNvPr id="278" name="Google Shape;278;p5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0" name="Google Shape;280;p5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281" name="Google Shape;281;p5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2" name="Shape 282"/>
        <p:cNvGrpSpPr/>
        <p:nvPr/>
      </p:nvGrpSpPr>
      <p:grpSpPr>
        <a:xfrm>
          <a:off x="0" y="0"/>
          <a:ext cx="0" cy="0"/>
          <a:chOff x="0" y="0"/>
          <a:chExt cx="0" cy="0"/>
        </a:xfrm>
      </p:grpSpPr>
      <p:sp>
        <p:nvSpPr>
          <p:cNvPr id="283" name="Google Shape;283;p57"/>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4" name="Google Shape;284;p57"/>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5" name="Google Shape;285;p5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5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8" name="Shape 288"/>
        <p:cNvGrpSpPr/>
        <p:nvPr/>
      </p:nvGrpSpPr>
      <p:grpSpPr>
        <a:xfrm>
          <a:off x="0" y="0"/>
          <a:ext cx="0" cy="0"/>
          <a:chOff x="0" y="0"/>
          <a:chExt cx="0" cy="0"/>
        </a:xfrm>
      </p:grpSpPr>
      <p:sp>
        <p:nvSpPr>
          <p:cNvPr id="289" name="Google Shape;289;p5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0" name="Google Shape;290;p5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2" name="Shape 292"/>
        <p:cNvGrpSpPr/>
        <p:nvPr/>
      </p:nvGrpSpPr>
      <p:grpSpPr>
        <a:xfrm>
          <a:off x="0" y="0"/>
          <a:ext cx="0" cy="0"/>
          <a:chOff x="0" y="0"/>
          <a:chExt cx="0" cy="0"/>
        </a:xfrm>
      </p:grpSpPr>
      <p:sp>
        <p:nvSpPr>
          <p:cNvPr id="293" name="Google Shape;293;p5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4" name="Google Shape;294;p5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5" name="Google Shape;295;p5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6" name="Shape 296"/>
        <p:cNvGrpSpPr/>
        <p:nvPr/>
      </p:nvGrpSpPr>
      <p:grpSpPr>
        <a:xfrm>
          <a:off x="0" y="0"/>
          <a:ext cx="0" cy="0"/>
          <a:chOff x="0" y="0"/>
          <a:chExt cx="0" cy="0"/>
        </a:xfrm>
      </p:grpSpPr>
      <p:sp>
        <p:nvSpPr>
          <p:cNvPr id="297" name="Google Shape;297;p6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98" name="Google Shape;298;p6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9" name="Shape 299"/>
        <p:cNvGrpSpPr/>
        <p:nvPr/>
      </p:nvGrpSpPr>
      <p:grpSpPr>
        <a:xfrm>
          <a:off x="0" y="0"/>
          <a:ext cx="0" cy="0"/>
          <a:chOff x="0" y="0"/>
          <a:chExt cx="0" cy="0"/>
        </a:xfrm>
      </p:grpSpPr>
      <p:sp>
        <p:nvSpPr>
          <p:cNvPr id="300" name="Google Shape;300;p61"/>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2" name="Google Shape;302;p6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3" name="Google Shape;303;p6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04" name="Google Shape;304;p6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5" name="Shape 305"/>
        <p:cNvGrpSpPr/>
        <p:nvPr/>
      </p:nvGrpSpPr>
      <p:grpSpPr>
        <a:xfrm>
          <a:off x="0" y="0"/>
          <a:ext cx="0" cy="0"/>
          <a:chOff x="0" y="0"/>
          <a:chExt cx="0" cy="0"/>
        </a:xfrm>
      </p:grpSpPr>
      <p:sp>
        <p:nvSpPr>
          <p:cNvPr id="306" name="Google Shape;306;p62"/>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307" name="Google Shape;307;p6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8" name="Shape 308"/>
        <p:cNvGrpSpPr/>
        <p:nvPr/>
      </p:nvGrpSpPr>
      <p:grpSpPr>
        <a:xfrm>
          <a:off x="0" y="0"/>
          <a:ext cx="0" cy="0"/>
          <a:chOff x="0" y="0"/>
          <a:chExt cx="0" cy="0"/>
        </a:xfrm>
      </p:grpSpPr>
      <p:sp>
        <p:nvSpPr>
          <p:cNvPr id="309" name="Google Shape;309;p6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0" name="Google Shape;310;p6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11" name="Google Shape;311;p6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2" name="Shape 312"/>
        <p:cNvGrpSpPr/>
        <p:nvPr/>
      </p:nvGrpSpPr>
      <p:grpSpPr>
        <a:xfrm>
          <a:off x="0" y="0"/>
          <a:ext cx="0" cy="0"/>
          <a:chOff x="0" y="0"/>
          <a:chExt cx="0" cy="0"/>
        </a:xfrm>
      </p:grpSpPr>
      <p:pic>
        <p:nvPicPr>
          <p:cNvPr descr="Android-Developer-Cover.jpg" id="313" name="Google Shape;313;p64"/>
          <p:cNvPicPr preferRelativeResize="0"/>
          <p:nvPr/>
        </p:nvPicPr>
        <p:blipFill>
          <a:blip r:embed="rId2">
            <a:alphaModFix/>
          </a:blip>
          <a:stretch>
            <a:fillRect/>
          </a:stretch>
        </p:blipFill>
        <p:spPr>
          <a:xfrm>
            <a:off x="0" y="0"/>
            <a:ext cx="9144000" cy="5143500"/>
          </a:xfrm>
          <a:prstGeom prst="rect">
            <a:avLst/>
          </a:prstGeom>
          <a:noFill/>
          <a:ln>
            <a:noFill/>
          </a:ln>
        </p:spPr>
      </p:pic>
      <p:sp>
        <p:nvSpPr>
          <p:cNvPr id="314" name="Google Shape;314;p6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64"/>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16" name="Google Shape;316;p64"/>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17" name="Google Shape;317;p64"/>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64"/>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319" name="Google Shape;319;p6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20" name="Google Shape;320;p64"/>
          <p:cNvSpPr txBox="1"/>
          <p:nvPr>
            <p:ph idx="4"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21" name="Google Shape;321;p64"/>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322" name="Shape 322"/>
        <p:cNvGrpSpPr/>
        <p:nvPr/>
      </p:nvGrpSpPr>
      <p:grpSpPr>
        <a:xfrm>
          <a:off x="0" y="0"/>
          <a:ext cx="0" cy="0"/>
          <a:chOff x="0" y="0"/>
          <a:chExt cx="0" cy="0"/>
        </a:xfrm>
      </p:grpSpPr>
      <p:sp>
        <p:nvSpPr>
          <p:cNvPr id="323" name="Google Shape;323;p6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334" name="Shape 334"/>
        <p:cNvGrpSpPr/>
        <p:nvPr/>
      </p:nvGrpSpPr>
      <p:grpSpPr>
        <a:xfrm>
          <a:off x="0" y="0"/>
          <a:ext cx="0" cy="0"/>
          <a:chOff x="0" y="0"/>
          <a:chExt cx="0" cy="0"/>
        </a:xfrm>
      </p:grpSpPr>
      <p:sp>
        <p:nvSpPr>
          <p:cNvPr id="335" name="Google Shape;335;p67"/>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6" name="Google Shape;336;p67"/>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7" name="Google Shape;337;p6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338" name="Shape 338"/>
        <p:cNvGrpSpPr/>
        <p:nvPr/>
      </p:nvGrpSpPr>
      <p:grpSpPr>
        <a:xfrm>
          <a:off x="0" y="0"/>
          <a:ext cx="0" cy="0"/>
          <a:chOff x="0" y="0"/>
          <a:chExt cx="0" cy="0"/>
        </a:xfrm>
      </p:grpSpPr>
      <p:sp>
        <p:nvSpPr>
          <p:cNvPr id="339" name="Google Shape;339;p68"/>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0" name="Google Shape;340;p6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341" name="Shape 341"/>
        <p:cNvGrpSpPr/>
        <p:nvPr/>
      </p:nvGrpSpPr>
      <p:grpSpPr>
        <a:xfrm>
          <a:off x="0" y="0"/>
          <a:ext cx="0" cy="0"/>
          <a:chOff x="0" y="0"/>
          <a:chExt cx="0" cy="0"/>
        </a:xfrm>
      </p:grpSpPr>
      <p:sp>
        <p:nvSpPr>
          <p:cNvPr id="342" name="Google Shape;342;p6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4" name="Google Shape;344;p69"/>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345" name="Google Shape;345;p6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6" name="Shape 346"/>
        <p:cNvGrpSpPr/>
        <p:nvPr/>
      </p:nvGrpSpPr>
      <p:grpSpPr>
        <a:xfrm>
          <a:off x="0" y="0"/>
          <a:ext cx="0" cy="0"/>
          <a:chOff x="0" y="0"/>
          <a:chExt cx="0" cy="0"/>
        </a:xfrm>
      </p:grpSpPr>
      <p:sp>
        <p:nvSpPr>
          <p:cNvPr id="347" name="Google Shape;347;p70"/>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8" name="Google Shape;348;p70"/>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9" name="Google Shape;349;p7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7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2" name="Shape 352"/>
        <p:cNvGrpSpPr/>
        <p:nvPr/>
      </p:nvGrpSpPr>
      <p:grpSpPr>
        <a:xfrm>
          <a:off x="0" y="0"/>
          <a:ext cx="0" cy="0"/>
          <a:chOff x="0" y="0"/>
          <a:chExt cx="0" cy="0"/>
        </a:xfrm>
      </p:grpSpPr>
      <p:sp>
        <p:nvSpPr>
          <p:cNvPr id="353" name="Google Shape;353;p7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4" name="Google Shape;354;p7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6" name="Shape 356"/>
        <p:cNvGrpSpPr/>
        <p:nvPr/>
      </p:nvGrpSpPr>
      <p:grpSpPr>
        <a:xfrm>
          <a:off x="0" y="0"/>
          <a:ext cx="0" cy="0"/>
          <a:chOff x="0" y="0"/>
          <a:chExt cx="0" cy="0"/>
        </a:xfrm>
      </p:grpSpPr>
      <p:sp>
        <p:nvSpPr>
          <p:cNvPr id="357" name="Google Shape;357;p7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8" name="Google Shape;358;p7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9" name="Google Shape;359;p7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0" name="Shape 360"/>
        <p:cNvGrpSpPr/>
        <p:nvPr/>
      </p:nvGrpSpPr>
      <p:grpSpPr>
        <a:xfrm>
          <a:off x="0" y="0"/>
          <a:ext cx="0" cy="0"/>
          <a:chOff x="0" y="0"/>
          <a:chExt cx="0" cy="0"/>
        </a:xfrm>
      </p:grpSpPr>
      <p:sp>
        <p:nvSpPr>
          <p:cNvPr id="361" name="Google Shape;361;p7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2" name="Google Shape;362;p7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3" name="Shape 363"/>
        <p:cNvGrpSpPr/>
        <p:nvPr/>
      </p:nvGrpSpPr>
      <p:grpSpPr>
        <a:xfrm>
          <a:off x="0" y="0"/>
          <a:ext cx="0" cy="0"/>
          <a:chOff x="0" y="0"/>
          <a:chExt cx="0" cy="0"/>
        </a:xfrm>
      </p:grpSpPr>
      <p:sp>
        <p:nvSpPr>
          <p:cNvPr id="364" name="Google Shape;364;p74"/>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6" name="Google Shape;366;p7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7" name="Google Shape;367;p7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68" name="Google Shape;368;p7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9" name="Shape 369"/>
        <p:cNvGrpSpPr/>
        <p:nvPr/>
      </p:nvGrpSpPr>
      <p:grpSpPr>
        <a:xfrm>
          <a:off x="0" y="0"/>
          <a:ext cx="0" cy="0"/>
          <a:chOff x="0" y="0"/>
          <a:chExt cx="0" cy="0"/>
        </a:xfrm>
      </p:grpSpPr>
      <p:sp>
        <p:nvSpPr>
          <p:cNvPr id="370" name="Google Shape;370;p75"/>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371" name="Google Shape;371;p7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2" name="Shape 372"/>
        <p:cNvGrpSpPr/>
        <p:nvPr/>
      </p:nvGrpSpPr>
      <p:grpSpPr>
        <a:xfrm>
          <a:off x="0" y="0"/>
          <a:ext cx="0" cy="0"/>
          <a:chOff x="0" y="0"/>
          <a:chExt cx="0" cy="0"/>
        </a:xfrm>
      </p:grpSpPr>
      <p:sp>
        <p:nvSpPr>
          <p:cNvPr id="373" name="Google Shape;373;p7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4" name="Google Shape;374;p7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75" name="Google Shape;375;p7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pic>
        <p:nvPicPr>
          <p:cNvPr descr="Android-Developer-Cover.jpg" id="377" name="Google Shape;377;p77"/>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378" name="Google Shape;378;p7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79" name="Google Shape;379;p77"/>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380" name="Google Shape;380;p7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1" name="Google Shape;381;p77"/>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82" name="Google Shape;382;p77"/>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3" name="Google Shape;383;p77"/>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4" name="Google Shape;384;p77"/>
          <p:cNvSpPr txBox="1"/>
          <p:nvPr>
            <p:ph idx="3"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85" name="Google Shape;385;p77"/>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386" name="Google Shape;386;p77"/>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387" name="Google Shape;387;p77"/>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sp>
        <p:nvSpPr>
          <p:cNvPr id="388" name="Google Shape;388;p77"/>
          <p:cNvSpPr txBox="1"/>
          <p:nvPr/>
        </p:nvSpPr>
        <p:spPr>
          <a:xfrm>
            <a:off x="4407225" y="4663950"/>
            <a:ext cx="1150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Introduction to Android</a:t>
            </a:r>
            <a:endParaRPr sz="1000">
              <a:solidFill>
                <a:srgbClr val="757575"/>
              </a:solidFill>
              <a:latin typeface="Roboto"/>
              <a:ea typeface="Roboto"/>
              <a:cs typeface="Roboto"/>
              <a:sym typeface="Roboto"/>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389" name="Shape 389"/>
        <p:cNvGrpSpPr/>
        <p:nvPr/>
      </p:nvGrpSpPr>
      <p:grpSpPr>
        <a:xfrm>
          <a:off x="0" y="0"/>
          <a:ext cx="0" cy="0"/>
          <a:chOff x="0" y="0"/>
          <a:chExt cx="0" cy="0"/>
        </a:xfrm>
      </p:grpSpPr>
      <p:sp>
        <p:nvSpPr>
          <p:cNvPr id="390" name="Google Shape;390;p7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2" name="Google Shape;52;p1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creativecommons.org/licenses/by-nc/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5.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hyperlink" Target="http://creativecommons.org/licenses/by-nc/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20.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6.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19.png"/><Relationship Id="rId2" Type="http://schemas.openxmlformats.org/officeDocument/2006/relationships/hyperlink" Target="http://creativecommons.org/licenses/by-nc/4.0/" TargetMode="External"/><Relationship Id="rId3" Type="http://schemas.openxmlformats.org/officeDocument/2006/relationships/image" Target="../media/image5.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6" Type="http://schemas.openxmlformats.org/officeDocument/2006/relationships/theme" Target="../theme/theme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9.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8.xml"/><Relationship Id="rId10" Type="http://schemas.openxmlformats.org/officeDocument/2006/relationships/slideLayout" Target="../slideLayouts/slideLayout67.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 Type="http://schemas.openxmlformats.org/officeDocument/2006/relationships/image" Target="../media/image11.png"/><Relationship Id="rId2" Type="http://schemas.openxmlformats.org/officeDocument/2006/relationships/hyperlink" Target="http://creativecommons.org/licenses/by-nc/4.0/" TargetMode="External"/><Relationship Id="rId3" Type="http://schemas.openxmlformats.org/officeDocument/2006/relationships/image" Target="../media/image13.png"/><Relationship Id="rId4" Type="http://schemas.openxmlformats.org/officeDocument/2006/relationships/slideLayout" Target="../slideLayouts/slideLayout61.xml"/><Relationship Id="rId9" Type="http://schemas.openxmlformats.org/officeDocument/2006/relationships/slideLayout" Target="../slideLayouts/slideLayout66.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6" Type="http://schemas.openxmlformats.org/officeDocument/2006/relationships/theme" Target="../theme/theme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pic>
        <p:nvPicPr>
          <p:cNvPr id="13" name="Google Shape;13;p1"/>
          <p:cNvPicPr preferRelativeResize="0"/>
          <p:nvPr/>
        </p:nvPicPr>
        <p:blipFill>
          <a:blip r:embed="rId3">
            <a:alphaModFix/>
          </a:blip>
          <a:stretch>
            <a:fillRect/>
          </a:stretch>
        </p:blipFill>
        <p:spPr>
          <a:xfrm>
            <a:off x="7814575" y="4777363"/>
            <a:ext cx="908100" cy="317725"/>
          </a:xfrm>
          <a:prstGeom prst="rect">
            <a:avLst/>
          </a:prstGeom>
          <a:noFill/>
          <a:ln>
            <a:noFill/>
          </a:ln>
        </p:spPr>
      </p:pic>
      <p:sp>
        <p:nvSpPr>
          <p:cNvPr id="14" name="Google Shape;14;p1"/>
          <p:cNvSpPr txBox="1"/>
          <p:nvPr/>
        </p:nvSpPr>
        <p:spPr>
          <a:xfrm>
            <a:off x="4407225" y="4739850"/>
            <a:ext cx="11508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Testing your app</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1" name="Shape 71"/>
        <p:cNvGrpSpPr/>
        <p:nvPr/>
      </p:nvGrpSpPr>
      <p:grpSpPr>
        <a:xfrm>
          <a:off x="0" y="0"/>
          <a:ext cx="0" cy="0"/>
          <a:chOff x="0" y="0"/>
          <a:chExt cx="0" cy="0"/>
        </a:xfrm>
      </p:grpSpPr>
      <p:pic>
        <p:nvPicPr>
          <p:cNvPr descr="footer.png" id="72" name="Google Shape;72;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3" name="Google Shape;7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4" name="Google Shape;7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75" name="Google Shape;75;p14"/>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78" name="Google Shape;78;p14"/>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pic>
        <p:nvPicPr>
          <p:cNvPr id="79" name="Google Shape;79;p14"/>
          <p:cNvPicPr preferRelativeResize="0"/>
          <p:nvPr/>
        </p:nvPicPr>
        <p:blipFill>
          <a:blip r:embed="rId3">
            <a:alphaModFix/>
          </a:blip>
          <a:stretch>
            <a:fillRect/>
          </a:stretch>
        </p:blipFill>
        <p:spPr>
          <a:xfrm>
            <a:off x="7814575" y="4777363"/>
            <a:ext cx="908100" cy="317725"/>
          </a:xfrm>
          <a:prstGeom prst="rect">
            <a:avLst/>
          </a:prstGeom>
          <a:noFill/>
          <a:ln>
            <a:noFill/>
          </a:ln>
        </p:spPr>
      </p:pic>
      <p:sp>
        <p:nvSpPr>
          <p:cNvPr id="80" name="Google Shape;80;p14"/>
          <p:cNvSpPr txBox="1"/>
          <p:nvPr/>
        </p:nvSpPr>
        <p:spPr>
          <a:xfrm>
            <a:off x="4407225" y="4752900"/>
            <a:ext cx="11508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Testing your app</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135" name="Shape 135"/>
        <p:cNvGrpSpPr/>
        <p:nvPr/>
      </p:nvGrpSpPr>
      <p:grpSpPr>
        <a:xfrm>
          <a:off x="0" y="0"/>
          <a:ext cx="0" cy="0"/>
          <a:chOff x="0" y="0"/>
          <a:chExt cx="0" cy="0"/>
        </a:xfrm>
      </p:grpSpPr>
      <p:pic>
        <p:nvPicPr>
          <p:cNvPr descr="footer.png" id="136" name="Google Shape;136;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37" name="Google Shape;13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38" name="Google Shape;13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139" name="Google Shape;139;p27"/>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196" name="Shape 196"/>
        <p:cNvGrpSpPr/>
        <p:nvPr/>
      </p:nvGrpSpPr>
      <p:grpSpPr>
        <a:xfrm>
          <a:off x="0" y="0"/>
          <a:ext cx="0" cy="0"/>
          <a:chOff x="0" y="0"/>
          <a:chExt cx="0" cy="0"/>
        </a:xfrm>
      </p:grpSpPr>
      <p:pic>
        <p:nvPicPr>
          <p:cNvPr descr="footer.png" id="197" name="Google Shape;197;p40"/>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98" name="Google Shape;198;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99" name="Google Shape;199;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200" name="Google Shape;200;p40"/>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40"/>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0"/>
          <p:cNvSpPr txBox="1"/>
          <p:nvPr/>
        </p:nvSpPr>
        <p:spPr>
          <a:xfrm>
            <a:off x="2381682" y="4761375"/>
            <a:ext cx="21327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203" name="Google Shape;203;p40"/>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pic>
        <p:nvPicPr>
          <p:cNvPr id="204" name="Google Shape;204;p40"/>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205" name="Google Shape;205;p40"/>
          <p:cNvSpPr txBox="1"/>
          <p:nvPr/>
        </p:nvSpPr>
        <p:spPr>
          <a:xfrm>
            <a:off x="4407225" y="4739850"/>
            <a:ext cx="11508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Testing our app</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63" name="Shape 263"/>
        <p:cNvGrpSpPr/>
        <p:nvPr/>
      </p:nvGrpSpPr>
      <p:grpSpPr>
        <a:xfrm>
          <a:off x="0" y="0"/>
          <a:ext cx="0" cy="0"/>
          <a:chOff x="0" y="0"/>
          <a:chExt cx="0" cy="0"/>
        </a:xfrm>
      </p:grpSpPr>
      <p:pic>
        <p:nvPicPr>
          <p:cNvPr descr="footer.png" id="264" name="Google Shape;264;p5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265" name="Google Shape;265;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66" name="Google Shape;266;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267" name="Google Shape;267;p53"/>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5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3"/>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324" name="Shape 324"/>
        <p:cNvGrpSpPr/>
        <p:nvPr/>
      </p:nvGrpSpPr>
      <p:grpSpPr>
        <a:xfrm>
          <a:off x="0" y="0"/>
          <a:ext cx="0" cy="0"/>
          <a:chOff x="0" y="0"/>
          <a:chExt cx="0" cy="0"/>
        </a:xfrm>
      </p:grpSpPr>
      <p:pic>
        <p:nvPicPr>
          <p:cNvPr descr="footer.png" id="325" name="Google Shape;325;p6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26" name="Google Shape;326;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27" name="Google Shape;327;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328" name="Google Shape;328;p66"/>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29" name="Google Shape;329;p66"/>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6"/>
          <p:cNvSpPr txBox="1"/>
          <p:nvPr/>
        </p:nvSpPr>
        <p:spPr>
          <a:xfrm>
            <a:off x="2381682" y="4761375"/>
            <a:ext cx="21327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331" name="Google Shape;331;p66"/>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pic>
        <p:nvPicPr>
          <p:cNvPr id="332" name="Google Shape;332;p66"/>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333" name="Google Shape;333;p66"/>
          <p:cNvSpPr txBox="1"/>
          <p:nvPr/>
        </p:nvSpPr>
        <p:spPr>
          <a:xfrm>
            <a:off x="4407225" y="4739850"/>
            <a:ext cx="11508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Testing your app</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0" Type="http://schemas.openxmlformats.org/officeDocument/2006/relationships/hyperlink" Target="https://www.youtube.com/watch?v=W8LJjfkTKik" TargetMode="External"/><Relationship Id="rId1" Type="http://schemas.openxmlformats.org/officeDocument/2006/relationships/slideLayout" Target="../slideLayouts/slideLayout39.xml"/><Relationship Id="rId2" Type="http://schemas.openxmlformats.org/officeDocument/2006/relationships/notesSlide" Target="../notesSlides/notesSlide26.xml"/><Relationship Id="rId3" Type="http://schemas.openxmlformats.org/officeDocument/2006/relationships/hyperlink" Target="https://developer.android.com/training/testing/start/index.html" TargetMode="External"/><Relationship Id="rId4" Type="http://schemas.openxmlformats.org/officeDocument/2006/relationships/hyperlink" Target="https://developer.android.com/training/testing/index.html" TargetMode="External"/><Relationship Id="rId9" Type="http://schemas.openxmlformats.org/officeDocument/2006/relationships/hyperlink" Target="https://plus.sandbox.google.com/+AndroidDevelopers/posts/TPy1EeSaSg8" TargetMode="External"/><Relationship Id="rId5" Type="http://schemas.openxmlformats.org/officeDocument/2006/relationships/hyperlink" Target="https://developer.android.com/training/testing/unit-testing/local-unit-tests.html" TargetMode="External"/><Relationship Id="rId6" Type="http://schemas.openxmlformats.org/officeDocument/2006/relationships/hyperlink" Target="http://junit.org/junit4/" TargetMode="External"/><Relationship Id="rId7" Type="http://schemas.openxmlformats.org/officeDocument/2006/relationships/hyperlink" Target="http://junit.sourceforge.net/javadoc/org/junit/package-summary.html" TargetMode="External"/><Relationship Id="rId8" Type="http://schemas.openxmlformats.org/officeDocument/2006/relationships/hyperlink" Target="https://codelabs.developers.google.com/codelabs/android-testing/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hyperlink" Target="https://android-developer-training.gitbooks.io/android-developer-fundamentals-course-concepts/content/Unit%201/32_c_testing_your_app.html" TargetMode="External"/><Relationship Id="rId4" Type="http://schemas.openxmlformats.org/officeDocument/2006/relationships/hyperlink" Target="https://android-developer-training.gitbooks.io/android-developer-course/content/Unit%201/32_p_testing_your_app.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79"/>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79"/>
          <p:cNvSpPr txBox="1"/>
          <p:nvPr>
            <p:ph type="title"/>
          </p:nvPr>
        </p:nvSpPr>
        <p:spPr>
          <a:xfrm>
            <a:off x="265500" y="1427775"/>
            <a:ext cx="42366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000"/>
              <a:t>Testing and Debugging, and Backwards Compatibility</a:t>
            </a:r>
            <a:endParaRPr sz="3000"/>
          </a:p>
        </p:txBody>
      </p:sp>
      <p:sp>
        <p:nvSpPr>
          <p:cNvPr id="398" name="Google Shape;398;p79"/>
          <p:cNvSpPr txBox="1"/>
          <p:nvPr>
            <p:ph idx="3"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79"/>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a:t>
            </a:r>
            <a:endParaRPr/>
          </a:p>
        </p:txBody>
      </p:sp>
      <p:sp>
        <p:nvSpPr>
          <p:cNvPr id="400" name="Google Shape;400;p79"/>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401" name="Google Shape;401;p7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pic>
        <p:nvPicPr>
          <p:cNvPr id="402" name="Google Shape;402;p79"/>
          <p:cNvPicPr preferRelativeResize="0"/>
          <p:nvPr/>
        </p:nvPicPr>
        <p:blipFill>
          <a:blip r:embed="rId4">
            <a:alphaModFix/>
          </a:blip>
          <a:stretch>
            <a:fillRect/>
          </a:stretch>
        </p:blipFill>
        <p:spPr>
          <a:xfrm>
            <a:off x="7814575" y="4777363"/>
            <a:ext cx="908100" cy="317725"/>
          </a:xfrm>
          <a:prstGeom prst="rect">
            <a:avLst/>
          </a:prstGeom>
          <a:noFill/>
          <a:ln>
            <a:noFill/>
          </a:ln>
        </p:spPr>
      </p:pic>
      <p:sp>
        <p:nvSpPr>
          <p:cNvPr id="403" name="Google Shape;403;p79"/>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3</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8"/>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Unit tests</a:t>
            </a:r>
            <a:endParaRPr>
              <a:solidFill>
                <a:srgbClr val="FFFFFF"/>
              </a:solidFill>
            </a:endParaRPr>
          </a:p>
        </p:txBody>
      </p:sp>
      <p:sp>
        <p:nvSpPr>
          <p:cNvPr id="487" name="Google Shape;487;p88"/>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88"/>
          <p:cNvSpPr txBox="1"/>
          <p:nvPr>
            <p:ph idx="1" type="body"/>
          </p:nvPr>
        </p:nvSpPr>
        <p:spPr>
          <a:xfrm>
            <a:off x="311700" y="1140950"/>
            <a:ext cx="8487300" cy="1903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Smallest testable parts of your program</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highlight>
                  <a:srgbClr val="FFFFFF"/>
                </a:highlight>
              </a:rPr>
              <a:t>Isolate each component and demonstrate the individual parts are correct</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Java Method tests</a:t>
            </a:r>
            <a:endParaRPr>
              <a:solidFill>
                <a:srgbClr val="000000"/>
              </a:solidFill>
            </a:endParaRPr>
          </a:p>
        </p:txBody>
      </p:sp>
      <p:sp>
        <p:nvSpPr>
          <p:cNvPr id="489" name="Google Shape;489;p88"/>
          <p:cNvSpPr/>
          <p:nvPr/>
        </p:nvSpPr>
        <p:spPr>
          <a:xfrm>
            <a:off x="2889825" y="3485075"/>
            <a:ext cx="1908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Java method</a:t>
            </a:r>
            <a:endParaRPr sz="1800"/>
          </a:p>
        </p:txBody>
      </p:sp>
      <p:sp>
        <p:nvSpPr>
          <p:cNvPr id="490" name="Google Shape;490;p88"/>
          <p:cNvSpPr txBox="1"/>
          <p:nvPr/>
        </p:nvSpPr>
        <p:spPr>
          <a:xfrm>
            <a:off x="1229250" y="3485075"/>
            <a:ext cx="884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Inputs</a:t>
            </a:r>
            <a:endParaRPr sz="1800"/>
          </a:p>
        </p:txBody>
      </p:sp>
      <p:cxnSp>
        <p:nvCxnSpPr>
          <p:cNvPr id="491" name="Google Shape;491;p88"/>
          <p:cNvCxnSpPr>
            <a:stCxn id="490" idx="3"/>
            <a:endCxn id="489" idx="1"/>
          </p:cNvCxnSpPr>
          <p:nvPr/>
        </p:nvCxnSpPr>
        <p:spPr>
          <a:xfrm>
            <a:off x="2113350" y="3771425"/>
            <a:ext cx="776400" cy="0"/>
          </a:xfrm>
          <a:prstGeom prst="straightConnector1">
            <a:avLst/>
          </a:prstGeom>
          <a:noFill/>
          <a:ln cap="flat" cmpd="sng" w="38100">
            <a:solidFill>
              <a:schemeClr val="dk2"/>
            </a:solidFill>
            <a:prstDash val="solid"/>
            <a:round/>
            <a:headEnd len="med" w="med" type="none"/>
            <a:tailEnd len="med" w="med" type="triangle"/>
          </a:ln>
        </p:spPr>
      </p:cxnSp>
      <p:sp>
        <p:nvSpPr>
          <p:cNvPr id="492" name="Google Shape;492;p88"/>
          <p:cNvSpPr txBox="1"/>
          <p:nvPr/>
        </p:nvSpPr>
        <p:spPr>
          <a:xfrm>
            <a:off x="5574800" y="3044425"/>
            <a:ext cx="992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Results</a:t>
            </a:r>
            <a:endParaRPr sz="1800"/>
          </a:p>
        </p:txBody>
      </p:sp>
      <p:sp>
        <p:nvSpPr>
          <p:cNvPr id="493" name="Google Shape;493;p88"/>
          <p:cNvSpPr txBox="1"/>
          <p:nvPr/>
        </p:nvSpPr>
        <p:spPr>
          <a:xfrm>
            <a:off x="5574800" y="3791150"/>
            <a:ext cx="19086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Graceful Failure</a:t>
            </a:r>
            <a:endParaRPr sz="1800"/>
          </a:p>
        </p:txBody>
      </p:sp>
      <p:cxnSp>
        <p:nvCxnSpPr>
          <p:cNvPr id="494" name="Google Shape;494;p88"/>
          <p:cNvCxnSpPr>
            <a:stCxn id="489" idx="3"/>
            <a:endCxn id="492" idx="1"/>
          </p:cNvCxnSpPr>
          <p:nvPr/>
        </p:nvCxnSpPr>
        <p:spPr>
          <a:xfrm flipH="1" rot="10800000">
            <a:off x="4798425" y="3330725"/>
            <a:ext cx="776400" cy="440700"/>
          </a:xfrm>
          <a:prstGeom prst="straightConnector1">
            <a:avLst/>
          </a:prstGeom>
          <a:noFill/>
          <a:ln cap="flat" cmpd="sng" w="38100">
            <a:solidFill>
              <a:schemeClr val="dk2"/>
            </a:solidFill>
            <a:prstDash val="solid"/>
            <a:round/>
            <a:headEnd len="med" w="med" type="none"/>
            <a:tailEnd len="med" w="med" type="triangle"/>
          </a:ln>
        </p:spPr>
      </p:cxnSp>
      <p:cxnSp>
        <p:nvCxnSpPr>
          <p:cNvPr id="495" name="Google Shape;495;p88"/>
          <p:cNvCxnSpPr>
            <a:stCxn id="489" idx="3"/>
            <a:endCxn id="493" idx="1"/>
          </p:cNvCxnSpPr>
          <p:nvPr/>
        </p:nvCxnSpPr>
        <p:spPr>
          <a:xfrm>
            <a:off x="4798425" y="3771425"/>
            <a:ext cx="776400" cy="3060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9"/>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Local unit tests in JUnit</a:t>
            </a:r>
            <a:endParaRPr>
              <a:solidFill>
                <a:srgbClr val="FFFFFF"/>
              </a:solidFill>
            </a:endParaRPr>
          </a:p>
        </p:txBody>
      </p:sp>
      <p:sp>
        <p:nvSpPr>
          <p:cNvPr id="501" name="Google Shape;501;p89"/>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89"/>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Compiled and run entirely on your local machine with the Java Virtual Machine (JVM)</a:t>
            </a:r>
            <a:endParaRPr sz="1800"/>
          </a:p>
          <a:p>
            <a:pPr indent="-342900" lvl="0" marL="457200" rtl="0" algn="l">
              <a:spcBef>
                <a:spcPts val="1000"/>
              </a:spcBef>
              <a:spcAft>
                <a:spcPts val="0"/>
              </a:spcAft>
              <a:buSzPts val="1800"/>
              <a:buChar char="●"/>
            </a:pPr>
            <a:r>
              <a:rPr lang="en" sz="1800"/>
              <a:t>Use to test the parts of your app (such as the internal logic) that do not need access to the Android framework or an Android device or emulator, or those for which you can create fake (mock) objects that pretend to behave like the framework equivalents</a:t>
            </a:r>
            <a:endParaRPr sz="1800"/>
          </a:p>
          <a:p>
            <a:pPr indent="-342900" lvl="0" marL="457200" rtl="0" algn="l">
              <a:spcBef>
                <a:spcPts val="1000"/>
              </a:spcBef>
              <a:spcAft>
                <a:spcPts val="0"/>
              </a:spcAft>
              <a:buSzPts val="1800"/>
              <a:buChar char="●"/>
            </a:pPr>
            <a:r>
              <a:rPr lang="en" sz="1800"/>
              <a:t>Unit tests are written with JUnit, a common unit testing framework for Java. </a:t>
            </a:r>
            <a:endParaRPr sz="1800">
              <a:solidFill>
                <a:schemeClr val="dk1"/>
              </a:solidFill>
              <a:latin typeface="Arial"/>
              <a:ea typeface="Arial"/>
              <a:cs typeface="Arial"/>
              <a:sym typeface="Arial"/>
            </a:endParaRPr>
          </a:p>
          <a:p>
            <a:pPr indent="0" lvl="0" marL="0" rtl="0" algn="l">
              <a:lnSpc>
                <a:spcPct val="171428"/>
              </a:lnSpc>
              <a:spcBef>
                <a:spcPts val="800"/>
              </a:spcBef>
              <a:spcAft>
                <a:spcPts val="900"/>
              </a:spcAft>
              <a:buNone/>
            </a:pPr>
            <a:r>
              <a:t/>
            </a:r>
            <a:endParaRPr>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90"/>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Local unit tests in your project</a:t>
            </a:r>
            <a:endParaRPr>
              <a:solidFill>
                <a:srgbClr val="FFFFFF"/>
              </a:solidFill>
            </a:endParaRPr>
          </a:p>
        </p:txBody>
      </p:sp>
      <p:sp>
        <p:nvSpPr>
          <p:cNvPr id="508" name="Google Shape;508;p90"/>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9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solidFill>
                  <a:schemeClr val="dk1"/>
                </a:solidFill>
              </a:rPr>
              <a:t>Tests are in the same package as the associated application class</a:t>
            </a:r>
            <a:r>
              <a:rPr lang="en"/>
              <a:t>. </a:t>
            </a:r>
            <a:endParaRPr/>
          </a:p>
          <a:p>
            <a:pPr indent="-381000" lvl="0" marL="457200" rtl="0" algn="l">
              <a:spcBef>
                <a:spcPts val="1000"/>
              </a:spcBef>
              <a:spcAft>
                <a:spcPts val="0"/>
              </a:spcAft>
              <a:buSzPts val="2400"/>
              <a:buChar char="●"/>
            </a:pPr>
            <a:r>
              <a:rPr lang="en">
                <a:solidFill>
                  <a:schemeClr val="dk1"/>
                </a:solidFill>
              </a:rPr>
              <a:t>Only org.junit imported - no Android classes</a:t>
            </a:r>
            <a:endParaRPr/>
          </a:p>
          <a:p>
            <a:pPr indent="-381000" lvl="0" marL="457200" rtl="0" algn="l">
              <a:spcBef>
                <a:spcPts val="1000"/>
              </a:spcBef>
              <a:spcAft>
                <a:spcPts val="0"/>
              </a:spcAft>
              <a:buSzPts val="2400"/>
              <a:buChar char="●"/>
            </a:pPr>
            <a:r>
              <a:rPr lang="en">
                <a:solidFill>
                  <a:srgbClr val="000000"/>
                </a:solidFill>
              </a:rPr>
              <a:t>Project path for test classes: .../module-name/src/</a:t>
            </a:r>
            <a:r>
              <a:rPr b="1" lang="en">
                <a:solidFill>
                  <a:srgbClr val="000000"/>
                </a:solidFill>
              </a:rPr>
              <a:t>test</a:t>
            </a:r>
            <a:r>
              <a:rPr lang="en">
                <a:solidFill>
                  <a:srgbClr val="000000"/>
                </a:solidFill>
              </a:rPr>
              <a:t>/ja</a:t>
            </a:r>
            <a:r>
              <a:rPr lang="en"/>
              <a:t>va/</a:t>
            </a:r>
            <a:endParaRPr>
              <a:solidFill>
                <a:schemeClr val="dk1"/>
              </a:solidFill>
              <a:latin typeface="Arial"/>
              <a:ea typeface="Arial"/>
              <a:cs typeface="Arial"/>
              <a:sym typeface="Arial"/>
            </a:endParaRPr>
          </a:p>
          <a:p>
            <a:pPr indent="0" lvl="0" marL="0" rtl="0" algn="l">
              <a:lnSpc>
                <a:spcPct val="171428"/>
              </a:lnSpc>
              <a:spcBef>
                <a:spcPts val="800"/>
              </a:spcBef>
              <a:spcAft>
                <a:spcPts val="900"/>
              </a:spcAft>
              <a:buNone/>
            </a:pPr>
            <a:r>
              <a:t/>
            </a:r>
            <a:endParaRPr>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9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Imports for JUnit </a:t>
            </a:r>
            <a:endParaRPr>
              <a:solidFill>
                <a:srgbClr val="FFFFFF"/>
              </a:solidFill>
            </a:endParaRPr>
          </a:p>
        </p:txBody>
      </p:sp>
      <p:sp>
        <p:nvSpPr>
          <p:cNvPr id="515" name="Google Shape;515;p91"/>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91"/>
          <p:cNvSpPr txBox="1"/>
          <p:nvPr>
            <p:ph idx="1" type="body"/>
          </p:nvPr>
        </p:nvSpPr>
        <p:spPr>
          <a:xfrm>
            <a:off x="311700" y="1069225"/>
            <a:ext cx="8520600" cy="3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 Annotations</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import org.junit.Before;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import org.junit.Test;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import org.junit.runner.RunWith;</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Basic JUnit4 test runner</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import org.junit.runners.JUnit4;</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assertThat method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import static org.junit.Assert.assertThat</a:t>
            </a:r>
            <a:r>
              <a:rPr lang="en">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Testing class</a:t>
            </a:r>
            <a:endParaRPr>
              <a:solidFill>
                <a:srgbClr val="FFFFFF"/>
              </a:solidFill>
            </a:endParaRPr>
          </a:p>
        </p:txBody>
      </p:sp>
      <p:sp>
        <p:nvSpPr>
          <p:cNvPr id="522" name="Google Shape;522;p92"/>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3" name="Google Shape;523;p92"/>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JUnit4 unit tests for the calculator logic.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These are local unit tests; no device needed</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@RunWith(JUnit4.class) // Specify the test runner</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public class CalculatorTest { // Name it what you are testing</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93"/>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ExampleTest</a:t>
            </a:r>
            <a:endParaRPr>
              <a:solidFill>
                <a:srgbClr val="FFFFFF"/>
              </a:solidFill>
            </a:endParaRPr>
          </a:p>
        </p:txBody>
      </p:sp>
      <p:sp>
        <p:nvSpPr>
          <p:cNvPr id="529" name="Google Shape;529;p93"/>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93"/>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Test for simple addition.</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Each test is identified by a @Test annotation.</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@Test</a:t>
            </a:r>
            <a:endParaRPr b="1"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public void addTwoNumbers()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double resultAdd = mCalculator.add(1d, 1d);</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assertThat(resultAdd, is(equalTo(2d)));</a:t>
            </a:r>
            <a:endParaRPr sz="18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@Test Annotation</a:t>
            </a:r>
            <a:endParaRPr>
              <a:solidFill>
                <a:srgbClr val="FFFFFF"/>
              </a:solidFill>
            </a:endParaRPr>
          </a:p>
        </p:txBody>
      </p:sp>
      <p:sp>
        <p:nvSpPr>
          <p:cNvPr id="536" name="Google Shape;536;p94"/>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7" name="Google Shape;537;p94"/>
          <p:cNvSpPr txBox="1"/>
          <p:nvPr>
            <p:ph idx="1" type="body"/>
          </p:nvPr>
        </p:nvSpPr>
        <p:spPr>
          <a:xfrm>
            <a:off x="311700" y="1228675"/>
            <a:ext cx="8520600" cy="2953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Tells JUnit this method is a test method (JUnit 4)</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Information to the test runner</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Not necessary anymore to prefix test methods with "test"</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setUp() method </a:t>
            </a:r>
            <a:endParaRPr>
              <a:solidFill>
                <a:srgbClr val="FFFFFF"/>
              </a:solidFill>
            </a:endParaRPr>
          </a:p>
        </p:txBody>
      </p:sp>
      <p:sp>
        <p:nvSpPr>
          <p:cNvPr id="543" name="Google Shape;543;p95"/>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4" name="Google Shape;544;p95"/>
          <p:cNvSpPr txBox="1"/>
          <p:nvPr>
            <p:ph idx="1" type="body"/>
          </p:nvPr>
        </p:nvSpPr>
        <p:spPr>
          <a:xfrm>
            <a:off x="733225" y="1069225"/>
            <a:ext cx="8175900" cy="24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Set up the environment for testing</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@Before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public void setUp()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mCalculator = new Calculator();</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545" name="Google Shape;545;p95"/>
          <p:cNvSpPr txBox="1"/>
          <p:nvPr>
            <p:ph idx="1" type="body"/>
          </p:nvPr>
        </p:nvSpPr>
        <p:spPr>
          <a:xfrm>
            <a:off x="208750" y="3578700"/>
            <a:ext cx="9087600" cy="961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Sets up environment for testing</a:t>
            </a:r>
            <a:endParaRPr sz="1800"/>
          </a:p>
          <a:p>
            <a:pPr indent="-342900" lvl="0" marL="457200" rtl="0" algn="l">
              <a:spcBef>
                <a:spcPts val="0"/>
              </a:spcBef>
              <a:spcAft>
                <a:spcPts val="0"/>
              </a:spcAft>
              <a:buSzPts val="1800"/>
              <a:buChar char="●"/>
            </a:pPr>
            <a:r>
              <a:rPr lang="en" sz="1800"/>
              <a:t>Initialize variables and objects used in multiple tests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6"/>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tearDown() method </a:t>
            </a:r>
            <a:endParaRPr>
              <a:solidFill>
                <a:srgbClr val="FFFFFF"/>
              </a:solidFill>
            </a:endParaRPr>
          </a:p>
        </p:txBody>
      </p:sp>
      <p:sp>
        <p:nvSpPr>
          <p:cNvPr id="551" name="Google Shape;551;p96"/>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96"/>
          <p:cNvSpPr txBox="1"/>
          <p:nvPr>
            <p:ph idx="1" type="body"/>
          </p:nvPr>
        </p:nvSpPr>
        <p:spPr>
          <a:xfrm>
            <a:off x="711325" y="1069225"/>
            <a:ext cx="8197800" cy="23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Release external resources</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@After</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public void tearDown()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lang="en" sz="1800">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553" name="Google Shape;553;p96"/>
          <p:cNvSpPr txBox="1"/>
          <p:nvPr>
            <p:ph idx="1" type="body"/>
          </p:nvPr>
        </p:nvSpPr>
        <p:spPr>
          <a:xfrm>
            <a:off x="208750" y="3564600"/>
            <a:ext cx="9087600" cy="9759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Frees resources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Running Tests in </a:t>
            </a:r>
            <a:r>
              <a:rPr lang="en" sz="3600">
                <a:solidFill>
                  <a:srgbClr val="4CAF50"/>
                </a:solidFill>
              </a:rPr>
              <a:t>Android Studio </a:t>
            </a:r>
            <a:endParaRPr>
              <a:solidFill>
                <a:srgbClr val="4CAF50"/>
              </a:solidFill>
            </a:endParaRPr>
          </a:p>
        </p:txBody>
      </p:sp>
      <p:sp>
        <p:nvSpPr>
          <p:cNvPr id="559" name="Google Shape;559;p9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80"/>
          <p:cNvSpPr txBox="1"/>
          <p:nvPr>
            <p:ph type="ctrTitle"/>
          </p:nvPr>
        </p:nvSpPr>
        <p:spPr>
          <a:xfrm>
            <a:off x="311708" y="778193"/>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rPr>
              <a:t>3.2 Testing</a:t>
            </a:r>
            <a:r>
              <a:rPr lang="en">
                <a:solidFill>
                  <a:schemeClr val="lt1"/>
                </a:solidFill>
              </a:rPr>
              <a:t> Your App</a:t>
            </a:r>
            <a:endParaRPr/>
          </a:p>
        </p:txBody>
      </p:sp>
      <p:sp>
        <p:nvSpPr>
          <p:cNvPr id="409" name="Google Shape;409;p8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80"/>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411" name="Google Shape;411;p80"/>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pic>
        <p:nvPicPr>
          <p:cNvPr id="412" name="Google Shape;412;p80"/>
          <p:cNvPicPr preferRelativeResize="0"/>
          <p:nvPr/>
        </p:nvPicPr>
        <p:blipFill>
          <a:blip r:embed="rId4">
            <a:alphaModFix/>
          </a:blip>
          <a:stretch>
            <a:fillRect/>
          </a:stretch>
        </p:blipFill>
        <p:spPr>
          <a:xfrm>
            <a:off x="7814575" y="4777363"/>
            <a:ext cx="908100" cy="317725"/>
          </a:xfrm>
          <a:prstGeom prst="rect">
            <a:avLst/>
          </a:prstGeom>
          <a:noFill/>
          <a:ln>
            <a:noFill/>
          </a:ln>
        </p:spPr>
      </p:pic>
      <p:sp>
        <p:nvSpPr>
          <p:cNvPr id="413" name="Google Shape;413;p80"/>
          <p:cNvSpPr txBox="1"/>
          <p:nvPr/>
        </p:nvSpPr>
        <p:spPr>
          <a:xfrm>
            <a:off x="4407225" y="4739850"/>
            <a:ext cx="11508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Testing your app</a:t>
            </a:r>
            <a:endParaRPr sz="1000">
              <a:solidFill>
                <a:srgbClr val="757575"/>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8"/>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Starting a test run</a:t>
            </a:r>
            <a:endParaRPr>
              <a:solidFill>
                <a:srgbClr val="FFFFFF"/>
              </a:solidFill>
            </a:endParaRPr>
          </a:p>
        </p:txBody>
      </p:sp>
      <p:sp>
        <p:nvSpPr>
          <p:cNvPr id="565" name="Google Shape;565;p98"/>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6" name="Google Shape;566;p98"/>
          <p:cNvSpPr txBox="1"/>
          <p:nvPr>
            <p:ph idx="1" type="body"/>
          </p:nvPr>
        </p:nvSpPr>
        <p:spPr>
          <a:xfrm>
            <a:off x="140175" y="1076275"/>
            <a:ext cx="6467700" cy="3416400"/>
          </a:xfrm>
          <a:prstGeom prst="rect">
            <a:avLst/>
          </a:prstGeom>
        </p:spPr>
        <p:txBody>
          <a:bodyPr anchorCtr="0" anchor="t" bIns="91425" lIns="91425" spcFirstLastPara="1" rIns="91425" wrap="square" tIns="91425">
            <a:noAutofit/>
          </a:bodyPr>
          <a:lstStyle/>
          <a:p>
            <a:pPr indent="-381000" lvl="0" marL="457200" rtl="0" algn="l">
              <a:spcBef>
                <a:spcPts val="500"/>
              </a:spcBef>
              <a:spcAft>
                <a:spcPts val="0"/>
              </a:spcAft>
              <a:buClr>
                <a:srgbClr val="000000"/>
              </a:buClr>
              <a:buSzPts val="2400"/>
              <a:buChar char="●"/>
            </a:pPr>
            <a:r>
              <a:rPr lang="en">
                <a:solidFill>
                  <a:srgbClr val="000000"/>
                </a:solidFill>
              </a:rPr>
              <a:t>Right-click test class and select </a:t>
            </a:r>
            <a:br>
              <a:rPr lang="en">
                <a:solidFill>
                  <a:srgbClr val="000000"/>
                </a:solidFill>
              </a:rPr>
            </a:br>
            <a:r>
              <a:rPr b="1" lang="en">
                <a:solidFill>
                  <a:srgbClr val="000000"/>
                </a:solidFill>
              </a:rPr>
              <a:t>Run 'app_name' test </a:t>
            </a:r>
            <a:endParaRPr b="1">
              <a:solidFill>
                <a:srgbClr val="000000"/>
              </a:solidFill>
            </a:endParaRPr>
          </a:p>
          <a:p>
            <a:pPr indent="-381000" lvl="0" marL="457200" rtl="0" algn="l">
              <a:spcBef>
                <a:spcPts val="1000"/>
              </a:spcBef>
              <a:spcAft>
                <a:spcPts val="200"/>
              </a:spcAft>
              <a:buClr>
                <a:srgbClr val="000000"/>
              </a:buClr>
              <a:buSzPts val="2400"/>
              <a:buChar char="●"/>
            </a:pPr>
            <a:r>
              <a:rPr lang="en">
                <a:solidFill>
                  <a:srgbClr val="000000"/>
                </a:solidFill>
              </a:rPr>
              <a:t>Right-click test package and select </a:t>
            </a:r>
            <a:br>
              <a:rPr lang="en">
                <a:solidFill>
                  <a:srgbClr val="000000"/>
                </a:solidFill>
              </a:rPr>
            </a:br>
            <a:r>
              <a:rPr b="1" lang="en">
                <a:solidFill>
                  <a:srgbClr val="000000"/>
                </a:solidFill>
              </a:rPr>
              <a:t>Run tests in 'package'</a:t>
            </a:r>
            <a:endParaRPr b="1">
              <a:solidFill>
                <a:srgbClr val="000000"/>
              </a:solidFill>
            </a:endParaRPr>
          </a:p>
        </p:txBody>
      </p:sp>
      <p:grpSp>
        <p:nvGrpSpPr>
          <p:cNvPr id="567" name="Google Shape;567;p98"/>
          <p:cNvGrpSpPr/>
          <p:nvPr/>
        </p:nvGrpSpPr>
        <p:grpSpPr>
          <a:xfrm>
            <a:off x="5354775" y="2574375"/>
            <a:ext cx="3586125" cy="723900"/>
            <a:chOff x="5354775" y="2726775"/>
            <a:chExt cx="3586125" cy="723900"/>
          </a:xfrm>
        </p:grpSpPr>
        <p:pic>
          <p:nvPicPr>
            <p:cNvPr id="568" name="Google Shape;568;p98"/>
            <p:cNvPicPr preferRelativeResize="0"/>
            <p:nvPr/>
          </p:nvPicPr>
          <p:blipFill>
            <a:blip r:embed="rId3">
              <a:alphaModFix/>
            </a:blip>
            <a:stretch>
              <a:fillRect/>
            </a:stretch>
          </p:blipFill>
          <p:spPr>
            <a:xfrm>
              <a:off x="5706075" y="2726775"/>
              <a:ext cx="2895600" cy="723900"/>
            </a:xfrm>
            <a:prstGeom prst="rect">
              <a:avLst/>
            </a:prstGeom>
            <a:noFill/>
            <a:ln cap="flat" cmpd="sng" w="9525">
              <a:solidFill>
                <a:srgbClr val="757575"/>
              </a:solidFill>
              <a:prstDash val="solid"/>
              <a:round/>
              <a:headEnd len="sm" w="sm" type="none"/>
              <a:tailEnd len="sm" w="sm" type="none"/>
            </a:ln>
          </p:spPr>
        </p:pic>
        <p:sp>
          <p:nvSpPr>
            <p:cNvPr id="569" name="Google Shape;569;p98"/>
            <p:cNvSpPr/>
            <p:nvPr/>
          </p:nvSpPr>
          <p:spPr>
            <a:xfrm>
              <a:off x="5354775" y="2801625"/>
              <a:ext cx="276300" cy="269400"/>
            </a:xfrm>
            <a:prstGeom prst="rightArrow">
              <a:avLst>
                <a:gd fmla="val 50000" name="adj1"/>
                <a:gd fmla="val 50000" name="adj2"/>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8"/>
            <p:cNvSpPr/>
            <p:nvPr/>
          </p:nvSpPr>
          <p:spPr>
            <a:xfrm rot="10800000">
              <a:off x="8664600" y="2801625"/>
              <a:ext cx="276300" cy="269400"/>
            </a:xfrm>
            <a:prstGeom prst="rightArrow">
              <a:avLst>
                <a:gd fmla="val 50000" name="adj1"/>
                <a:gd fmla="val 50000" name="adj2"/>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9"/>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Passing and failing</a:t>
            </a:r>
            <a:endParaRPr>
              <a:solidFill>
                <a:srgbClr val="FFFFFF"/>
              </a:solidFill>
            </a:endParaRPr>
          </a:p>
        </p:txBody>
      </p:sp>
      <p:sp>
        <p:nvSpPr>
          <p:cNvPr id="576" name="Google Shape;576;p99"/>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7" name="Google Shape;577;p99"/>
          <p:cNvPicPr preferRelativeResize="0"/>
          <p:nvPr/>
        </p:nvPicPr>
        <p:blipFill rotWithShape="1">
          <a:blip r:embed="rId3">
            <a:alphaModFix/>
          </a:blip>
          <a:srcRect b="15488" l="3888" r="3312" t="40745"/>
          <a:stretch/>
        </p:blipFill>
        <p:spPr>
          <a:xfrm>
            <a:off x="850500" y="1097850"/>
            <a:ext cx="7580099" cy="2099301"/>
          </a:xfrm>
          <a:prstGeom prst="rect">
            <a:avLst/>
          </a:prstGeom>
          <a:noFill/>
          <a:ln>
            <a:noFill/>
          </a:ln>
        </p:spPr>
      </p:pic>
      <p:pic>
        <p:nvPicPr>
          <p:cNvPr id="578" name="Google Shape;578;p99"/>
          <p:cNvPicPr preferRelativeResize="0"/>
          <p:nvPr/>
        </p:nvPicPr>
        <p:blipFill rotWithShape="1">
          <a:blip r:embed="rId4">
            <a:alphaModFix/>
          </a:blip>
          <a:srcRect b="0" l="0" r="0" t="53912"/>
          <a:stretch/>
        </p:blipFill>
        <p:spPr>
          <a:xfrm>
            <a:off x="3622963" y="3469200"/>
            <a:ext cx="4974700" cy="1007500"/>
          </a:xfrm>
          <a:prstGeom prst="rect">
            <a:avLst/>
          </a:prstGeom>
          <a:noFill/>
          <a:ln>
            <a:noFill/>
          </a:ln>
        </p:spPr>
      </p:pic>
      <p:sp>
        <p:nvSpPr>
          <p:cNvPr id="579" name="Google Shape;579;p99"/>
          <p:cNvSpPr txBox="1"/>
          <p:nvPr>
            <p:ph idx="1" type="body"/>
          </p:nvPr>
        </p:nvSpPr>
        <p:spPr>
          <a:xfrm>
            <a:off x="2684575" y="3469200"/>
            <a:ext cx="938400" cy="572700"/>
          </a:xfrm>
          <a:prstGeom prst="rect">
            <a:avLst/>
          </a:prstGeom>
          <a:solidFill>
            <a:srgbClr val="D9EAD3"/>
          </a:solidFill>
        </p:spPr>
        <p:txBody>
          <a:bodyPr anchorCtr="0" anchor="t" bIns="91425" lIns="91425" spcFirstLastPara="1" rIns="91425" wrap="square" tIns="91425">
            <a:noAutofit/>
          </a:bodyPr>
          <a:lstStyle/>
          <a:p>
            <a:pPr indent="0" lvl="0" marL="0" rtl="0" algn="l">
              <a:spcBef>
                <a:spcPts val="500"/>
              </a:spcBef>
              <a:spcAft>
                <a:spcPts val="200"/>
              </a:spcAft>
              <a:buNone/>
            </a:pPr>
            <a:r>
              <a:rPr lang="en">
                <a:solidFill>
                  <a:srgbClr val="000000"/>
                </a:solidFill>
              </a:rPr>
              <a:t>Pass</a:t>
            </a:r>
            <a:endParaRPr b="1">
              <a:solidFill>
                <a:srgbClr val="000000"/>
              </a:solidFill>
            </a:endParaRPr>
          </a:p>
        </p:txBody>
      </p:sp>
      <p:sp>
        <p:nvSpPr>
          <p:cNvPr id="580" name="Google Shape;580;p99"/>
          <p:cNvSpPr txBox="1"/>
          <p:nvPr>
            <p:ph idx="1" type="body"/>
          </p:nvPr>
        </p:nvSpPr>
        <p:spPr>
          <a:xfrm>
            <a:off x="1126475" y="2089625"/>
            <a:ext cx="2205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200"/>
              </a:spcAft>
              <a:buNone/>
            </a:pPr>
            <a:r>
              <a:rPr lang="en">
                <a:solidFill>
                  <a:srgbClr val="000000"/>
                </a:solidFill>
              </a:rPr>
              <a:t>Result details</a:t>
            </a:r>
            <a:endParaRPr b="1">
              <a:solidFill>
                <a:srgbClr val="000000"/>
              </a:solidFill>
            </a:endParaRPr>
          </a:p>
        </p:txBody>
      </p:sp>
      <p:sp>
        <p:nvSpPr>
          <p:cNvPr id="581" name="Google Shape;581;p99"/>
          <p:cNvSpPr txBox="1"/>
          <p:nvPr>
            <p:ph idx="1" type="body"/>
          </p:nvPr>
        </p:nvSpPr>
        <p:spPr>
          <a:xfrm>
            <a:off x="2915275" y="1163666"/>
            <a:ext cx="707700" cy="505800"/>
          </a:xfrm>
          <a:prstGeom prst="rect">
            <a:avLst/>
          </a:prstGeom>
          <a:solidFill>
            <a:srgbClr val="F4CCCC"/>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Fail</a:t>
            </a:r>
            <a:endParaRPr b="1">
              <a:solidFill>
                <a:srgbClr val="000000"/>
              </a:solidFill>
            </a:endParaRPr>
          </a:p>
        </p:txBody>
      </p:sp>
      <p:sp>
        <p:nvSpPr>
          <p:cNvPr id="582" name="Google Shape;582;p99"/>
          <p:cNvSpPr/>
          <p:nvPr/>
        </p:nvSpPr>
        <p:spPr>
          <a:xfrm>
            <a:off x="601925" y="1339275"/>
            <a:ext cx="707700" cy="393600"/>
          </a:xfrm>
          <a:prstGeom prst="rightArrow">
            <a:avLst>
              <a:gd fmla="val 50000" name="adj1"/>
              <a:gd fmla="val 50000" name="adj2"/>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Fail</a:t>
            </a:r>
            <a:endParaRPr>
              <a:latin typeface="Roboto"/>
              <a:ea typeface="Roboto"/>
              <a:cs typeface="Roboto"/>
              <a:sym typeface="Roboto"/>
            </a:endParaRPr>
          </a:p>
        </p:txBody>
      </p:sp>
      <p:sp>
        <p:nvSpPr>
          <p:cNvPr id="583" name="Google Shape;583;p99"/>
          <p:cNvSpPr/>
          <p:nvPr/>
        </p:nvSpPr>
        <p:spPr>
          <a:xfrm>
            <a:off x="719100" y="1697654"/>
            <a:ext cx="707700" cy="393600"/>
          </a:xfrm>
          <a:prstGeom prst="rightArrow">
            <a:avLst>
              <a:gd fmla="val 50000" name="adj1"/>
              <a:gd fmla="val 50000" name="adj2"/>
            </a:avLst>
          </a:prstGeom>
          <a:solidFill>
            <a:srgbClr val="D9EAD3"/>
          </a:solidFill>
          <a:ln cap="flat" cmpd="sng" w="9525">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Pass</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0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Testing Floating Point Results</a:t>
            </a:r>
            <a:endParaRPr>
              <a:solidFill>
                <a:srgbClr val="4CAF50"/>
              </a:solidFill>
            </a:endParaRPr>
          </a:p>
        </p:txBody>
      </p:sp>
      <p:sp>
        <p:nvSpPr>
          <p:cNvPr id="589" name="Google Shape;589;p10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0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Testing Floating Point</a:t>
            </a:r>
            <a:endParaRPr>
              <a:solidFill>
                <a:srgbClr val="FFFFFF"/>
              </a:solidFill>
            </a:endParaRPr>
          </a:p>
        </p:txBody>
      </p:sp>
      <p:sp>
        <p:nvSpPr>
          <p:cNvPr id="595" name="Google Shape;595;p101"/>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6" name="Google Shape;596;p101"/>
          <p:cNvSpPr txBox="1"/>
          <p:nvPr>
            <p:ph idx="1" type="body"/>
          </p:nvPr>
        </p:nvSpPr>
        <p:spPr>
          <a:xfrm>
            <a:off x="311700" y="2117450"/>
            <a:ext cx="8520600" cy="1566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Be careful with floating point tests</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Recall from basic computer science:</a:t>
            </a:r>
            <a:endParaRPr>
              <a:solidFill>
                <a:srgbClr val="000000"/>
              </a:solidFill>
            </a:endParaRPr>
          </a:p>
          <a:p>
            <a:pPr indent="-355600" lvl="1" marL="914400" rtl="0" algn="l">
              <a:spcBef>
                <a:spcPts val="0"/>
              </a:spcBef>
              <a:spcAft>
                <a:spcPts val="0"/>
              </a:spcAft>
              <a:buClr>
                <a:srgbClr val="000000"/>
              </a:buClr>
              <a:buSzPts val="2000"/>
              <a:buChar char="○"/>
            </a:pPr>
            <a:r>
              <a:rPr lang="en">
                <a:solidFill>
                  <a:srgbClr val="000000"/>
                </a:solidFill>
              </a:rPr>
              <a:t>Floating point arithmetic is not accurate in binary</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0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Test fails with floating point numbers</a:t>
            </a:r>
            <a:endParaRPr>
              <a:solidFill>
                <a:srgbClr val="FFFFFF"/>
              </a:solidFill>
            </a:endParaRPr>
          </a:p>
        </p:txBody>
      </p:sp>
      <p:sp>
        <p:nvSpPr>
          <p:cNvPr id="602" name="Google Shape;602;p102"/>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3" name="Google Shape;603;p102"/>
          <p:cNvSpPr/>
          <p:nvPr/>
        </p:nvSpPr>
        <p:spPr>
          <a:xfrm>
            <a:off x="4149325" y="1718900"/>
            <a:ext cx="2085300" cy="169200"/>
          </a:xfrm>
          <a:prstGeom prst="rect">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02"/>
          <p:cNvSpPr/>
          <p:nvPr/>
        </p:nvSpPr>
        <p:spPr>
          <a:xfrm>
            <a:off x="3329550" y="2709600"/>
            <a:ext cx="2085300" cy="425400"/>
          </a:xfrm>
          <a:prstGeom prst="rect">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5" name="Google Shape;605;p102"/>
          <p:cNvPicPr preferRelativeResize="0"/>
          <p:nvPr/>
        </p:nvPicPr>
        <p:blipFill>
          <a:blip r:embed="rId3">
            <a:alphaModFix/>
          </a:blip>
          <a:stretch>
            <a:fillRect/>
          </a:stretch>
        </p:blipFill>
        <p:spPr>
          <a:xfrm>
            <a:off x="1172287" y="1006425"/>
            <a:ext cx="6799426" cy="3599200"/>
          </a:xfrm>
          <a:prstGeom prst="rect">
            <a:avLst/>
          </a:prstGeom>
          <a:noFill/>
          <a:ln cap="flat" cmpd="sng" w="9525">
            <a:solidFill>
              <a:srgbClr val="757575"/>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103"/>
          <p:cNvPicPr preferRelativeResize="0"/>
          <p:nvPr/>
        </p:nvPicPr>
        <p:blipFill rotWithShape="1">
          <a:blip r:embed="rId3">
            <a:alphaModFix/>
          </a:blip>
          <a:srcRect b="36653" l="3931" r="5266" t="31727"/>
          <a:stretch/>
        </p:blipFill>
        <p:spPr>
          <a:xfrm>
            <a:off x="48900" y="1909250"/>
            <a:ext cx="8896050" cy="1885930"/>
          </a:xfrm>
          <a:prstGeom prst="rect">
            <a:avLst/>
          </a:prstGeom>
          <a:noFill/>
          <a:ln>
            <a:noFill/>
          </a:ln>
        </p:spPr>
      </p:pic>
      <p:sp>
        <p:nvSpPr>
          <p:cNvPr id="611" name="Google Shape;611;p103"/>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Fix test with floating point numbers</a:t>
            </a:r>
            <a:endParaRPr>
              <a:solidFill>
                <a:srgbClr val="FFFFFF"/>
              </a:solidFill>
            </a:endParaRPr>
          </a:p>
        </p:txBody>
      </p:sp>
      <p:sp>
        <p:nvSpPr>
          <p:cNvPr id="612" name="Google Shape;612;p103"/>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3" name="Google Shape;613;p103"/>
          <p:cNvSpPr/>
          <p:nvPr/>
        </p:nvSpPr>
        <p:spPr>
          <a:xfrm>
            <a:off x="6037300" y="2298525"/>
            <a:ext cx="662100" cy="169200"/>
          </a:xfrm>
          <a:prstGeom prst="rect">
            <a:avLst/>
          </a:prstGeom>
          <a:noFill/>
          <a:ln cap="flat" cmpd="sng" w="28575">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3"/>
          <p:cNvSpPr/>
          <p:nvPr/>
        </p:nvSpPr>
        <p:spPr>
          <a:xfrm>
            <a:off x="6213425" y="1547850"/>
            <a:ext cx="2272800" cy="621900"/>
          </a:xfrm>
          <a:prstGeom prst="rect">
            <a:avLst/>
          </a:prstGeom>
          <a:noFill/>
          <a:ln cap="flat" cmpd="sng" w="28575">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They are the same within .0005 in this test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Learn more</a:t>
            </a:r>
            <a:endParaRPr/>
          </a:p>
        </p:txBody>
      </p:sp>
      <p:sp>
        <p:nvSpPr>
          <p:cNvPr id="620" name="Google Shape;620;p104"/>
          <p:cNvSpPr txBox="1"/>
          <p:nvPr>
            <p:ph idx="1" type="body"/>
          </p:nvPr>
        </p:nvSpPr>
        <p:spPr>
          <a:xfrm>
            <a:off x="235500" y="1096275"/>
            <a:ext cx="86964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Getting Started with Testing </a:t>
            </a:r>
            <a:endParaRPr/>
          </a:p>
          <a:p>
            <a:pPr indent="-381000" lvl="0" marL="457200" rtl="0" algn="l">
              <a:spcBef>
                <a:spcPts val="0"/>
              </a:spcBef>
              <a:spcAft>
                <a:spcPts val="0"/>
              </a:spcAft>
              <a:buSzPts val="2400"/>
              <a:buChar char="●"/>
            </a:pPr>
            <a:r>
              <a:rPr lang="en" u="sng">
                <a:solidFill>
                  <a:schemeClr val="hlink"/>
                </a:solidFill>
                <a:hlinkClick r:id="rId4"/>
              </a:rPr>
              <a:t>Best Practices for Testing</a:t>
            </a:r>
            <a:endParaRPr/>
          </a:p>
          <a:p>
            <a:pPr indent="-381000" lvl="0" marL="457200" rtl="0" algn="l">
              <a:spcBef>
                <a:spcPts val="0"/>
              </a:spcBef>
              <a:spcAft>
                <a:spcPts val="0"/>
              </a:spcAft>
              <a:buSzPts val="2400"/>
              <a:buChar char="●"/>
            </a:pPr>
            <a:r>
              <a:rPr lang="en" u="sng">
                <a:solidFill>
                  <a:schemeClr val="hlink"/>
                </a:solidFill>
                <a:hlinkClick r:id="rId5"/>
              </a:rPr>
              <a:t>Building Local Unit Tests</a:t>
            </a:r>
            <a:endParaRPr/>
          </a:p>
          <a:p>
            <a:pPr indent="-381000" lvl="0" marL="457200" rtl="0" algn="l">
              <a:spcBef>
                <a:spcPts val="0"/>
              </a:spcBef>
              <a:spcAft>
                <a:spcPts val="0"/>
              </a:spcAft>
              <a:buSzPts val="2400"/>
              <a:buChar char="●"/>
            </a:pPr>
            <a:r>
              <a:rPr lang="en" u="sng">
                <a:solidFill>
                  <a:schemeClr val="hlink"/>
                </a:solidFill>
                <a:hlinkClick r:id="rId6"/>
              </a:rPr>
              <a:t>JUnit 4 Home Page</a:t>
            </a:r>
            <a:endParaRPr/>
          </a:p>
          <a:p>
            <a:pPr indent="-381000" lvl="0" marL="457200" rtl="0" algn="l">
              <a:spcBef>
                <a:spcPts val="0"/>
              </a:spcBef>
              <a:spcAft>
                <a:spcPts val="0"/>
              </a:spcAft>
              <a:buSzPts val="2400"/>
              <a:buChar char="●"/>
            </a:pPr>
            <a:r>
              <a:rPr lang="en" u="sng">
                <a:solidFill>
                  <a:schemeClr val="hlink"/>
                </a:solidFill>
                <a:hlinkClick r:id="rId7"/>
              </a:rPr>
              <a:t>JUnit 4 API Reference</a:t>
            </a:r>
            <a:endParaRPr/>
          </a:p>
          <a:p>
            <a:pPr indent="-381000" lvl="0" marL="457200" rtl="0" algn="l">
              <a:spcBef>
                <a:spcPts val="0"/>
              </a:spcBef>
              <a:spcAft>
                <a:spcPts val="0"/>
              </a:spcAft>
              <a:buSzPts val="2400"/>
              <a:buChar char="●"/>
            </a:pPr>
            <a:r>
              <a:rPr lang="en" u="sng">
                <a:solidFill>
                  <a:schemeClr val="hlink"/>
                </a:solidFill>
                <a:hlinkClick r:id="rId8"/>
              </a:rPr>
              <a:t>Android Testing Codelab</a:t>
            </a:r>
            <a:endParaRPr/>
          </a:p>
          <a:p>
            <a:pPr indent="-381000" lvl="0" marL="457200" rtl="0" algn="l">
              <a:spcBef>
                <a:spcPts val="0"/>
              </a:spcBef>
              <a:spcAft>
                <a:spcPts val="0"/>
              </a:spcAft>
              <a:buSzPts val="2400"/>
              <a:buChar char="●"/>
            </a:pPr>
            <a:r>
              <a:rPr lang="en" u="sng">
                <a:solidFill>
                  <a:schemeClr val="hlink"/>
                </a:solidFill>
                <a:hlinkClick r:id="rId9"/>
              </a:rPr>
              <a:t>Android Tools Protip: Test Size Annotations</a:t>
            </a:r>
            <a:endParaRPr/>
          </a:p>
          <a:p>
            <a:pPr indent="-381000" lvl="0" marL="457200" rtl="0" algn="l">
              <a:spcBef>
                <a:spcPts val="0"/>
              </a:spcBef>
              <a:spcAft>
                <a:spcPts val="0"/>
              </a:spcAft>
              <a:buSzPts val="2400"/>
              <a:buChar char="●"/>
            </a:pPr>
            <a:r>
              <a:rPr lang="en" u="sng">
                <a:solidFill>
                  <a:schemeClr val="hlink"/>
                </a:solidFill>
                <a:hlinkClick r:id="rId10"/>
              </a:rPr>
              <a:t>Android Testing Support - Testing Patterns</a:t>
            </a:r>
            <a:r>
              <a:rPr lang="en"/>
              <a:t> (video)</a:t>
            </a:r>
            <a:endParaRPr sz="1800"/>
          </a:p>
        </p:txBody>
      </p:sp>
      <p:sp>
        <p:nvSpPr>
          <p:cNvPr id="621" name="Google Shape;621;p10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What's Next?</a:t>
            </a:r>
            <a:endParaRPr/>
          </a:p>
        </p:txBody>
      </p:sp>
      <p:sp>
        <p:nvSpPr>
          <p:cNvPr id="627" name="Google Shape;627;p10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8" name="Google Shape;628;p105"/>
          <p:cNvSpPr txBox="1"/>
          <p:nvPr/>
        </p:nvSpPr>
        <p:spPr>
          <a:xfrm>
            <a:off x="311700" y="2063725"/>
            <a:ext cx="8520600" cy="1383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3.2 C Testing Your App</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3.2 P Testing Apps with Unit Test</a:t>
            </a:r>
            <a:r>
              <a:rPr lang="en" sz="2400">
                <a:solidFill>
                  <a:srgbClr val="424242"/>
                </a:solidFill>
                <a:latin typeface="Roboto"/>
                <a:ea typeface="Roboto"/>
                <a:cs typeface="Roboto"/>
                <a:sym typeface="Roboto"/>
              </a:rPr>
              <a:t>s</a:t>
            </a:r>
            <a:endParaRPr sz="24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634" name="Google Shape;634;p10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0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6" name="Google Shape;636;p10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8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419" name="Google Shape;419;p81"/>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t/>
            </a:r>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Why testing is worth your time</a:t>
            </a:r>
            <a:endParaRPr>
              <a:solidFill>
                <a:schemeClr val="dk1"/>
              </a:solidFill>
            </a:endParaRPr>
          </a:p>
          <a:p>
            <a:pPr indent="-381000" lvl="0" marL="457200" rtl="0" algn="l">
              <a:lnSpc>
                <a:spcPct val="115000"/>
              </a:lnSpc>
              <a:spcBef>
                <a:spcPts val="0"/>
              </a:spcBef>
              <a:spcAft>
                <a:spcPts val="0"/>
              </a:spcAft>
              <a:buClr>
                <a:schemeClr val="dk1"/>
              </a:buClr>
              <a:buSzPts val="2400"/>
              <a:buChar char="●"/>
            </a:pPr>
            <a:r>
              <a:rPr lang="en">
                <a:solidFill>
                  <a:schemeClr val="dk1"/>
                </a:solidFill>
              </a:rPr>
              <a:t>Unit testing</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0"/>
              </a:spcAft>
              <a:buNone/>
            </a:pPr>
            <a:r>
              <a:rPr lang="en">
                <a:solidFill>
                  <a:schemeClr val="dk1"/>
                </a:solidFill>
              </a:rPr>
              <a:t>Note: User interface testing (instrumented testing) is covered in a later chapter</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420" name="Google Shape;420;p8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8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Testing Rocks</a:t>
            </a:r>
            <a:endParaRPr>
              <a:solidFill>
                <a:srgbClr val="4CAF50"/>
              </a:solidFill>
            </a:endParaRPr>
          </a:p>
        </p:txBody>
      </p:sp>
      <p:sp>
        <p:nvSpPr>
          <p:cNvPr id="426" name="Google Shape;426;p8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83"/>
          <p:cNvSpPr/>
          <p:nvPr/>
        </p:nvSpPr>
        <p:spPr>
          <a:xfrm>
            <a:off x="4262025" y="2232212"/>
            <a:ext cx="4881900" cy="2372100"/>
          </a:xfrm>
          <a:prstGeom prst="rect">
            <a:avLst/>
          </a:prstGeom>
          <a:solidFill>
            <a:srgbClr val="D9EAD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3"/>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Why should you test your app?</a:t>
            </a:r>
            <a:endParaRPr>
              <a:solidFill>
                <a:srgbClr val="FFFFFF"/>
              </a:solidFill>
            </a:endParaRPr>
          </a:p>
        </p:txBody>
      </p:sp>
      <p:sp>
        <p:nvSpPr>
          <p:cNvPr id="433" name="Google Shape;433;p83"/>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83"/>
          <p:cNvSpPr txBox="1"/>
          <p:nvPr>
            <p:ph idx="1" type="body"/>
          </p:nvPr>
        </p:nvSpPr>
        <p:spPr>
          <a:xfrm>
            <a:off x="235500" y="1152475"/>
            <a:ext cx="5069100" cy="33015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Roboto"/>
              <a:buChar char="●"/>
            </a:pPr>
            <a:r>
              <a:rPr lang="en">
                <a:solidFill>
                  <a:schemeClr val="dk1"/>
                </a:solidFill>
              </a:rPr>
              <a:t>Find and fix issues early</a:t>
            </a:r>
            <a:endParaRPr>
              <a:solidFill>
                <a:schemeClr val="dk1"/>
              </a:solidFill>
            </a:endParaRPr>
          </a:p>
          <a:p>
            <a:pPr indent="-381000" lvl="0" marL="457200" marR="0" rtl="0" algn="l">
              <a:lnSpc>
                <a:spcPct val="115000"/>
              </a:lnSpc>
              <a:spcBef>
                <a:spcPts val="1000"/>
              </a:spcBef>
              <a:spcAft>
                <a:spcPts val="0"/>
              </a:spcAft>
              <a:buClr>
                <a:schemeClr val="dk1"/>
              </a:buClr>
              <a:buSzPts val="2400"/>
              <a:buFont typeface="Roboto"/>
              <a:buChar char="●"/>
            </a:pPr>
            <a:r>
              <a:rPr lang="en">
                <a:solidFill>
                  <a:schemeClr val="dk1"/>
                </a:solidFill>
              </a:rPr>
              <a:t>Less costly</a:t>
            </a:r>
            <a:endParaRPr>
              <a:solidFill>
                <a:schemeClr val="dk1"/>
              </a:solidFill>
            </a:endParaRPr>
          </a:p>
          <a:p>
            <a:pPr indent="-381000" lvl="0" marL="457200" marR="0" rtl="0" algn="l">
              <a:lnSpc>
                <a:spcPct val="115000"/>
              </a:lnSpc>
              <a:spcBef>
                <a:spcPts val="1000"/>
              </a:spcBef>
              <a:spcAft>
                <a:spcPts val="0"/>
              </a:spcAft>
              <a:buClr>
                <a:schemeClr val="dk1"/>
              </a:buClr>
              <a:buSzPts val="2400"/>
              <a:buFont typeface="Roboto"/>
              <a:buChar char="●"/>
            </a:pPr>
            <a:r>
              <a:rPr lang="en">
                <a:solidFill>
                  <a:schemeClr val="dk1"/>
                </a:solidFill>
              </a:rPr>
              <a:t>Takes less effort</a:t>
            </a:r>
            <a:endParaRPr>
              <a:solidFill>
                <a:schemeClr val="dk1"/>
              </a:solidFill>
            </a:endParaRPr>
          </a:p>
          <a:p>
            <a:pPr indent="-381000" lvl="0" marL="457200" marR="0" rtl="0" algn="l">
              <a:lnSpc>
                <a:spcPct val="115000"/>
              </a:lnSpc>
              <a:spcBef>
                <a:spcPts val="1000"/>
              </a:spcBef>
              <a:spcAft>
                <a:spcPts val="0"/>
              </a:spcAft>
              <a:buClr>
                <a:schemeClr val="dk1"/>
              </a:buClr>
              <a:buSzPts val="2400"/>
              <a:buFont typeface="Roboto"/>
              <a:buChar char="●"/>
            </a:pPr>
            <a:r>
              <a:rPr lang="en">
                <a:solidFill>
                  <a:schemeClr val="dk1"/>
                </a:solidFill>
              </a:rPr>
              <a:t>Costs to fix bugs </a:t>
            </a:r>
            <a:br>
              <a:rPr lang="en">
                <a:solidFill>
                  <a:schemeClr val="dk1"/>
                </a:solidFill>
              </a:rPr>
            </a:br>
            <a:r>
              <a:rPr lang="en">
                <a:solidFill>
                  <a:schemeClr val="dk1"/>
                </a:solidFill>
              </a:rPr>
              <a:t>increases with time</a:t>
            </a:r>
            <a:endParaRPr>
              <a:solidFill>
                <a:schemeClr val="dk1"/>
              </a:solidFill>
            </a:endParaRPr>
          </a:p>
        </p:txBody>
      </p:sp>
      <p:grpSp>
        <p:nvGrpSpPr>
          <p:cNvPr id="435" name="Google Shape;435;p83"/>
          <p:cNvGrpSpPr/>
          <p:nvPr/>
        </p:nvGrpSpPr>
        <p:grpSpPr>
          <a:xfrm>
            <a:off x="4000587" y="2236687"/>
            <a:ext cx="5069023" cy="2371975"/>
            <a:chOff x="4000587" y="152400"/>
            <a:chExt cx="5069023" cy="2371975"/>
          </a:xfrm>
        </p:grpSpPr>
        <p:cxnSp>
          <p:nvCxnSpPr>
            <p:cNvPr id="436" name="Google Shape;436;p83"/>
            <p:cNvCxnSpPr>
              <a:stCxn id="437" idx="2"/>
            </p:cNvCxnSpPr>
            <p:nvPr/>
          </p:nvCxnSpPr>
          <p:spPr>
            <a:xfrm>
              <a:off x="4928487" y="546000"/>
              <a:ext cx="3000" cy="1640400"/>
            </a:xfrm>
            <a:prstGeom prst="straightConnector1">
              <a:avLst/>
            </a:prstGeom>
            <a:noFill/>
            <a:ln cap="flat" cmpd="sng" w="38100">
              <a:solidFill>
                <a:schemeClr val="dk2"/>
              </a:solidFill>
              <a:prstDash val="solid"/>
              <a:round/>
              <a:headEnd len="med" w="med" type="triangle"/>
              <a:tailEnd len="med" w="med" type="none"/>
            </a:ln>
          </p:spPr>
        </p:cxnSp>
        <p:cxnSp>
          <p:nvCxnSpPr>
            <p:cNvPr id="438" name="Google Shape;438;p83"/>
            <p:cNvCxnSpPr/>
            <p:nvPr/>
          </p:nvCxnSpPr>
          <p:spPr>
            <a:xfrm flipH="1">
              <a:off x="5297272" y="1942215"/>
              <a:ext cx="3399600" cy="4500"/>
            </a:xfrm>
            <a:prstGeom prst="straightConnector1">
              <a:avLst/>
            </a:prstGeom>
            <a:noFill/>
            <a:ln cap="flat" cmpd="sng" w="38100">
              <a:solidFill>
                <a:schemeClr val="dk2"/>
              </a:solidFill>
              <a:prstDash val="solid"/>
              <a:round/>
              <a:headEnd len="med" w="med" type="triangle"/>
              <a:tailEnd len="med" w="med" type="none"/>
            </a:ln>
          </p:spPr>
        </p:cxnSp>
        <p:sp>
          <p:nvSpPr>
            <p:cNvPr id="439" name="Google Shape;439;p83"/>
            <p:cNvSpPr txBox="1"/>
            <p:nvPr/>
          </p:nvSpPr>
          <p:spPr>
            <a:xfrm>
              <a:off x="4382512" y="1947525"/>
              <a:ext cx="522000" cy="18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$1</a:t>
              </a:r>
              <a:endParaRPr b="1"/>
            </a:p>
          </p:txBody>
        </p:sp>
        <p:sp>
          <p:nvSpPr>
            <p:cNvPr id="440" name="Google Shape;440;p83"/>
            <p:cNvSpPr txBox="1"/>
            <p:nvPr/>
          </p:nvSpPr>
          <p:spPr>
            <a:xfrm>
              <a:off x="4803050" y="1938475"/>
              <a:ext cx="1464300" cy="3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Specification</a:t>
              </a:r>
              <a:endParaRPr b="1"/>
            </a:p>
          </p:txBody>
        </p:sp>
        <p:sp>
          <p:nvSpPr>
            <p:cNvPr id="441" name="Google Shape;441;p83"/>
            <p:cNvSpPr txBox="1"/>
            <p:nvPr/>
          </p:nvSpPr>
          <p:spPr>
            <a:xfrm>
              <a:off x="6000725" y="1938475"/>
              <a:ext cx="862800" cy="3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Design</a:t>
              </a:r>
              <a:endParaRPr b="1"/>
            </a:p>
          </p:txBody>
        </p:sp>
        <p:sp>
          <p:nvSpPr>
            <p:cNvPr id="442" name="Google Shape;442;p83"/>
            <p:cNvSpPr txBox="1"/>
            <p:nvPr/>
          </p:nvSpPr>
          <p:spPr>
            <a:xfrm>
              <a:off x="6724475" y="1938470"/>
              <a:ext cx="687000" cy="2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Code</a:t>
              </a:r>
              <a:endParaRPr b="1"/>
            </a:p>
          </p:txBody>
        </p:sp>
        <p:sp>
          <p:nvSpPr>
            <p:cNvPr id="443" name="Google Shape;443;p83"/>
            <p:cNvSpPr txBox="1"/>
            <p:nvPr/>
          </p:nvSpPr>
          <p:spPr>
            <a:xfrm>
              <a:off x="7171861" y="1938482"/>
              <a:ext cx="687000" cy="1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QA</a:t>
              </a:r>
              <a:endParaRPr b="1"/>
            </a:p>
          </p:txBody>
        </p:sp>
        <p:sp>
          <p:nvSpPr>
            <p:cNvPr id="444" name="Google Shape;444;p83"/>
            <p:cNvSpPr txBox="1"/>
            <p:nvPr/>
          </p:nvSpPr>
          <p:spPr>
            <a:xfrm>
              <a:off x="7928373" y="1938465"/>
              <a:ext cx="988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Release</a:t>
              </a:r>
              <a:endParaRPr b="1"/>
            </a:p>
          </p:txBody>
        </p:sp>
        <p:sp>
          <p:nvSpPr>
            <p:cNvPr id="445" name="Google Shape;445;p83"/>
            <p:cNvSpPr txBox="1"/>
            <p:nvPr/>
          </p:nvSpPr>
          <p:spPr>
            <a:xfrm>
              <a:off x="4382512" y="1577935"/>
              <a:ext cx="522000" cy="18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$10</a:t>
              </a:r>
              <a:endParaRPr b="1"/>
            </a:p>
          </p:txBody>
        </p:sp>
        <p:sp>
          <p:nvSpPr>
            <p:cNvPr id="446" name="Google Shape;446;p83"/>
            <p:cNvSpPr txBox="1"/>
            <p:nvPr/>
          </p:nvSpPr>
          <p:spPr>
            <a:xfrm>
              <a:off x="4299204" y="1135863"/>
              <a:ext cx="605100" cy="18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$100</a:t>
              </a:r>
              <a:endParaRPr b="1"/>
            </a:p>
          </p:txBody>
        </p:sp>
        <p:sp>
          <p:nvSpPr>
            <p:cNvPr id="447" name="Google Shape;447;p83"/>
            <p:cNvSpPr txBox="1"/>
            <p:nvPr/>
          </p:nvSpPr>
          <p:spPr>
            <a:xfrm>
              <a:off x="4215896" y="693791"/>
              <a:ext cx="688500" cy="18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$1000</a:t>
              </a:r>
              <a:endParaRPr b="1"/>
            </a:p>
          </p:txBody>
        </p:sp>
        <p:pic>
          <p:nvPicPr>
            <p:cNvPr id="448" name="Google Shape;448;p83"/>
            <p:cNvPicPr preferRelativeResize="0"/>
            <p:nvPr/>
          </p:nvPicPr>
          <p:blipFill>
            <a:blip r:embed="rId3">
              <a:alphaModFix/>
            </a:blip>
            <a:stretch>
              <a:fillRect/>
            </a:stretch>
          </p:blipFill>
          <p:spPr>
            <a:xfrm>
              <a:off x="7779095" y="193434"/>
              <a:ext cx="1290515" cy="1675740"/>
            </a:xfrm>
            <a:prstGeom prst="rect">
              <a:avLst/>
            </a:prstGeom>
            <a:noFill/>
            <a:ln>
              <a:noFill/>
            </a:ln>
          </p:spPr>
        </p:pic>
        <p:pic>
          <p:nvPicPr>
            <p:cNvPr id="449" name="Google Shape;449;p83"/>
            <p:cNvPicPr preferRelativeResize="0"/>
            <p:nvPr/>
          </p:nvPicPr>
          <p:blipFill>
            <a:blip r:embed="rId3">
              <a:alphaModFix/>
            </a:blip>
            <a:stretch>
              <a:fillRect/>
            </a:stretch>
          </p:blipFill>
          <p:spPr>
            <a:xfrm>
              <a:off x="6968945" y="901151"/>
              <a:ext cx="745490" cy="968025"/>
            </a:xfrm>
            <a:prstGeom prst="rect">
              <a:avLst/>
            </a:prstGeom>
            <a:noFill/>
            <a:ln>
              <a:noFill/>
            </a:ln>
          </p:spPr>
        </p:pic>
        <p:pic>
          <p:nvPicPr>
            <p:cNvPr id="450" name="Google Shape;450;p83"/>
            <p:cNvPicPr preferRelativeResize="0"/>
            <p:nvPr/>
          </p:nvPicPr>
          <p:blipFill>
            <a:blip r:embed="rId3">
              <a:alphaModFix/>
            </a:blip>
            <a:stretch>
              <a:fillRect/>
            </a:stretch>
          </p:blipFill>
          <p:spPr>
            <a:xfrm>
              <a:off x="6315840" y="1208085"/>
              <a:ext cx="509120" cy="661092"/>
            </a:xfrm>
            <a:prstGeom prst="rect">
              <a:avLst/>
            </a:prstGeom>
            <a:noFill/>
            <a:ln>
              <a:noFill/>
            </a:ln>
          </p:spPr>
        </p:pic>
        <p:pic>
          <p:nvPicPr>
            <p:cNvPr id="451" name="Google Shape;451;p83"/>
            <p:cNvPicPr preferRelativeResize="0"/>
            <p:nvPr/>
          </p:nvPicPr>
          <p:blipFill>
            <a:blip r:embed="rId3">
              <a:alphaModFix/>
            </a:blip>
            <a:stretch>
              <a:fillRect/>
            </a:stretch>
          </p:blipFill>
          <p:spPr>
            <a:xfrm>
              <a:off x="5856554" y="1403204"/>
              <a:ext cx="358850" cy="465973"/>
            </a:xfrm>
            <a:prstGeom prst="rect">
              <a:avLst/>
            </a:prstGeom>
            <a:noFill/>
            <a:ln>
              <a:noFill/>
            </a:ln>
          </p:spPr>
        </p:pic>
        <p:pic>
          <p:nvPicPr>
            <p:cNvPr id="452" name="Google Shape;452;p83"/>
            <p:cNvPicPr preferRelativeResize="0"/>
            <p:nvPr/>
          </p:nvPicPr>
          <p:blipFill>
            <a:blip r:embed="rId3">
              <a:alphaModFix/>
            </a:blip>
            <a:stretch>
              <a:fillRect/>
            </a:stretch>
          </p:blipFill>
          <p:spPr>
            <a:xfrm>
              <a:off x="5468802" y="1610209"/>
              <a:ext cx="199430" cy="258966"/>
            </a:xfrm>
            <a:prstGeom prst="rect">
              <a:avLst/>
            </a:prstGeom>
            <a:noFill/>
            <a:ln>
              <a:noFill/>
            </a:ln>
          </p:spPr>
        </p:pic>
        <p:sp>
          <p:nvSpPr>
            <p:cNvPr id="437" name="Google Shape;437;p83"/>
            <p:cNvSpPr txBox="1"/>
            <p:nvPr/>
          </p:nvSpPr>
          <p:spPr>
            <a:xfrm>
              <a:off x="4000587" y="152400"/>
              <a:ext cx="1855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Cost to Fix</a:t>
              </a:r>
              <a:endParaRPr sz="1600"/>
            </a:p>
          </p:txBody>
        </p:sp>
        <p:sp>
          <p:nvSpPr>
            <p:cNvPr id="453" name="Google Shape;453;p83"/>
            <p:cNvSpPr txBox="1"/>
            <p:nvPr/>
          </p:nvSpPr>
          <p:spPr>
            <a:xfrm>
              <a:off x="6086625" y="2170975"/>
              <a:ext cx="1725900" cy="3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Discovery Time</a:t>
              </a:r>
              <a:endParaRPr sz="1600"/>
            </a:p>
          </p:txBody>
        </p:sp>
        <p:sp>
          <p:nvSpPr>
            <p:cNvPr id="454" name="Google Shape;454;p83"/>
            <p:cNvSpPr txBox="1"/>
            <p:nvPr/>
          </p:nvSpPr>
          <p:spPr>
            <a:xfrm>
              <a:off x="5671096" y="332627"/>
              <a:ext cx="2108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Permanent Marker"/>
                  <a:ea typeface="Permanent Marker"/>
                  <a:cs typeface="Permanent Marker"/>
                  <a:sym typeface="Permanent Marker"/>
                </a:rPr>
                <a:t>Catch bugs early!</a:t>
              </a:r>
              <a:endParaRPr sz="2000">
                <a:latin typeface="Permanent Marker"/>
                <a:ea typeface="Permanent Marker"/>
                <a:cs typeface="Permanent Marker"/>
                <a:sym typeface="Permanent Marke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Types of testing</a:t>
            </a:r>
            <a:endParaRPr>
              <a:solidFill>
                <a:srgbClr val="FFFFFF"/>
              </a:solidFill>
            </a:endParaRPr>
          </a:p>
        </p:txBody>
      </p:sp>
      <p:sp>
        <p:nvSpPr>
          <p:cNvPr id="460" name="Google Shape;460;p84"/>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p8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Roboto"/>
              <a:buChar char="●"/>
            </a:pPr>
            <a:r>
              <a:rPr lang="en">
                <a:solidFill>
                  <a:schemeClr val="dk1"/>
                </a:solidFill>
              </a:rPr>
              <a:t>Levels of Testing</a:t>
            </a:r>
            <a:endParaRPr>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a:solidFill>
                  <a:schemeClr val="dk1"/>
                </a:solidFill>
              </a:rPr>
              <a:t>Component, integration, protocol, system</a:t>
            </a:r>
            <a:endParaRPr>
              <a:solidFill>
                <a:schemeClr val="dk1"/>
              </a:solidFill>
            </a:endParaRPr>
          </a:p>
          <a:p>
            <a:pPr indent="-381000" lvl="0" marL="457200" marR="0" rtl="0" algn="l">
              <a:lnSpc>
                <a:spcPct val="115000"/>
              </a:lnSpc>
              <a:spcBef>
                <a:spcPts val="1000"/>
              </a:spcBef>
              <a:spcAft>
                <a:spcPts val="0"/>
              </a:spcAft>
              <a:buClr>
                <a:schemeClr val="dk1"/>
              </a:buClr>
              <a:buSzPts val="2400"/>
              <a:buChar char="●"/>
            </a:pPr>
            <a:r>
              <a:rPr lang="en">
                <a:solidFill>
                  <a:schemeClr val="dk1"/>
                </a:solidFill>
              </a:rPr>
              <a:t>Types of Testing</a:t>
            </a:r>
            <a:endParaRPr>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a:solidFill>
                  <a:schemeClr val="dk1"/>
                </a:solidFill>
              </a:rPr>
              <a:t>Installation, compatibility, regression, acceptance</a:t>
            </a:r>
            <a:endParaRPr>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a:solidFill>
                  <a:schemeClr val="dk1"/>
                </a:solidFill>
              </a:rPr>
              <a:t>Performance, scalability, usability, security</a:t>
            </a:r>
            <a:endParaRPr>
              <a:solidFill>
                <a:schemeClr val="dk1"/>
              </a:solidFill>
            </a:endParaRPr>
          </a:p>
          <a:p>
            <a:pPr indent="-381000" lvl="0" marL="457200" marR="0" rtl="0" algn="l">
              <a:lnSpc>
                <a:spcPct val="115000"/>
              </a:lnSpc>
              <a:spcBef>
                <a:spcPts val="1000"/>
              </a:spcBef>
              <a:spcAft>
                <a:spcPts val="0"/>
              </a:spcAft>
              <a:buClr>
                <a:schemeClr val="dk1"/>
              </a:buClr>
              <a:buSzPts val="2400"/>
              <a:buChar char="●"/>
            </a:pPr>
            <a:r>
              <a:rPr lang="en">
                <a:solidFill>
                  <a:schemeClr val="dk1"/>
                </a:solidFill>
              </a:rPr>
              <a:t>User interface and interaction tests </a:t>
            </a:r>
            <a:endParaRPr>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a:solidFill>
                  <a:schemeClr val="dk1"/>
                </a:solidFill>
              </a:rPr>
              <a:t>Automated UI testing tools</a:t>
            </a:r>
            <a:endParaRPr>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a:solidFill>
                  <a:schemeClr val="dk1"/>
                </a:solidFill>
              </a:rPr>
              <a:t>Instrumented testing (covered later)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Test-Driven Development (TDD)</a:t>
            </a:r>
            <a:endParaRPr>
              <a:solidFill>
                <a:srgbClr val="FFFFFF"/>
              </a:solidFill>
            </a:endParaRPr>
          </a:p>
        </p:txBody>
      </p:sp>
      <p:sp>
        <p:nvSpPr>
          <p:cNvPr id="467" name="Google Shape;467;p85"/>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a:solidFill>
                  <a:srgbClr val="000000"/>
                </a:solidFill>
                <a:highlight>
                  <a:srgbClr val="FFFFFF"/>
                </a:highlight>
              </a:rPr>
              <a:t>Define a test case for a requirement</a:t>
            </a:r>
            <a:endParaRPr>
              <a:solidFill>
                <a:srgbClr val="000000"/>
              </a:solidFill>
              <a:highlight>
                <a:srgbClr val="FFFFFF"/>
              </a:highlight>
            </a:endParaRPr>
          </a:p>
          <a:p>
            <a:pPr indent="-381000" lvl="0" marL="457200" rtl="0" algn="l">
              <a:spcBef>
                <a:spcPts val="1000"/>
              </a:spcBef>
              <a:spcAft>
                <a:spcPts val="0"/>
              </a:spcAft>
              <a:buClr>
                <a:srgbClr val="000000"/>
              </a:buClr>
              <a:buSzPts val="2400"/>
              <a:buAutoNum type="arabicPeriod"/>
            </a:pPr>
            <a:r>
              <a:rPr lang="en">
                <a:solidFill>
                  <a:srgbClr val="000000"/>
                </a:solidFill>
                <a:highlight>
                  <a:srgbClr val="FFFFFF"/>
                </a:highlight>
              </a:rPr>
              <a:t>Write tests that assert all conditions of the test case </a:t>
            </a:r>
            <a:endParaRPr>
              <a:solidFill>
                <a:srgbClr val="000000"/>
              </a:solidFill>
              <a:highlight>
                <a:srgbClr val="FFFFFF"/>
              </a:highlight>
            </a:endParaRPr>
          </a:p>
          <a:p>
            <a:pPr indent="-381000" lvl="0" marL="457200" rtl="0" algn="l">
              <a:spcBef>
                <a:spcPts val="1000"/>
              </a:spcBef>
              <a:spcAft>
                <a:spcPts val="0"/>
              </a:spcAft>
              <a:buClr>
                <a:srgbClr val="000000"/>
              </a:buClr>
              <a:buSzPts val="2400"/>
              <a:buAutoNum type="arabicPeriod"/>
            </a:pPr>
            <a:r>
              <a:rPr lang="en">
                <a:solidFill>
                  <a:srgbClr val="000000"/>
                </a:solidFill>
                <a:highlight>
                  <a:srgbClr val="FFFFFF"/>
                </a:highlight>
              </a:rPr>
              <a:t>Write code against the test</a:t>
            </a:r>
            <a:endParaRPr>
              <a:solidFill>
                <a:srgbClr val="000000"/>
              </a:solidFill>
              <a:highlight>
                <a:srgbClr val="FFFFFF"/>
              </a:highlight>
            </a:endParaRPr>
          </a:p>
          <a:p>
            <a:pPr indent="-381000" lvl="0" marL="457200" rtl="0" algn="l">
              <a:spcBef>
                <a:spcPts val="1000"/>
              </a:spcBef>
              <a:spcAft>
                <a:spcPts val="0"/>
              </a:spcAft>
              <a:buClr>
                <a:srgbClr val="000000"/>
              </a:buClr>
              <a:buSzPts val="2400"/>
              <a:buAutoNum type="arabicPeriod"/>
            </a:pPr>
            <a:r>
              <a:rPr lang="en">
                <a:solidFill>
                  <a:srgbClr val="000000"/>
                </a:solidFill>
                <a:highlight>
                  <a:srgbClr val="FFFFFF"/>
                </a:highlight>
              </a:rPr>
              <a:t>Iterate on and refactor code until it passes the test</a:t>
            </a:r>
            <a:endParaRPr>
              <a:solidFill>
                <a:srgbClr val="000000"/>
              </a:solidFill>
              <a:highlight>
                <a:srgbClr val="FFFFFF"/>
              </a:highlight>
            </a:endParaRPr>
          </a:p>
          <a:p>
            <a:pPr indent="-381000" lvl="0" marL="457200" rtl="0" algn="l">
              <a:spcBef>
                <a:spcPts val="1000"/>
              </a:spcBef>
              <a:spcAft>
                <a:spcPts val="0"/>
              </a:spcAft>
              <a:buClr>
                <a:srgbClr val="000000"/>
              </a:buClr>
              <a:buSzPts val="2400"/>
              <a:buAutoNum type="arabicPeriod"/>
            </a:pPr>
            <a:r>
              <a:rPr lang="en">
                <a:solidFill>
                  <a:srgbClr val="000000"/>
                </a:solidFill>
                <a:highlight>
                  <a:srgbClr val="FFFFFF"/>
                </a:highlight>
              </a:rPr>
              <a:t>Repeat until all requirements have test cases, all tests pass, and all functionality has been implemented</a:t>
            </a:r>
            <a:endParaRPr>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6"/>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Tests in your project</a:t>
            </a:r>
            <a:endParaRPr>
              <a:solidFill>
                <a:srgbClr val="FFFFFF"/>
              </a:solidFill>
            </a:endParaRPr>
          </a:p>
        </p:txBody>
      </p:sp>
      <p:sp>
        <p:nvSpPr>
          <p:cNvPr id="474" name="Google Shape;474;p86"/>
          <p:cNvSpPr txBox="1"/>
          <p:nvPr>
            <p:ph idx="12" type="sldNum"/>
          </p:nvPr>
        </p:nvSpPr>
        <p:spPr>
          <a:xfrm>
            <a:off x="83962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8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rgbClr val="000000"/>
              </a:buClr>
              <a:buSzPts val="1100"/>
              <a:buFont typeface="Arial"/>
              <a:buNone/>
            </a:pPr>
            <a:r>
              <a:t/>
            </a:r>
            <a:endParaRPr>
              <a:solidFill>
                <a:schemeClr val="dk1"/>
              </a:solidFill>
            </a:endParaRPr>
          </a:p>
          <a:p>
            <a:pPr indent="0" lvl="0" marL="0" rtl="0" algn="l">
              <a:spcBef>
                <a:spcPts val="500"/>
              </a:spcBef>
              <a:spcAft>
                <a:spcPts val="0"/>
              </a:spcAft>
              <a:buClr>
                <a:srgbClr val="000000"/>
              </a:buClr>
              <a:buSzPts val="1100"/>
              <a:buFont typeface="Arial"/>
              <a:buNone/>
            </a:pPr>
            <a:r>
              <a:rPr lang="en">
                <a:solidFill>
                  <a:schemeClr val="dk1"/>
                </a:solidFill>
              </a:rPr>
              <a:t>Android Studio creates three source sets for your project</a:t>
            </a:r>
            <a:endParaRPr>
              <a:solidFill>
                <a:schemeClr val="dk1"/>
              </a:solidFill>
            </a:endParaRPr>
          </a:p>
          <a:p>
            <a:pPr indent="-381000" lvl="0" marL="457200" rtl="0" algn="l">
              <a:spcBef>
                <a:spcPts val="500"/>
              </a:spcBef>
              <a:spcAft>
                <a:spcPts val="0"/>
              </a:spcAft>
              <a:buClr>
                <a:schemeClr val="dk1"/>
              </a:buClr>
              <a:buSzPts val="2400"/>
              <a:buChar char="●"/>
            </a:pPr>
            <a:r>
              <a:rPr b="1" lang="en">
                <a:solidFill>
                  <a:schemeClr val="dk1"/>
                </a:solidFill>
              </a:rPr>
              <a:t>main</a:t>
            </a:r>
            <a:r>
              <a:rPr lang="en">
                <a:solidFill>
                  <a:schemeClr val="dk1"/>
                </a:solidFill>
              </a:rPr>
              <a:t>—code and resources</a:t>
            </a:r>
            <a:endParaRPr>
              <a:solidFill>
                <a:schemeClr val="dk1"/>
              </a:solidFill>
            </a:endParaRPr>
          </a:p>
          <a:p>
            <a:pPr indent="-381000" lvl="0" marL="457200" rtl="0" algn="l">
              <a:spcBef>
                <a:spcPts val="1000"/>
              </a:spcBef>
              <a:spcAft>
                <a:spcPts val="0"/>
              </a:spcAft>
              <a:buClr>
                <a:schemeClr val="dk1"/>
              </a:buClr>
              <a:buSzPts val="2400"/>
              <a:buChar char="●"/>
            </a:pPr>
            <a:r>
              <a:rPr b="1" lang="en">
                <a:solidFill>
                  <a:schemeClr val="dk1"/>
                </a:solidFill>
              </a:rPr>
              <a:t>test</a:t>
            </a:r>
            <a:r>
              <a:rPr lang="en">
                <a:solidFill>
                  <a:schemeClr val="dk1"/>
                </a:solidFill>
              </a:rPr>
              <a:t>—local unit tests</a:t>
            </a:r>
            <a:endParaRPr>
              <a:solidFill>
                <a:schemeClr val="dk1"/>
              </a:solidFill>
            </a:endParaRPr>
          </a:p>
          <a:p>
            <a:pPr indent="-381000" lvl="0" marL="457200" rtl="0" algn="l">
              <a:spcBef>
                <a:spcPts val="1000"/>
              </a:spcBef>
              <a:spcAft>
                <a:spcPts val="200"/>
              </a:spcAft>
              <a:buClr>
                <a:schemeClr val="dk1"/>
              </a:buClr>
              <a:buSzPts val="2400"/>
              <a:buChar char="●"/>
            </a:pPr>
            <a:r>
              <a:rPr b="1" lang="en">
                <a:solidFill>
                  <a:schemeClr val="dk1"/>
                </a:solidFill>
              </a:rPr>
              <a:t>androidTest</a:t>
            </a:r>
            <a:r>
              <a:rPr lang="en">
                <a:solidFill>
                  <a:schemeClr val="dk1"/>
                </a:solidFill>
              </a:rPr>
              <a:t>—instrumented tests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Local Unit Tests</a:t>
            </a:r>
            <a:endParaRPr>
              <a:solidFill>
                <a:srgbClr val="4CAF50"/>
              </a:solidFill>
            </a:endParaRPr>
          </a:p>
        </p:txBody>
      </p:sp>
      <p:sp>
        <p:nvSpPr>
          <p:cNvPr id="481" name="Google Shape;481;p8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