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</p:sldIdLst>
  <p:sldSz cy="5143500" cx="9144000"/>
  <p:notesSz cx="6858000" cy="9144000"/>
  <p:embeddedFontLst>
    <p:embeddedFont>
      <p:font typeface="Montserrat"/>
      <p:regular r:id="rId119"/>
      <p:bold r:id="rId120"/>
      <p:italic r:id="rId121"/>
      <p:boldItalic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53FBC3-2014-4E67-84C8-5F040FEABC37}">
  <a:tblStyle styleId="{CA53FBC3-2014-4E67-84C8-5F040FEAB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a0eac3d72c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a0eac3d72c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a0eac3d72c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a0eac3d72c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a0eac3d72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a0eac3d72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a0eac3d72c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a0eac3d72c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a0eac3d72c_1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a0eac3d72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a0eac3d72c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a0eac3d72c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a0eac3d72c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a0eac3d72c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0eac3d72c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0eac3d72c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a0eac3d72c_1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a0eac3d72c_1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0eac3d72c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0eac3d72c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eac3d72c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eac3d72c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0eac3d72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0eac3d72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0ad066e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0ad066e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a0eac3d72c_1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a0eac3d72c_1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a0eac3d72c_1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a0eac3d72c_1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ad066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ad066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eac3d72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eac3d72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eac3d72c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eac3d72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eac3d72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eac3d72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eac3d72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eac3d72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ad066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ad066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eac3d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eac3d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0eac3d72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0eac3d72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eac3d7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eac3d7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0eac3d72c_1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0eac3d72c_1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0eac3d72c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0eac3d72c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0eac3d72c_1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0eac3d72c_1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eac3d72c_1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eac3d72c_1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eac3d72c_1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eac3d72c_1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0eac3d72c_1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0eac3d72c_1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eac3d72c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eac3d72c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eac3d72c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eac3d72c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0eac3d72c_1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0eac3d72c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eac3d72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eac3d72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d066e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d066e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0eac3d7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0eac3d7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eac3d7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eac3d7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eac3d72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eac3d72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0eac3d72c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0eac3d72c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eac3d72c_1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eac3d72c_1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eac3d72c_1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eac3d72c_1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eac3d72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eac3d72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eac3d72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eac3d72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eac3d72c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eac3d72c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eac3d72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eac3d72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d066e8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d066e8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0eac3d72c_1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0eac3d72c_1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0ad066e8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0ad066e8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0ad066e8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0ad066e8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0ad066e8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0ad066e8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0ad066e8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0ad066e8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0ad066e8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ad066e8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0eac3d7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0eac3d7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eac3d7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eac3d7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0eac3d7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0eac3d7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eac3d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eac3d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eac3d7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eac3d7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ad066e8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ad066e8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ad066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ad066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ad066e8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ad066e8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0ad066e8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0ad066e8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0ad066e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0ad066e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0eac3d7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0eac3d7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0eac3d72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0eac3d72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0eac3d7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0eac3d7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eac3d72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eac3d72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ad066e8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ad066e8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ad066e8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ad066e8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0ad066e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0ad066e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0ad066e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0ad066e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ad066e8d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ad066e8d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0ad066e8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0ad066e8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ad066e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ad066e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0ad066e8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0ad066e8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0ad066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0ad066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a0ad066e8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a0ad066e8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eac3d72c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eac3d72c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0eac3d72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0eac3d72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ad066e8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ad066e8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0eac3d72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a0eac3d72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a0eac3d72c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a0eac3d72c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eac3d72c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eac3d72c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0eac3d72c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0eac3d72c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0eac3d72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0eac3d72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a0eac3d72c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a0eac3d72c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eac3d72c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eac3d72c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0eac3d72c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0eac3d72c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0eac3d72c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0eac3d72c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0eac3d72c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0eac3d72c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ad066e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ad066e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0eac3d72c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0eac3d72c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a0eac3d72c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a0eac3d72c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0eac3d72c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0eac3d72c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0eac3d72c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0eac3d72c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a0eac3d72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a0eac3d72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a0eac3d72c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a0eac3d72c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a0eac3d72c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a0eac3d72c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0eac3d72c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0eac3d72c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a0eac3d72c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a0eac3d72c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a0eac3d72c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a0eac3d72c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ac3d72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ac3d72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0eac3d72c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0eac3d72c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a0eac3d72c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a0eac3d72c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a0eac3d72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a0eac3d72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0eac3d72c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0eac3d72c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0eac3d72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0eac3d72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a0eac3d72c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a0eac3d72c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a0eac3d72c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a0eac3d72c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0eac3d7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0eac3d7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a0eac3d72c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a0eac3d72c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a0eac3d72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a0eac3d72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solved by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for 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Discussion on Companion 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11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adjusted model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1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4" name="Google Shape;1204;p11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6" name="Google Shape;1206;p112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112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8" name="Google Shape;1208;p112"/>
          <p:cNvCxnSpPr>
            <a:stCxn id="1205" idx="2"/>
            <a:endCxn id="1207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2"/>
          <p:cNvCxnSpPr>
            <a:stCxn id="1205" idx="0"/>
            <a:endCxn id="1206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2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112"/>
          <p:cNvCxnSpPr>
            <a:stCxn id="1206" idx="3"/>
            <a:endCxn id="1212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112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112"/>
          <p:cNvCxnSpPr>
            <a:stCxn id="1210" idx="3"/>
            <a:endCxn id="1212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12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112"/>
          <p:cNvCxnSpPr>
            <a:stCxn id="1212" idx="2"/>
            <a:endCxn id="1214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112"/>
          <p:cNvCxnSpPr>
            <a:stCxn id="1207" idx="3"/>
            <a:endCxn id="1214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11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repeat this process as necessary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1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6" name="Google Shape;1226;p11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7" name="Google Shape;1227;p11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8" name="Google Shape;1228;p113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0" name="Google Shape;1230;p113"/>
          <p:cNvCxnSpPr>
            <a:stCxn id="1227" idx="2"/>
            <a:endCxn id="1229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13"/>
          <p:cNvCxnSpPr>
            <a:stCxn id="1227" idx="0"/>
            <a:endCxn id="1228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13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3" name="Google Shape;1233;p113"/>
          <p:cNvCxnSpPr>
            <a:stCxn id="1228" idx="3"/>
            <a:endCxn id="1234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113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5" name="Google Shape;1235;p113"/>
          <p:cNvCxnSpPr>
            <a:stCxn id="1232" idx="3"/>
            <a:endCxn id="1234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113"/>
          <p:cNvSpPr/>
          <p:nvPr/>
        </p:nvSpPr>
        <p:spPr>
          <a:xfrm>
            <a:off x="5988900" y="39251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7" name="Google Shape;1237;p113"/>
          <p:cNvCxnSpPr>
            <a:stCxn id="1234" idx="2"/>
            <a:endCxn id="1236" idx="0"/>
          </p:cNvCxnSpPr>
          <p:nvPr/>
        </p:nvCxnSpPr>
        <p:spPr>
          <a:xfrm rot="5400000">
            <a:off x="7093350" y="3160600"/>
            <a:ext cx="569100" cy="9600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8" name="Google Shape;1238;p113"/>
          <p:cNvCxnSpPr>
            <a:stCxn id="1229" idx="3"/>
            <a:endCxn id="1236" idx="1"/>
          </p:cNvCxnSpPr>
          <p:nvPr/>
        </p:nvCxnSpPr>
        <p:spPr>
          <a:xfrm>
            <a:off x="3379300" y="4274900"/>
            <a:ext cx="2609700" cy="48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1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and Simplified Process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5" name="Google Shape;124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6" name="Google Shape;124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1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8" name="Google Shape;1248;p114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14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0" name="Google Shape;1250;p114"/>
          <p:cNvCxnSpPr>
            <a:stCxn id="1247" idx="3"/>
            <a:endCxn id="124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114"/>
          <p:cNvCxnSpPr>
            <a:stCxn id="1247" idx="3"/>
            <a:endCxn id="124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14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114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4" name="Google Shape;1254;p114"/>
          <p:cNvCxnSpPr>
            <a:stCxn id="1248" idx="3"/>
            <a:endCxn id="125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5" name="Google Shape;1255;p114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6" name="Google Shape;1256;p114"/>
          <p:cNvCxnSpPr>
            <a:stCxn id="1252" idx="2"/>
            <a:endCxn id="1255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4"/>
          <p:cNvCxnSpPr>
            <a:stCxn id="1249" idx="3"/>
            <a:endCxn id="1255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114"/>
          <p:cNvCxnSpPr>
            <a:stCxn id="1252" idx="0"/>
            <a:endCxn id="1253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114"/>
          <p:cNvCxnSpPr>
            <a:stCxn id="1253" idx="2"/>
            <a:endCxn id="1252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114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114"/>
          <p:cNvCxnSpPr>
            <a:stCxn id="1253" idx="3"/>
            <a:endCxn id="1260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115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X and y data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8" name="Google Shape;126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9" name="Google Shape;126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1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116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for evaluation purposes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1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16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116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116"/>
          <p:cNvCxnSpPr>
            <a:stCxn id="1279" idx="3"/>
            <a:endCxn id="1281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116"/>
          <p:cNvCxnSpPr>
            <a:stCxn id="1279" idx="3"/>
            <a:endCxn id="1280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117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ML Model on Training Data Set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11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117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17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5" name="Google Shape;1295;p117"/>
          <p:cNvCxnSpPr>
            <a:stCxn id="1292" idx="3"/>
            <a:endCxn id="1294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117"/>
          <p:cNvCxnSpPr>
            <a:stCxn id="1292" idx="3"/>
            <a:endCxn id="1293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117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8" name="Google Shape;1298;p117"/>
          <p:cNvCxnSpPr>
            <a:stCxn id="1293" idx="3"/>
            <a:endCxn id="1297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118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Model Performance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5" name="Google Shape;1305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6" name="Google Shape;1306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1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118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18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118"/>
          <p:cNvCxnSpPr>
            <a:stCxn id="1307" idx="3"/>
            <a:endCxn id="1309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118"/>
          <p:cNvCxnSpPr>
            <a:stCxn id="1307" idx="3"/>
            <a:endCxn id="1308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118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3" name="Google Shape;1313;p118"/>
          <p:cNvCxnSpPr>
            <a:stCxn id="1308" idx="3"/>
            <a:endCxn id="1312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18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118"/>
          <p:cNvCxnSpPr>
            <a:stCxn id="1312" idx="2"/>
            <a:endCxn id="131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18"/>
          <p:cNvCxnSpPr>
            <a:stCxn id="1309" idx="3"/>
            <a:endCxn id="131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19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model hyperparameters as needed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1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19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119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8" name="Google Shape;1328;p119"/>
          <p:cNvCxnSpPr>
            <a:stCxn id="1325" idx="3"/>
            <a:endCxn id="1327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119"/>
          <p:cNvCxnSpPr>
            <a:stCxn id="1325" idx="3"/>
            <a:endCxn id="1326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119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119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2" name="Google Shape;1332;p119"/>
          <p:cNvCxnSpPr>
            <a:stCxn id="1326" idx="3"/>
            <a:endCxn id="1330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119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119"/>
          <p:cNvCxnSpPr>
            <a:stCxn id="1330" idx="2"/>
            <a:endCxn id="1333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119"/>
          <p:cNvCxnSpPr>
            <a:stCxn id="1327" idx="3"/>
            <a:endCxn id="1333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19"/>
          <p:cNvCxnSpPr>
            <a:stCxn id="1330" idx="0"/>
            <a:endCxn id="1331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119"/>
          <p:cNvCxnSpPr>
            <a:stCxn id="1331" idx="2"/>
            <a:endCxn id="1330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120"/>
          <p:cNvSpPr txBox="1"/>
          <p:nvPr>
            <p:ph idx="1" type="body"/>
          </p:nvPr>
        </p:nvSpPr>
        <p:spPr>
          <a:xfrm>
            <a:off x="311700" y="1152475"/>
            <a:ext cx="88323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Deploy model to real world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4" name="Google Shape;134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5" name="Google Shape;134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2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 and 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120"/>
          <p:cNvSpPr/>
          <p:nvPr/>
        </p:nvSpPr>
        <p:spPr>
          <a:xfrm>
            <a:off x="1564600" y="1956700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0"/>
          <p:cNvSpPr/>
          <p:nvPr/>
        </p:nvSpPr>
        <p:spPr>
          <a:xfrm>
            <a:off x="1312100" y="3569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9" name="Google Shape;1349;p120"/>
          <p:cNvCxnSpPr>
            <a:stCxn id="1346" idx="3"/>
            <a:endCxn id="1348" idx="0"/>
          </p:cNvCxnSpPr>
          <p:nvPr/>
        </p:nvCxnSpPr>
        <p:spPr>
          <a:xfrm>
            <a:off x="1204825" y="3020300"/>
            <a:ext cx="824400" cy="549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0"/>
          <p:cNvCxnSpPr>
            <a:stCxn id="1346" idx="3"/>
            <a:endCxn id="1347" idx="1"/>
          </p:cNvCxnSpPr>
          <p:nvPr/>
        </p:nvCxnSpPr>
        <p:spPr>
          <a:xfrm flipH="1" rot="10800000">
            <a:off x="1204825" y="2355200"/>
            <a:ext cx="359700" cy="6651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0"/>
          <p:cNvSpPr/>
          <p:nvPr/>
        </p:nvSpPr>
        <p:spPr>
          <a:xfrm>
            <a:off x="3539188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20"/>
          <p:cNvSpPr/>
          <p:nvPr/>
        </p:nvSpPr>
        <p:spPr>
          <a:xfrm>
            <a:off x="54754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 as Needed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3" name="Google Shape;1353;p120"/>
          <p:cNvCxnSpPr>
            <a:stCxn id="1347" idx="3"/>
            <a:endCxn id="1351" idx="0"/>
          </p:cNvCxnSpPr>
          <p:nvPr/>
        </p:nvCxnSpPr>
        <p:spPr>
          <a:xfrm>
            <a:off x="2850100" y="2355100"/>
            <a:ext cx="1470300" cy="204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4" name="Google Shape;1354;p120"/>
          <p:cNvSpPr/>
          <p:nvPr/>
        </p:nvSpPr>
        <p:spPr>
          <a:xfrm>
            <a:off x="3485625" y="3967900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5" name="Google Shape;1355;p120"/>
          <p:cNvCxnSpPr>
            <a:stCxn id="1351" idx="2"/>
            <a:endCxn id="1354" idx="0"/>
          </p:cNvCxnSpPr>
          <p:nvPr/>
        </p:nvCxnSpPr>
        <p:spPr>
          <a:xfrm flipH="1" rot="-5400000">
            <a:off x="4051588" y="3625000"/>
            <a:ext cx="612000" cy="741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6" name="Google Shape;1356;p120"/>
          <p:cNvCxnSpPr>
            <a:stCxn id="1348" idx="3"/>
            <a:endCxn id="1354" idx="1"/>
          </p:cNvCxnSpPr>
          <p:nvPr/>
        </p:nvCxnSpPr>
        <p:spPr>
          <a:xfrm>
            <a:off x="2746400" y="3967900"/>
            <a:ext cx="739200" cy="398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7" name="Google Shape;1357;p120"/>
          <p:cNvCxnSpPr>
            <a:stCxn id="1351" idx="0"/>
            <a:endCxn id="1352" idx="0"/>
          </p:cNvCxnSpPr>
          <p:nvPr/>
        </p:nvCxnSpPr>
        <p:spPr>
          <a:xfrm flipH="1" rot="-5400000">
            <a:off x="5288338" y="1591450"/>
            <a:ext cx="600" cy="1936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120"/>
          <p:cNvCxnSpPr>
            <a:stCxn id="1352" idx="2"/>
            <a:endCxn id="1351" idx="2"/>
          </p:cNvCxnSpPr>
          <p:nvPr/>
        </p:nvCxnSpPr>
        <p:spPr>
          <a:xfrm rot="5400000">
            <a:off x="5288350" y="2388250"/>
            <a:ext cx="600" cy="193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120"/>
          <p:cNvSpPr/>
          <p:nvPr/>
        </p:nvSpPr>
        <p:spPr>
          <a:xfrm>
            <a:off x="734700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0" name="Google Shape;1360;p120"/>
          <p:cNvCxnSpPr>
            <a:stCxn id="1352" idx="3"/>
            <a:endCxn id="1359" idx="1"/>
          </p:cNvCxnSpPr>
          <p:nvPr/>
        </p:nvCxnSpPr>
        <p:spPr>
          <a:xfrm>
            <a:off x="7038100" y="2957650"/>
            <a:ext cx="3090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21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7" name="Google Shape;136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2" name="Google Shape;1372;p121"/>
          <p:cNvCxnSpPr>
            <a:stCxn id="1369" idx="3"/>
            <a:endCxn id="13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1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1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1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6" name="Google Shape;1376;p1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1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1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9" name="Google Shape;1379;p1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21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main goals in ML Overview section: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coding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Purely a discussion on critically important ideas applied to ML problems.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1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2" name="Google Shape;1392;p122"/>
          <p:cNvCxnSpPr>
            <a:stCxn id="1389" idx="3"/>
            <a:endCxn id="139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122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122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2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6" name="Google Shape;1396;p122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22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22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22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22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1" name="Google Shape;1401;p122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2" name="Google Shape;1402;p122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3" name="Google Shape;1403;p122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4" name="Google Shape;1404;p122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5" name="Google Shape;1405;p122"/>
          <p:cNvCxnSpPr>
            <a:endCxn id="138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122"/>
          <p:cNvCxnSpPr>
            <a:stCxn id="1385" idx="1"/>
            <a:endCxn id="140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3"/>
          <p:cNvSpPr txBox="1"/>
          <p:nvPr>
            <p:ph type="ctrTitle"/>
          </p:nvPr>
        </p:nvSpPr>
        <p:spPr>
          <a:xfrm>
            <a:off x="347825" y="1407200"/>
            <a:ext cx="85206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Companion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13" name="Google Shape;1413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4" name="Google Shape;1414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- Introduction to Statistical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Freely available book that gives a fantastic overview of many of the ML algorithms we discuss in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note, it’s code is for R users, but the math behind algorithms is the same regardless of programming language used in development.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1" name="Google Shape;1421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2" name="Google Shape;1422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8" name="Google Shape;1428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refer to the book for optional reading assignments.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few examples will line up nicely with the book content.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Book is freely available, simply google search for relevant links: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+ Pdf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9" name="Google Shape;1429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0" name="Google Shape;1430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relevant topics will be discussed later in the course as we “discover” them,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Bias-Variance Trade-off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for Type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code-along of application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Expansion of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Exception for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and Mathematical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and Linear Regression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“Discovering” additional ML topics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Revisit Linear Regression to combine discovered ML ideas for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starting to understand why we use machine learning and the use cases for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in general is the study of statistical computer algorithms that improve automatically through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unlike typical computer algorithms that rely on human input for what approach to take, ML algorithms infer best approach from the data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subset of Artificial Intelligence.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explicitly programmed on which decisions to make.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the algorithm is designed to infer from the data the most optimal choices to make.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finally time to dive deep into Machine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Machine Learning Overview section is designed to help get us in the correct frame of mind for the paradigm shift to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First, let’s quickly review where we are in the Machine Learning Pathway….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kinds of problems can ML solve?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Insurance Risk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Price Forecasting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 Filtering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 of ML Problem framing: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from a data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are often called “estimators” since they are estimating the desired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ML be so robust in solving all sorts of problems?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algorithms rely on data and a set of statistical methods to learn what features are important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the price a house should sell at given its current features (Area,Bedrooms,Bathrooms,etc…)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user defines an algorithm to manually set values of importance for each feature.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House Price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automatically determines importance of each feature from existing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complex problems are only solvable with machine learning techniques.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Problems such as spam email or handwriting identification require ML for an effective solution.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not just use machine learning for everything?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caveat to effective ML is good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Majority of development time is spent cleaning and organizing data,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implementing 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we develop our own ML algorithms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Rare to have a need to manually develop and implement a new ML algorithm, since these techniques are well documented and developed.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this discussion by exploring the types of machine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>
            <a:off x="347833" y="132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Machine Learning we will cover in upcoming sections: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predicts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 machine learning model discovers possible patterns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Known results and data from the past.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desired output is known.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label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Value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an assigned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Cancerous vs. Benign Tumor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Fulfillment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Credit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Assigning Image Category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4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Handwriting Recognition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a continuous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Future prices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Electricity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loads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and interpret data without a label.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customers into separate groups based off their behaviour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Major downside is because there was no historical “correct” label, it is much harder to evaluate performance of an unsupervised learning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Sections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supervised learning to build an understanding of machine learning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shift focus to unsupervised learning for clustering and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Finally, before we dive into coding and linear regression in the next section, let’s have a deep dive into the entire Supervised Machine Learning process to set ourselves up for success!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ctrTitle"/>
          </p:nvPr>
        </p:nvSpPr>
        <p:spPr>
          <a:xfrm>
            <a:off x="347833" y="140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Machine Learning Process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11700" y="1152475"/>
            <a:ext cx="86841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54"/>
          <p:cNvCxnSpPr>
            <a:stCxn id="427" idx="3"/>
            <a:endCxn id="42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2" name="Google Shape;442;p55"/>
          <p:cNvCxnSpPr>
            <a:stCxn id="439" idx="3"/>
            <a:endCxn id="44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5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4" name="Google Shape;444;p5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1" name="Google Shape;45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2" name="Google Shape;45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6" name="Google Shape;456;p56"/>
          <p:cNvCxnSpPr>
            <a:stCxn id="453" idx="3"/>
            <a:endCxn id="4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8" name="Google Shape;458;p5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5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57"/>
          <p:cNvCxnSpPr>
            <a:stCxn id="469" idx="3"/>
            <a:endCxn id="47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5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5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5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5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58"/>
          <p:cNvCxnSpPr>
            <a:stCxn id="488" idx="3"/>
            <a:endCxn id="49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5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5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5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5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0225" y="1505500"/>
            <a:ext cx="441300" cy="33099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8"/>
          <p:cNvSpPr txBox="1"/>
          <p:nvPr/>
        </p:nvSpPr>
        <p:spPr>
          <a:xfrm>
            <a:off x="1586500" y="3372525"/>
            <a:ext cx="438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Jupyter,NumPy, Pandas, Matplotlib, Seaborn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58"/>
          <p:cNvSpPr/>
          <p:nvPr/>
        </p:nvSpPr>
        <p:spPr>
          <a:xfrm rot="5400000">
            <a:off x="6990300" y="3030300"/>
            <a:ext cx="441300" cy="2247600"/>
          </a:xfrm>
          <a:prstGeom prst="rightBrace">
            <a:avLst>
              <a:gd fmla="val 50000" name="adj1"/>
              <a:gd fmla="val 5028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6515100" y="4324675"/>
            <a:ext cx="152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Pathway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9" name="Google Shape;50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0" name="Google Shape;51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5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59"/>
          <p:cNvCxnSpPr>
            <a:stCxn id="511" idx="3"/>
            <a:endCxn id="5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5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9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9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59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0"/>
          <p:cNvSpPr txBox="1"/>
          <p:nvPr>
            <p:ph idx="1" type="body"/>
          </p:nvPr>
        </p:nvSpPr>
        <p:spPr>
          <a:xfrm>
            <a:off x="311700" y="1152475"/>
            <a:ext cx="86841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Process : Supervised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6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60"/>
          <p:cNvCxnSpPr>
            <a:stCxn id="531" idx="3"/>
            <a:endCxn id="5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6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8" name="Google Shape;538;p6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6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6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60"/>
          <p:cNvSpPr/>
          <p:nvPr/>
        </p:nvSpPr>
        <p:spPr>
          <a:xfrm>
            <a:off x="6158475" y="2944375"/>
            <a:ext cx="2135100" cy="70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4" name="Google Shape;554;p61"/>
          <p:cNvCxnSpPr>
            <a:stCxn id="551" idx="3"/>
            <a:endCxn id="55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6" name="Google Shape;556;p6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6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6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6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400800" y="704100"/>
            <a:ext cx="2431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collecting and organizing a data set based on history: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0" name="Google Shape;570;p62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on previously sold houses.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63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new house comes on the market with a known Area, Bedrooms, and Bathrooms: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what price should it sell at.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64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Product: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house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predicted selling price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65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historical, 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predict a future outcome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66"/>
          <p:cNvGraphicFramePr/>
          <p:nvPr/>
        </p:nvGraphicFramePr>
        <p:xfrm>
          <a:off x="2535925" y="256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7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6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67"/>
          <p:cNvCxnSpPr>
            <a:stCxn id="615" idx="3"/>
            <a:endCxn id="617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Google Shape;622;p6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6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68"/>
          <p:cNvSpPr/>
          <p:nvPr/>
        </p:nvSpPr>
        <p:spPr>
          <a:xfrm>
            <a:off x="6158475" y="1860800"/>
            <a:ext cx="2135100" cy="178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69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70"/>
          <p:cNvSpPr txBox="1"/>
          <p:nvPr>
            <p:ph idx="1" type="body"/>
          </p:nvPr>
        </p:nvSpPr>
        <p:spPr>
          <a:xfrm>
            <a:off x="311700" y="1152475"/>
            <a:ext cx="8684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price a house should sell 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0"/>
          <p:cNvSpPr/>
          <p:nvPr/>
        </p:nvSpPr>
        <p:spPr>
          <a:xfrm>
            <a:off x="477750" y="1843700"/>
            <a:ext cx="8188500" cy="474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3207550" y="231800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7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71"/>
          <p:cNvSpPr txBox="1"/>
          <p:nvPr>
            <p:ph idx="1" type="body"/>
          </p:nvPr>
        </p:nvSpPr>
        <p:spPr>
          <a:xfrm>
            <a:off x="311700" y="1152475"/>
            <a:ext cx="8684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2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72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72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3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73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73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73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Google Shape;69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Google Shape;69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4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0" name="Google Shape;700;p74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74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2" name="Google Shape;702;p74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what we are trying to predict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2" name="Google Shape;712;p7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14" name="Google Shape;714;p75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Google Shape;721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Google Shape;722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7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7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26" name="Google Shape;726;p76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known characteristics or components in the data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6" name="Google Shape;736;p7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7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38" name="Google Shape;738;p77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identified according to the problem being solved.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7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7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0" name="Google Shape;750;p78"/>
          <p:cNvGraphicFramePr/>
          <p:nvPr/>
        </p:nvGraphicFramePr>
        <p:xfrm>
          <a:off x="3529825" y="2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into training set and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7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7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7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79"/>
          <p:cNvCxnSpPr>
            <a:stCxn id="761" idx="2"/>
            <a:endCxn id="76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79"/>
          <p:cNvCxnSpPr>
            <a:stCxn id="761" idx="0"/>
            <a:endCxn id="76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cross-validation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8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80"/>
          <p:cNvCxnSpPr>
            <a:stCxn id="776" idx="2"/>
            <a:endCxn id="77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80"/>
          <p:cNvCxnSpPr>
            <a:stCxn id="776" idx="0"/>
            <a:endCxn id="77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8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8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8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4" name="Google Shape;794;p81"/>
          <p:cNvCxnSpPr>
            <a:stCxn id="791" idx="2"/>
            <a:endCxn id="793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81"/>
          <p:cNvCxnSpPr>
            <a:stCxn id="791" idx="0"/>
            <a:endCxn id="792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9"/>
          <p:cNvCxnSpPr>
            <a:stCxn id="121" idx="3"/>
            <a:endCxn id="12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perform this split? How to split?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2" name="Google Shape;802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3" name="Google Shape;803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4" name="Google Shape;804;p82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you judge a human realtor’s performance?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1" name="Google Shape;8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2" name="Google Shape;8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83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3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5" name="Google Shape;815;p83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a human realtor to take a look at historical data...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4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84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6" name="Google Shape;826;p8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84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give her the features of a house and ask her to predict a selling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4" name="Google Shape;834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5" name="Google Shape;835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5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5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8" name="Google Shape;838;p8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39" name="Google Shape;839;p85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how would you measure how accurate her prediction is? What house should you choose to test 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6" name="Google Shape;84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7" name="Google Shape;84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6"/>
          <p:cNvPicPr preferRelativeResize="0"/>
          <p:nvPr/>
        </p:nvPicPr>
        <p:blipFill rotWithShape="1">
          <a:blip r:embed="rId4">
            <a:alphaModFix/>
          </a:blip>
          <a:srcRect b="52303" l="74144" r="0" t="0"/>
          <a:stretch/>
        </p:blipFill>
        <p:spPr>
          <a:xfrm>
            <a:off x="1705047" y="2478675"/>
            <a:ext cx="782325" cy="14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6"/>
          <p:cNvPicPr preferRelativeResize="0"/>
          <p:nvPr/>
        </p:nvPicPr>
        <p:blipFill rotWithShape="1">
          <a:blip r:embed="rId4">
            <a:alphaModFix/>
          </a:blip>
          <a:srcRect b="52303" l="53344" r="28705" t="0"/>
          <a:stretch/>
        </p:blipFill>
        <p:spPr>
          <a:xfrm>
            <a:off x="2239624" y="2478675"/>
            <a:ext cx="543150" cy="1440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0" name="Google Shape;850;p8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86"/>
          <p:cNvSpPr/>
          <p:nvPr/>
        </p:nvSpPr>
        <p:spPr>
          <a:xfrm>
            <a:off x="4238300" y="2370925"/>
            <a:ext cx="4802700" cy="25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can’t judge her based on a new house that hasn’t sold yet, you don’t know it’s true selling price!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8" name="Google Shape;8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9" name="Google Shape;8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8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shouldn’t judge her on data she’s already seen, she could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memorized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1" name="Google Shape;871;p8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Thus the need for a Train/Test split of the data, let’s explore further...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8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8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organized the data into </a:t>
            </a:r>
            <a:r>
              <a:rPr lang="en" sz="2900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Features 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29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Label (y)</a:t>
            </a:r>
            <a:endParaRPr sz="29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8" name="Google Shape;88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9" name="Google Shape;88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0" name="Google Shape;890;p90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7" name="Google Shape;89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8" name="Google Shape;89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9" name="Google Shape;899;p91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00" name="Google Shape;900;p91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91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0"/>
          <p:cNvCxnSpPr>
            <a:stCxn id="136" idx="3"/>
            <a:endCxn id="138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will split this into a training set and a test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8" name="Google Shape;908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9" name="Google Shape;909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0" name="Google Shape;910;p92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11" name="Google Shape;911;p92"/>
          <p:cNvSpPr/>
          <p:nvPr/>
        </p:nvSpPr>
        <p:spPr>
          <a:xfrm>
            <a:off x="2170600" y="263550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92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13" name="Google Shape;913;p92"/>
          <p:cNvSpPr/>
          <p:nvPr/>
        </p:nvSpPr>
        <p:spPr>
          <a:xfrm>
            <a:off x="2170600" y="390717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92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we have 4 components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1" name="Google Shape;92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2" name="Google Shape;92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3" name="Google Shape;923;p93"/>
          <p:cNvGraphicFramePr/>
          <p:nvPr/>
        </p:nvGraphicFramePr>
        <p:xfrm>
          <a:off x="2170600" y="22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93"/>
          <p:cNvSpPr/>
          <p:nvPr/>
        </p:nvSpPr>
        <p:spPr>
          <a:xfrm>
            <a:off x="2170600" y="2635500"/>
            <a:ext cx="36021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 txBox="1"/>
          <p:nvPr/>
        </p:nvSpPr>
        <p:spPr>
          <a:xfrm>
            <a:off x="98240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6" name="Google Shape;926;p93"/>
          <p:cNvSpPr/>
          <p:nvPr/>
        </p:nvSpPr>
        <p:spPr>
          <a:xfrm>
            <a:off x="2170600" y="3907175"/>
            <a:ext cx="3624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93"/>
          <p:cNvSpPr txBox="1"/>
          <p:nvPr/>
        </p:nvSpPr>
        <p:spPr>
          <a:xfrm>
            <a:off x="982400" y="398427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X </a:t>
            </a: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28" name="Google Shape;928;p93"/>
          <p:cNvSpPr/>
          <p:nvPr/>
        </p:nvSpPr>
        <p:spPr>
          <a:xfrm>
            <a:off x="5772700" y="2635500"/>
            <a:ext cx="12006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5772700" y="3907175"/>
            <a:ext cx="12006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3"/>
          <p:cNvSpPr txBox="1"/>
          <p:nvPr/>
        </p:nvSpPr>
        <p:spPr>
          <a:xfrm>
            <a:off x="7062350" y="29313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</a:t>
            </a:r>
            <a:r>
              <a:rPr b="1" lang="en" sz="1900">
                <a:solidFill>
                  <a:srgbClr val="CC0000"/>
                </a:solidFill>
              </a:rPr>
              <a:t> 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31" name="Google Shape;931;p93"/>
          <p:cNvSpPr txBox="1"/>
          <p:nvPr/>
        </p:nvSpPr>
        <p:spPr>
          <a:xfrm>
            <a:off x="7062350" y="390720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Y 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1" name="Google Shape;941;p94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back to fairly testing our human realtor….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5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1" name="Google Shape;951;p95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52" name="Google Shape;952;p95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5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4238400" y="4059725"/>
            <a:ext cx="48027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 txBox="1"/>
          <p:nvPr/>
        </p:nvSpPr>
        <p:spPr>
          <a:xfrm>
            <a:off x="3050200" y="4136825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her study and learn on the training set getting access to both X and 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6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96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966" name="Google Shape;966;p96"/>
          <p:cNvSpPr/>
          <p:nvPr/>
        </p:nvSpPr>
        <p:spPr>
          <a:xfrm>
            <a:off x="4238400" y="2788050"/>
            <a:ext cx="4802700" cy="1271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96"/>
          <p:cNvSpPr txBox="1"/>
          <p:nvPr/>
        </p:nvSpPr>
        <p:spPr>
          <a:xfrm>
            <a:off x="3050200" y="3083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TRAIN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she has “learned” about the data, we can test her skill on the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97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7" name="Google Shape;977;p97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78" name="Google Shape;978;p97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Provide only the X test data and ask for her predictions for the sell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6" name="Google Shape;986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7" name="Google Shape;987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8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9" name="Google Shape;989;p98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990" name="Google Shape;990;p98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new data she has never seen before! She has also never seen the real sold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9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1" name="Google Shape;1001;p99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2" name="Google Shape;1002;p99"/>
          <p:cNvSpPr/>
          <p:nvPr/>
        </p:nvSpPr>
        <p:spPr>
          <a:xfrm>
            <a:off x="4238300" y="2788050"/>
            <a:ext cx="3602100" cy="83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Ask for predictions per data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0" name="Google Shape;101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1" name="Google Shape;101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100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3" name="Google Shape;1013;p100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14" name="Google Shape;1014;p100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15" name="Google Shape;1015;p100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bring back the original prices.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101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01"/>
          <p:cNvGraphicFramePr/>
          <p:nvPr/>
        </p:nvGraphicFramePr>
        <p:xfrm>
          <a:off x="42383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26" name="Google Shape;1026;p101"/>
          <p:cNvSpPr txBox="1"/>
          <p:nvPr/>
        </p:nvSpPr>
        <p:spPr>
          <a:xfrm>
            <a:off x="3191900" y="2921850"/>
            <a:ext cx="133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CC0000"/>
                </a:solidFill>
              </a:rPr>
              <a:t>TEST</a:t>
            </a:r>
            <a:endParaRPr b="1" sz="1900">
              <a:solidFill>
                <a:srgbClr val="CC0000"/>
              </a:solidFill>
            </a:endParaRPr>
          </a:p>
        </p:txBody>
      </p:sp>
      <p:graphicFrame>
        <p:nvGraphicFramePr>
          <p:cNvPr id="1027" name="Google Shape;1027;p101"/>
          <p:cNvGraphicFramePr/>
          <p:nvPr/>
        </p:nvGraphicFramePr>
        <p:xfrm>
          <a:off x="30376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8" name="Google Shape;1028;p101"/>
          <p:cNvGraphicFramePr/>
          <p:nvPr/>
        </p:nvGraphicFramePr>
        <p:xfrm>
          <a:off x="7840400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1"/>
          <p:cNvCxnSpPr>
            <a:stCxn id="154" idx="3"/>
            <a:endCxn id="15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067275" y="1875075"/>
            <a:ext cx="2392200" cy="239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compare predictions against true test price.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5" name="Google Shape;1035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6" name="Google Shape;1036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102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8" name="Google Shape;1038;p102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102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often labeled as </a:t>
            </a:r>
            <a:r>
              <a:rPr b="1" lang="en" sz="2900">
                <a:solidFill>
                  <a:srgbClr val="434343"/>
                </a:solidFill>
              </a:rPr>
              <a:t>ŷ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compared again </a:t>
            </a:r>
            <a:r>
              <a:rPr b="1" lang="en" sz="2900">
                <a:solidFill>
                  <a:srgbClr val="434343"/>
                </a:solidFill>
              </a:rPr>
              <a:t>y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46" name="Google Shape;1046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7" name="Google Shape;1047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03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9" name="Google Shape;1049;p103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0" name="Google Shape;1050;p103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03"/>
          <p:cNvSpPr txBox="1"/>
          <p:nvPr/>
        </p:nvSpPr>
        <p:spPr>
          <a:xfrm>
            <a:off x="44408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ŷ</a:t>
            </a:r>
            <a:endParaRPr b="1" sz="1900">
              <a:solidFill>
                <a:srgbClr val="CC0000"/>
              </a:solidFill>
            </a:endParaRPr>
          </a:p>
        </p:txBody>
      </p:sp>
      <p:sp>
        <p:nvSpPr>
          <p:cNvPr id="1052" name="Google Shape;1052;p103"/>
          <p:cNvSpPr txBox="1"/>
          <p:nvPr/>
        </p:nvSpPr>
        <p:spPr>
          <a:xfrm>
            <a:off x="5655950" y="1816625"/>
            <a:ext cx="381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y</a:t>
            </a:r>
            <a:endParaRPr b="1" sz="19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the many methods of evaluating this performance!</a:t>
            </a:r>
            <a:endParaRPr b="1" sz="2900">
              <a:solidFill>
                <a:srgbClr val="434343"/>
              </a:solidFill>
            </a:endParaRPr>
          </a:p>
        </p:txBody>
      </p:sp>
      <p:pic>
        <p:nvPicPr>
          <p:cNvPr descr="watermark.jpg" id="1059" name="Google Shape;105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0" name="Google Shape;106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4"/>
          <p:cNvPicPr preferRelativeResize="0"/>
          <p:nvPr/>
        </p:nvPicPr>
        <p:blipFill rotWithShape="1">
          <a:blip r:embed="rId4">
            <a:alphaModFix/>
          </a:blip>
          <a:srcRect b="0" l="34610" r="27301" t="53481"/>
          <a:stretch/>
        </p:blipFill>
        <p:spPr>
          <a:xfrm>
            <a:off x="1681425" y="2696900"/>
            <a:ext cx="1152450" cy="140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2" name="Google Shape;1062;p104"/>
          <p:cNvGraphicFramePr/>
          <p:nvPr/>
        </p:nvGraphicFramePr>
        <p:xfrm>
          <a:off x="49079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$410,000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$540,000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3" name="Google Shape;1063;p104"/>
          <p:cNvGraphicFramePr/>
          <p:nvPr/>
        </p:nvGraphicFramePr>
        <p:xfrm>
          <a:off x="6108675" y="237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{CA53FBC3-2014-4E67-84C8-5F040FEABC37}</a:tableStyleId>
              </a:tblPr>
              <a:tblGrid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105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3" name="Google Shape;1073;p105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105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105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105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7" name="Google Shape;1077;p105"/>
          <p:cNvCxnSpPr>
            <a:stCxn id="1074" idx="2"/>
            <a:endCxn id="1076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05"/>
          <p:cNvCxnSpPr>
            <a:stCxn id="1074" idx="0"/>
            <a:endCxn id="1075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5" name="Google Shape;1085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6" name="Google Shape;1086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6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8" name="Google Shape;1088;p106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6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106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106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2" name="Google Shape;1092;p106"/>
          <p:cNvCxnSpPr>
            <a:stCxn id="1089" idx="2"/>
            <a:endCxn id="1091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06"/>
          <p:cNvCxnSpPr>
            <a:stCxn id="1089" idx="0"/>
            <a:endCxn id="1090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106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5" name="Google Shape;1095;p106"/>
          <p:cNvCxnSpPr>
            <a:stCxn id="1090" idx="3"/>
            <a:endCxn id="1094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1" name="Google Shape;1101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Data, Fit on Train Data,Evaluate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2" name="Google Shape;110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3" name="Google Shape;110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07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5" name="Google Shape;1105;p107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7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107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9" name="Google Shape;1109;p107"/>
          <p:cNvCxnSpPr>
            <a:stCxn id="1106" idx="2"/>
            <a:endCxn id="110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7"/>
          <p:cNvCxnSpPr>
            <a:stCxn id="1106" idx="0"/>
            <a:endCxn id="110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107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107"/>
          <p:cNvCxnSpPr>
            <a:stCxn id="1107" idx="3"/>
            <a:endCxn id="111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107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107"/>
          <p:cNvCxnSpPr>
            <a:stCxn id="1108" idx="3"/>
            <a:endCxn id="111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7"/>
          <p:cNvCxnSpPr>
            <a:stCxn id="1111" idx="2"/>
            <a:endCxn id="111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performance isn’t great?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108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108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8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108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108"/>
          <p:cNvCxnSpPr>
            <a:stCxn id="1126" idx="2"/>
            <a:endCxn id="112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8"/>
          <p:cNvCxnSpPr>
            <a:stCxn id="1126" idx="0"/>
            <a:endCxn id="112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108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2" name="Google Shape;1132;p108"/>
          <p:cNvCxnSpPr>
            <a:stCxn id="1127" idx="3"/>
            <a:endCxn id="113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08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108"/>
          <p:cNvCxnSpPr>
            <a:stCxn id="1128" idx="3"/>
            <a:endCxn id="113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108"/>
          <p:cNvCxnSpPr>
            <a:stCxn id="1131" idx="2"/>
            <a:endCxn id="113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1" name="Google Shape;1141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adjust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09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109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09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7" name="Google Shape;1147;p109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109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109"/>
          <p:cNvCxnSpPr>
            <a:stCxn id="1146" idx="2"/>
            <a:endCxn id="114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>
            <a:stCxn id="1146" idx="0"/>
            <a:endCxn id="114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09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109"/>
          <p:cNvCxnSpPr>
            <a:stCxn id="1147" idx="3"/>
            <a:endCxn id="115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109"/>
          <p:cNvCxnSpPr>
            <a:stCxn id="1148" idx="3"/>
            <a:endCxn id="115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9"/>
          <p:cNvCxnSpPr>
            <a:stCxn id="1151" idx="2"/>
            <a:endCxn id="115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0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5" name="Google Shape;1165;p110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110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110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110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9" name="Google Shape;1169;p110"/>
          <p:cNvCxnSpPr>
            <a:stCxn id="1166" idx="2"/>
            <a:endCxn id="116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110"/>
          <p:cNvCxnSpPr>
            <a:stCxn id="1166" idx="0"/>
            <a:endCxn id="116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0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110"/>
          <p:cNvCxnSpPr>
            <a:stCxn id="1167" idx="3"/>
            <a:endCxn id="1171" idx="0"/>
          </p:cNvCxnSpPr>
          <p:nvPr/>
        </p:nvCxnSpPr>
        <p:spPr>
          <a:xfrm>
            <a:off x="4734625" y="2317325"/>
            <a:ext cx="13650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110"/>
          <p:cNvSpPr/>
          <p:nvPr/>
        </p:nvSpPr>
        <p:spPr>
          <a:xfrm>
            <a:off x="4633375" y="4123475"/>
            <a:ext cx="1818000" cy="79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Evaluate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110"/>
          <p:cNvCxnSpPr>
            <a:stCxn id="1168" idx="3"/>
            <a:endCxn id="1173" idx="1"/>
          </p:cNvCxnSpPr>
          <p:nvPr/>
        </p:nvCxnSpPr>
        <p:spPr>
          <a:xfrm>
            <a:off x="3379300" y="4274900"/>
            <a:ext cx="1254000" cy="2469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110"/>
          <p:cNvCxnSpPr>
            <a:stCxn id="1171" idx="2"/>
            <a:endCxn id="1173" idx="0"/>
          </p:cNvCxnSpPr>
          <p:nvPr/>
        </p:nvCxnSpPr>
        <p:spPr>
          <a:xfrm rot="5400000">
            <a:off x="5437375" y="3461200"/>
            <a:ext cx="767400" cy="557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11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algorithms have adjustable values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2" name="Google Shape;1182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3" name="Google Shape;1183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11"/>
          <p:cNvSpPr/>
          <p:nvPr/>
        </p:nvSpPr>
        <p:spPr>
          <a:xfrm>
            <a:off x="71125" y="2621900"/>
            <a:ext cx="11337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111"/>
          <p:cNvCxnSpPr/>
          <p:nvPr/>
        </p:nvCxnSpPr>
        <p:spPr>
          <a:xfrm>
            <a:off x="1204813" y="30203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111"/>
          <p:cNvSpPr/>
          <p:nvPr/>
        </p:nvSpPr>
        <p:spPr>
          <a:xfrm>
            <a:off x="1545625" y="262190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X: Features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Y: Label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111"/>
          <p:cNvSpPr/>
          <p:nvPr/>
        </p:nvSpPr>
        <p:spPr>
          <a:xfrm>
            <a:off x="3449125" y="1918925"/>
            <a:ext cx="12855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Training 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11"/>
          <p:cNvSpPr/>
          <p:nvPr/>
        </p:nvSpPr>
        <p:spPr>
          <a:xfrm>
            <a:off x="1945000" y="3876500"/>
            <a:ext cx="1434300" cy="796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Data Set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111"/>
          <p:cNvCxnSpPr>
            <a:stCxn id="1186" idx="2"/>
            <a:endCxn id="1188" idx="0"/>
          </p:cNvCxnSpPr>
          <p:nvPr/>
        </p:nvCxnSpPr>
        <p:spPr>
          <a:xfrm flipH="1" rot="-5400000">
            <a:off x="2265625" y="3480050"/>
            <a:ext cx="457800" cy="335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1"/>
          <p:cNvCxnSpPr>
            <a:stCxn id="1186" idx="0"/>
            <a:endCxn id="1187" idx="1"/>
          </p:cNvCxnSpPr>
          <p:nvPr/>
        </p:nvCxnSpPr>
        <p:spPr>
          <a:xfrm rot="-5400000">
            <a:off x="2735875" y="1908500"/>
            <a:ext cx="304500" cy="1122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111"/>
          <p:cNvSpPr/>
          <p:nvPr/>
        </p:nvSpPr>
        <p:spPr>
          <a:xfrm>
            <a:off x="5318275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2" name="Google Shape;1192;p111"/>
          <p:cNvCxnSpPr>
            <a:stCxn id="1187" idx="3"/>
            <a:endCxn id="1193" idx="0"/>
          </p:cNvCxnSpPr>
          <p:nvPr/>
        </p:nvCxnSpPr>
        <p:spPr>
          <a:xfrm>
            <a:off x="4734625" y="2317325"/>
            <a:ext cx="3123300" cy="241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1"/>
          <p:cNvSpPr/>
          <p:nvPr/>
        </p:nvSpPr>
        <p:spPr>
          <a:xfrm>
            <a:off x="7076550" y="2559250"/>
            <a:ext cx="1562700" cy="79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Fit/Train Adjusted Model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4" name="Google Shape;1194;p111"/>
          <p:cNvCxnSpPr>
            <a:stCxn id="1191" idx="3"/>
            <a:endCxn id="1193" idx="1"/>
          </p:cNvCxnSpPr>
          <p:nvPr/>
        </p:nvCxnSpPr>
        <p:spPr>
          <a:xfrm>
            <a:off x="6880975" y="2957650"/>
            <a:ext cx="195600" cy="6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