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y="5143500" cx="9144000"/>
  <p:notesSz cx="6858000" cy="9144000"/>
  <p:embeddedFontLst>
    <p:embeddedFont>
      <p:font typeface="Montserrat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33B6B5C-7A79-44EE-988E-CC9C80B1D25C}">
  <a:tblStyle styleId="{D33B6B5C-7A79-44EE-988E-CC9C80B1D2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Montserrat-bold.fntdata"/><Relationship Id="rId10" Type="http://schemas.openxmlformats.org/officeDocument/2006/relationships/slide" Target="slides/slide5.xml"/><Relationship Id="rId54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57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56" Type="http://schemas.openxmlformats.org/officeDocument/2006/relationships/font" Target="fonts/Montserrat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770bc1fa0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770bc1fa0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770bc1fa0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770bc1fa0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770bc1fa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a770bc1fa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770bc1fa0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a770bc1fa0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770bc1fa0_0_7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770bc1fa0_0_7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770bc1fa0_0_7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a770bc1fa0_0_7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770bc1fa0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a770bc1fa0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a770bc1fa0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a770bc1fa0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a770bc1fa0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a770bc1fa0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a770bc1fa0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a770bc1fa0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a770bc1fa0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a770bc1fa0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a770bc1fa0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a770bc1fa0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a770bc1fa0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a770bc1fa0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a770bc1fa0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a770bc1fa0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a770bc1fa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a770bc1fa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a770bc1fa0_0_7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a770bc1fa0_0_7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a770bc1fa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a770bc1fa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a770bc1fa0_0_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a770bc1fa0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a770bc1fa0_0_10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a770bc1fa0_0_10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a770bc1fa0_0_7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a770bc1fa0_0_7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770bc1fa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770bc1fa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a770bc1fa0_0_8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a770bc1fa0_0_8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a770bc1fa0_0_8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a770bc1fa0_0_8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a770bc1fa0_0_8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a770bc1fa0_0_8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a770bc1fa0_0_8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a770bc1fa0_0_8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a770bc1fa0_0_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a770bc1fa0_0_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a770bc1fa0_0_8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a770bc1fa0_0_8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a770bc1fa0_0_8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a770bc1fa0_0_8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a770bc1fa0_0_9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a770bc1fa0_0_9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a770bc1fa0_0_9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a770bc1fa0_0_9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a770bc1fa0_0_9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a770bc1fa0_0_9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770bc1fa0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770bc1fa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a770bc1fa0_0_9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a770bc1fa0_0_9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a770bc1fa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a770bc1fa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a770bc1fa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a770bc1fa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a770bc1fa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a770bc1fa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770bc1fa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770bc1fa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a770bc1fa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a770bc1fa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9ff26760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9ff26760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9ff267607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9ff267607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9ff267607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9ff267607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770bc1fa0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770bc1fa0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770bc1fa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770bc1fa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770bc1fa0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770bc1fa0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770bc1fa0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770bc1fa0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770bc1fa0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770bc1fa0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1582775"/>
            <a:ext cx="9144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Linear Regression 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“allow” ourselves model adjustments.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Google Shape;136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8" name="Google Shape;138;p22"/>
          <p:cNvGraphicFramePr/>
          <p:nvPr/>
        </p:nvGraphicFramePr>
        <p:xfrm>
          <a:off x="4921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{D33B6B5C-7A79-44EE-988E-CC9C80B1D25C}</a:tableStyleId>
              </a:tblPr>
              <a:tblGrid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sp>
        <p:nvSpPr>
          <p:cNvPr id="139" name="Google Shape;139;p22"/>
          <p:cNvSpPr txBox="1"/>
          <p:nvPr/>
        </p:nvSpPr>
        <p:spPr>
          <a:xfrm>
            <a:off x="2388675" y="22552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2"/>
          <p:cNvSpPr txBox="1"/>
          <p:nvPr/>
        </p:nvSpPr>
        <p:spPr>
          <a:xfrm>
            <a:off x="6312700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22"/>
          <p:cNvSpPr txBox="1"/>
          <p:nvPr/>
        </p:nvSpPr>
        <p:spPr>
          <a:xfrm>
            <a:off x="7671100" y="18532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ERROR 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2"/>
          <p:cNvSpPr/>
          <p:nvPr/>
        </p:nvSpPr>
        <p:spPr>
          <a:xfrm rot="-1800330">
            <a:off x="8722671" y="1729370"/>
            <a:ext cx="359940" cy="34193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 and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briefly review this process!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later expand on it until we reach full k-fold cross validation.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9" name="Google Shape;149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" name="Google Shape;150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ctrTitle"/>
          </p:nvPr>
        </p:nvSpPr>
        <p:spPr>
          <a:xfrm>
            <a:off x="414800" y="1104150"/>
            <a:ext cx="8219400" cy="165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| Validation | Test Split</a:t>
            </a:r>
            <a:endParaRPr/>
          </a:p>
        </p:txBody>
      </p:sp>
      <p:pic>
        <p:nvPicPr>
          <p:cNvPr descr="watermark.jpg" id="157" name="Google Shape;157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8" name="Google Shape;158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just saw that Train | Test split method has a disadvantage of not having a portion of data that can report a performance metric on truly “unseen”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adjusting hyperparameters on test data is a fair technique and not typically referred to as “data leakage”, it is a potential issue in regards to reporting.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5" name="Google Shape;165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6" name="Google Shape;166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we want a truly fair and final set of performance metrics, we should get these metrics from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final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test set that we do not allow ourselves to adjust 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review this process in theory and application!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3" name="Google Shape;173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4" name="Google Shape;174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Begin with entire data set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1" name="Google Shape;181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2" name="Google Shape;182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3" name="Google Shape;183;p27"/>
          <p:cNvGraphicFramePr/>
          <p:nvPr/>
        </p:nvGraphicFramePr>
        <p:xfrm>
          <a:off x="4921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{D33B6B5C-7A79-44EE-988E-CC9C80B1D25C}</a:tableStyleId>
              </a:tblPr>
              <a:tblGrid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" name="Google Shape;189;p28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Split into: Train, Validation, and Test.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0" name="Google Shape;190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1" name="Google Shape;191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2" name="Google Shape;192;p28"/>
          <p:cNvGraphicFramePr/>
          <p:nvPr/>
        </p:nvGraphicFramePr>
        <p:xfrm>
          <a:off x="4921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{D33B6B5C-7A79-44EE-988E-CC9C80B1D25C}</a:tableStyleId>
              </a:tblPr>
              <a:tblGrid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sp>
        <p:nvSpPr>
          <p:cNvPr id="193" name="Google Shape;193;p28"/>
          <p:cNvSpPr txBox="1"/>
          <p:nvPr/>
        </p:nvSpPr>
        <p:spPr>
          <a:xfrm>
            <a:off x="1855275" y="22552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p28"/>
          <p:cNvSpPr txBox="1"/>
          <p:nvPr/>
        </p:nvSpPr>
        <p:spPr>
          <a:xfrm>
            <a:off x="6312700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28"/>
          <p:cNvSpPr txBox="1"/>
          <p:nvPr/>
        </p:nvSpPr>
        <p:spPr>
          <a:xfrm>
            <a:off x="4574800" y="2285400"/>
            <a:ext cx="204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VALIDATION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29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aside Test set for final metrics.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2" name="Google Shape;202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3" name="Google Shape;203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4" name="Google Shape;204;p29"/>
          <p:cNvGraphicFramePr/>
          <p:nvPr/>
        </p:nvGraphicFramePr>
        <p:xfrm>
          <a:off x="4921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{D33B6B5C-7A79-44EE-988E-CC9C80B1D25C}</a:tableStyleId>
              </a:tblPr>
              <a:tblGrid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205" name="Google Shape;205;p29"/>
          <p:cNvSpPr txBox="1"/>
          <p:nvPr/>
        </p:nvSpPr>
        <p:spPr>
          <a:xfrm>
            <a:off x="1855275" y="22552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" name="Google Shape;206;p29"/>
          <p:cNvSpPr txBox="1"/>
          <p:nvPr/>
        </p:nvSpPr>
        <p:spPr>
          <a:xfrm>
            <a:off x="7861225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29"/>
          <p:cNvSpPr txBox="1"/>
          <p:nvPr/>
        </p:nvSpPr>
        <p:spPr>
          <a:xfrm>
            <a:off x="4574800" y="2285400"/>
            <a:ext cx="204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VALIDATION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08" name="Google Shape;208;p29"/>
          <p:cNvGraphicFramePr/>
          <p:nvPr/>
        </p:nvGraphicFramePr>
        <p:xfrm>
          <a:off x="82002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{D33B6B5C-7A79-44EE-988E-CC9C80B1D25C}</a:tableStyleId>
              </a:tblPr>
              <a:tblGrid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" name="Google Shape;214;p30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Fit model on Train set.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5" name="Google Shape;215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6" name="Google Shape;216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7" name="Google Shape;217;p30"/>
          <p:cNvGraphicFramePr/>
          <p:nvPr/>
        </p:nvGraphicFramePr>
        <p:xfrm>
          <a:off x="4921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{D33B6B5C-7A79-44EE-988E-CC9C80B1D25C}</a:tableStyleId>
              </a:tblPr>
              <a:tblGrid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218" name="Google Shape;218;p30"/>
          <p:cNvSpPr txBox="1"/>
          <p:nvPr/>
        </p:nvSpPr>
        <p:spPr>
          <a:xfrm>
            <a:off x="1855275" y="22552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" name="Google Shape;219;p30"/>
          <p:cNvSpPr txBox="1"/>
          <p:nvPr/>
        </p:nvSpPr>
        <p:spPr>
          <a:xfrm>
            <a:off x="7861225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30"/>
          <p:cNvSpPr txBox="1"/>
          <p:nvPr/>
        </p:nvSpPr>
        <p:spPr>
          <a:xfrm>
            <a:off x="4574800" y="2285400"/>
            <a:ext cx="204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VALIDATION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21" name="Google Shape;221;p30"/>
          <p:cNvGraphicFramePr/>
          <p:nvPr/>
        </p:nvGraphicFramePr>
        <p:xfrm>
          <a:off x="82002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{D33B6B5C-7A79-44EE-988E-CC9C80B1D25C}</a:tableStyleId>
              </a:tblPr>
              <a:tblGrid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sp>
        <p:nvSpPr>
          <p:cNvPr id="222" name="Google Shape;222;p30"/>
          <p:cNvSpPr/>
          <p:nvPr/>
        </p:nvSpPr>
        <p:spPr>
          <a:xfrm>
            <a:off x="414800" y="1793200"/>
            <a:ext cx="4148100" cy="906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31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Evaluate performance on validation set.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9" name="Google Shape;229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0" name="Google Shape;230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1" name="Google Shape;231;p31"/>
          <p:cNvGraphicFramePr/>
          <p:nvPr/>
        </p:nvGraphicFramePr>
        <p:xfrm>
          <a:off x="4921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{D33B6B5C-7A79-44EE-988E-CC9C80B1D25C}</a:tableStyleId>
              </a:tblPr>
              <a:tblGrid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232" name="Google Shape;232;p31"/>
          <p:cNvSpPr txBox="1"/>
          <p:nvPr/>
        </p:nvSpPr>
        <p:spPr>
          <a:xfrm>
            <a:off x="1855275" y="22552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31"/>
          <p:cNvSpPr txBox="1"/>
          <p:nvPr/>
        </p:nvSpPr>
        <p:spPr>
          <a:xfrm>
            <a:off x="7861225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4" name="Google Shape;234;p31"/>
          <p:cNvSpPr txBox="1"/>
          <p:nvPr/>
        </p:nvSpPr>
        <p:spPr>
          <a:xfrm>
            <a:off x="4574800" y="2285400"/>
            <a:ext cx="204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VALIDATION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35" name="Google Shape;235;p31"/>
          <p:cNvGraphicFramePr/>
          <p:nvPr/>
        </p:nvGraphicFramePr>
        <p:xfrm>
          <a:off x="82002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{D33B6B5C-7A79-44EE-988E-CC9C80B1D25C}</a:tableStyleId>
              </a:tblPr>
              <a:tblGrid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sp>
        <p:nvSpPr>
          <p:cNvPr id="236" name="Google Shape;236;p31"/>
          <p:cNvSpPr/>
          <p:nvPr/>
        </p:nvSpPr>
        <p:spPr>
          <a:xfrm>
            <a:off x="4574800" y="1786825"/>
            <a:ext cx="2068500" cy="906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1"/>
          <p:cNvSpPr txBox="1"/>
          <p:nvPr/>
        </p:nvSpPr>
        <p:spPr>
          <a:xfrm>
            <a:off x="4916200" y="26931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ERROR 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 and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we’ve spent some time cleaning and working with the Ames Data Set, we’re ready to let you test your new Regression skills on it to create a house sale price prediction model!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However, there are two more general topics we want to learn before we jump to the project!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3" name="Google Shape;243;p32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Adjust hyperparameters as needed...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4" name="Google Shape;244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5" name="Google Shape;245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6" name="Google Shape;246;p32"/>
          <p:cNvGraphicFramePr/>
          <p:nvPr/>
        </p:nvGraphicFramePr>
        <p:xfrm>
          <a:off x="4921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{D33B6B5C-7A79-44EE-988E-CC9C80B1D25C}</a:tableStyleId>
              </a:tblPr>
              <a:tblGrid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247" name="Google Shape;247;p32"/>
          <p:cNvSpPr txBox="1"/>
          <p:nvPr/>
        </p:nvSpPr>
        <p:spPr>
          <a:xfrm>
            <a:off x="1855275" y="22552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32"/>
          <p:cNvSpPr txBox="1"/>
          <p:nvPr/>
        </p:nvSpPr>
        <p:spPr>
          <a:xfrm>
            <a:off x="7861225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Google Shape;249;p32"/>
          <p:cNvSpPr txBox="1"/>
          <p:nvPr/>
        </p:nvSpPr>
        <p:spPr>
          <a:xfrm>
            <a:off x="4574800" y="2285400"/>
            <a:ext cx="204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VALIDATION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50" name="Google Shape;250;p32"/>
          <p:cNvGraphicFramePr/>
          <p:nvPr/>
        </p:nvGraphicFramePr>
        <p:xfrm>
          <a:off x="82002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{D33B6B5C-7A79-44EE-988E-CC9C80B1D25C}</a:tableStyleId>
              </a:tblPr>
              <a:tblGrid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sp>
        <p:nvSpPr>
          <p:cNvPr id="251" name="Google Shape;251;p32"/>
          <p:cNvSpPr/>
          <p:nvPr/>
        </p:nvSpPr>
        <p:spPr>
          <a:xfrm>
            <a:off x="4574800" y="1786825"/>
            <a:ext cx="2068500" cy="906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33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Train, validate, and adjust as necessary.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8" name="Google Shape;258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9" name="Google Shape;259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0" name="Google Shape;260;p33"/>
          <p:cNvGraphicFramePr/>
          <p:nvPr/>
        </p:nvGraphicFramePr>
        <p:xfrm>
          <a:off x="4921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{D33B6B5C-7A79-44EE-988E-CC9C80B1D25C}</a:tableStyleId>
              </a:tblPr>
              <a:tblGrid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261" name="Google Shape;261;p33"/>
          <p:cNvSpPr txBox="1"/>
          <p:nvPr/>
        </p:nvSpPr>
        <p:spPr>
          <a:xfrm>
            <a:off x="1855275" y="22552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3"/>
          <p:cNvSpPr txBox="1"/>
          <p:nvPr/>
        </p:nvSpPr>
        <p:spPr>
          <a:xfrm>
            <a:off x="7861225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3" name="Google Shape;263;p33"/>
          <p:cNvSpPr txBox="1"/>
          <p:nvPr/>
        </p:nvSpPr>
        <p:spPr>
          <a:xfrm>
            <a:off x="4574800" y="2285400"/>
            <a:ext cx="204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VALIDATION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64" name="Google Shape;264;p33"/>
          <p:cNvGraphicFramePr/>
          <p:nvPr/>
        </p:nvGraphicFramePr>
        <p:xfrm>
          <a:off x="82002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{D33B6B5C-7A79-44EE-988E-CC9C80B1D25C}</a:tableStyleId>
              </a:tblPr>
              <a:tblGrid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sp>
        <p:nvSpPr>
          <p:cNvPr id="265" name="Google Shape;265;p33"/>
          <p:cNvSpPr/>
          <p:nvPr/>
        </p:nvSpPr>
        <p:spPr>
          <a:xfrm>
            <a:off x="492100" y="1786825"/>
            <a:ext cx="6151200" cy="906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1" name="Google Shape;271;p34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Perform final evaluation on Test set.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2" name="Google Shape;272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3" name="Google Shape;273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4" name="Google Shape;274;p34"/>
          <p:cNvGraphicFramePr/>
          <p:nvPr/>
        </p:nvGraphicFramePr>
        <p:xfrm>
          <a:off x="4921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{D33B6B5C-7A79-44EE-988E-CC9C80B1D25C}</a:tableStyleId>
              </a:tblPr>
              <a:tblGrid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275" name="Google Shape;275;p34"/>
          <p:cNvSpPr txBox="1"/>
          <p:nvPr/>
        </p:nvSpPr>
        <p:spPr>
          <a:xfrm>
            <a:off x="1855275" y="22552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6" name="Google Shape;276;p34"/>
          <p:cNvSpPr txBox="1"/>
          <p:nvPr/>
        </p:nvSpPr>
        <p:spPr>
          <a:xfrm>
            <a:off x="7861225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7" name="Google Shape;277;p34"/>
          <p:cNvSpPr txBox="1"/>
          <p:nvPr/>
        </p:nvSpPr>
        <p:spPr>
          <a:xfrm>
            <a:off x="4574800" y="2285400"/>
            <a:ext cx="204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VALIDATION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78" name="Google Shape;278;p34"/>
          <p:cNvGraphicFramePr/>
          <p:nvPr/>
        </p:nvGraphicFramePr>
        <p:xfrm>
          <a:off x="82002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{D33B6B5C-7A79-44EE-988E-CC9C80B1D25C}</a:tableStyleId>
              </a:tblPr>
              <a:tblGrid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sp>
        <p:nvSpPr>
          <p:cNvPr id="279" name="Google Shape;279;p34"/>
          <p:cNvSpPr/>
          <p:nvPr/>
        </p:nvSpPr>
        <p:spPr>
          <a:xfrm>
            <a:off x="8043050" y="1807925"/>
            <a:ext cx="952800" cy="906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5" name="Google Shape;285;p35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 not adjust! Report this as final metric.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6" name="Google Shape;286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7" name="Google Shape;287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8" name="Google Shape;288;p35"/>
          <p:cNvGraphicFramePr/>
          <p:nvPr/>
        </p:nvGraphicFramePr>
        <p:xfrm>
          <a:off x="4921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{D33B6B5C-7A79-44EE-988E-CC9C80B1D25C}</a:tableStyleId>
              </a:tblPr>
              <a:tblGrid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289" name="Google Shape;289;p35"/>
          <p:cNvSpPr txBox="1"/>
          <p:nvPr/>
        </p:nvSpPr>
        <p:spPr>
          <a:xfrm>
            <a:off x="1855275" y="22552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0" name="Google Shape;290;p35"/>
          <p:cNvSpPr txBox="1"/>
          <p:nvPr/>
        </p:nvSpPr>
        <p:spPr>
          <a:xfrm>
            <a:off x="7861225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p35"/>
          <p:cNvSpPr txBox="1"/>
          <p:nvPr/>
        </p:nvSpPr>
        <p:spPr>
          <a:xfrm>
            <a:off x="4574800" y="2285400"/>
            <a:ext cx="204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VALIDATION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92" name="Google Shape;292;p35"/>
          <p:cNvGraphicFramePr/>
          <p:nvPr/>
        </p:nvGraphicFramePr>
        <p:xfrm>
          <a:off x="82002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{D33B6B5C-7A79-44EE-988E-CC9C80B1D25C}</a:tableStyleId>
              </a:tblPr>
              <a:tblGrid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sp>
        <p:nvSpPr>
          <p:cNvPr id="293" name="Google Shape;293;p35"/>
          <p:cNvSpPr/>
          <p:nvPr/>
        </p:nvSpPr>
        <p:spPr>
          <a:xfrm>
            <a:off x="8043050" y="1807925"/>
            <a:ext cx="952800" cy="906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5"/>
          <p:cNvSpPr txBox="1"/>
          <p:nvPr/>
        </p:nvSpPr>
        <p:spPr>
          <a:xfrm>
            <a:off x="7861225" y="28279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FINAL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ERROR 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0" name="Google Shape;300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the entire reason to not adjust after the final test data set is to get the fairest evaluation of the model.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model was not fitted to the final test data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model hyperparameters were not adjusted based off final test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truly never before seen data!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1" name="Google Shape;301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2" name="Google Shape;302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8" name="Google Shape;308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achieve this in Python with Scikit-Learn we simply perform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train_test_split()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function call twice.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to split off larger training set.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Second time to split remaining data into a validation set and test set.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jump to a notebook to see how its done!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9" name="Google Shape;309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0" name="Google Shape;310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8"/>
          <p:cNvSpPr txBox="1"/>
          <p:nvPr>
            <p:ph type="ctrTitle"/>
          </p:nvPr>
        </p:nvSpPr>
        <p:spPr>
          <a:xfrm>
            <a:off x="414800" y="1104150"/>
            <a:ext cx="8219400" cy="165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6" name="Google Shape;316;p3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cross_val_score function</a:t>
            </a:r>
            <a:endParaRPr/>
          </a:p>
        </p:txBody>
      </p:sp>
      <p:pic>
        <p:nvPicPr>
          <p:cNvPr descr="watermark.jpg" id="317" name="Google Shape;317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8" name="Google Shape;318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4" name="Google Shape;324;p39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with entire data set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5" name="Google Shape;325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6" name="Google Shape;326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7" name="Google Shape;327;p39"/>
          <p:cNvGraphicFramePr/>
          <p:nvPr/>
        </p:nvGraphicFramePr>
        <p:xfrm>
          <a:off x="4921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{D33B6B5C-7A79-44EE-988E-CC9C80B1D25C}</a:tableStyleId>
              </a:tblPr>
              <a:tblGrid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8" name="Google Shape;328;p39"/>
          <p:cNvGraphicFramePr/>
          <p:nvPr/>
        </p:nvGraphicFramePr>
        <p:xfrm>
          <a:off x="4921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{D33B6B5C-7A79-44EE-988E-CC9C80B1D25C}</a:tableStyleId>
              </a:tblPr>
              <a:tblGrid>
                <a:gridCol w="68045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4" name="Google Shape;334;p40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Split data Training data and Test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5" name="Google Shape;335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6" name="Google Shape;336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37" name="Google Shape;337;p40"/>
          <p:cNvGraphicFramePr/>
          <p:nvPr/>
        </p:nvGraphicFramePr>
        <p:xfrm>
          <a:off x="4921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{D33B6B5C-7A79-44EE-988E-CC9C80B1D25C}</a:tableStyleId>
              </a:tblPr>
              <a:tblGrid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8" name="Google Shape;338;p40"/>
          <p:cNvGraphicFramePr/>
          <p:nvPr/>
        </p:nvGraphicFramePr>
        <p:xfrm>
          <a:off x="4921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{D33B6B5C-7A79-44EE-988E-CC9C80B1D25C}</a:tableStyleId>
              </a:tblPr>
              <a:tblGrid>
                <a:gridCol w="68045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4" name="Google Shape;344;p41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Split data Training data and Test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5" name="Google Shape;345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6" name="Google Shape;346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7" name="Google Shape;347;p41"/>
          <p:cNvGraphicFramePr/>
          <p:nvPr/>
        </p:nvGraphicFramePr>
        <p:xfrm>
          <a:off x="4921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{D33B6B5C-7A79-44EE-988E-CC9C80B1D25C}</a:tableStyleId>
              </a:tblPr>
              <a:tblGrid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sp>
        <p:nvSpPr>
          <p:cNvPr id="348" name="Google Shape;348;p41"/>
          <p:cNvSpPr txBox="1"/>
          <p:nvPr/>
        </p:nvSpPr>
        <p:spPr>
          <a:xfrm>
            <a:off x="2533450" y="2255225"/>
            <a:ext cx="208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TRAINING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9" name="Google Shape;349;p41"/>
          <p:cNvSpPr txBox="1"/>
          <p:nvPr/>
        </p:nvSpPr>
        <p:spPr>
          <a:xfrm>
            <a:off x="6312700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 and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Cross Validation in Detail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Train | Test Split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Train | Validation | Test Split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Scikit-Learn cross_val_score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Scikit-Learn cross_validate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Grid Search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Linear Regression Project Exercise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5" name="Google Shape;355;p42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Remove Test data for final evaluation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6" name="Google Shape;356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7" name="Google Shape;357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8" name="Google Shape;358;p42"/>
          <p:cNvGraphicFramePr/>
          <p:nvPr/>
        </p:nvGraphicFramePr>
        <p:xfrm>
          <a:off x="1873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{D33B6B5C-7A79-44EE-988E-CC9C80B1D25C}</a:tableStyleId>
              </a:tblPr>
              <a:tblGrid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359" name="Google Shape;359;p42"/>
          <p:cNvSpPr txBox="1"/>
          <p:nvPr/>
        </p:nvSpPr>
        <p:spPr>
          <a:xfrm>
            <a:off x="8013625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0" name="Google Shape;360;p42"/>
          <p:cNvSpPr txBox="1"/>
          <p:nvPr/>
        </p:nvSpPr>
        <p:spPr>
          <a:xfrm>
            <a:off x="2228650" y="2255225"/>
            <a:ext cx="208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TRAINING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361" name="Google Shape;361;p42"/>
          <p:cNvGraphicFramePr/>
          <p:nvPr/>
        </p:nvGraphicFramePr>
        <p:xfrm>
          <a:off x="8348025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{D33B6B5C-7A79-44EE-988E-CC9C80B1D25C}</a:tableStyleId>
              </a:tblPr>
              <a:tblGrid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7" name="Google Shape;367;p43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Choose K-Fold Split Value for Training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8" name="Google Shape;368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9" name="Google Shape;369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70" name="Google Shape;370;p43"/>
          <p:cNvGraphicFramePr/>
          <p:nvPr/>
        </p:nvGraphicFramePr>
        <p:xfrm>
          <a:off x="1873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{D33B6B5C-7A79-44EE-988E-CC9C80B1D25C}</a:tableStyleId>
              </a:tblPr>
              <a:tblGrid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371" name="Google Shape;371;p43"/>
          <p:cNvSpPr txBox="1"/>
          <p:nvPr/>
        </p:nvSpPr>
        <p:spPr>
          <a:xfrm>
            <a:off x="8013625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2" name="Google Shape;372;p43"/>
          <p:cNvSpPr txBox="1"/>
          <p:nvPr/>
        </p:nvSpPr>
        <p:spPr>
          <a:xfrm>
            <a:off x="2228650" y="2255225"/>
            <a:ext cx="208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TRAINING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373" name="Google Shape;373;p43"/>
          <p:cNvGraphicFramePr/>
          <p:nvPr/>
        </p:nvGraphicFramePr>
        <p:xfrm>
          <a:off x="8348025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{D33B6B5C-7A79-44EE-988E-CC9C80B1D25C}</a:tableStyleId>
              </a:tblPr>
              <a:tblGrid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9" name="Google Shape;379;p44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larger K means more computation!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0" name="Google Shape;380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1" name="Google Shape;381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82" name="Google Shape;382;p44"/>
          <p:cNvGraphicFramePr/>
          <p:nvPr/>
        </p:nvGraphicFramePr>
        <p:xfrm>
          <a:off x="1873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{D33B6B5C-7A79-44EE-988E-CC9C80B1D25C}</a:tableStyleId>
              </a:tblPr>
              <a:tblGrid>
                <a:gridCol w="408275"/>
                <a:gridCol w="408275"/>
                <a:gridCol w="408275"/>
                <a:gridCol w="408275"/>
                <a:gridCol w="408275"/>
                <a:gridCol w="408275"/>
                <a:gridCol w="408275"/>
                <a:gridCol w="408275"/>
                <a:gridCol w="408275"/>
                <a:gridCol w="408275"/>
                <a:gridCol w="408275"/>
                <a:gridCol w="408275"/>
                <a:gridCol w="408275"/>
                <a:gridCol w="408275"/>
                <a:gridCol w="4082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383" name="Google Shape;383;p44"/>
          <p:cNvSpPr txBox="1"/>
          <p:nvPr/>
        </p:nvSpPr>
        <p:spPr>
          <a:xfrm>
            <a:off x="8013625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4" name="Google Shape;384;p44"/>
          <p:cNvSpPr txBox="1"/>
          <p:nvPr/>
        </p:nvSpPr>
        <p:spPr>
          <a:xfrm>
            <a:off x="2228650" y="2255225"/>
            <a:ext cx="208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TRAINING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385" name="Google Shape;385;p44"/>
          <p:cNvGraphicFramePr/>
          <p:nvPr/>
        </p:nvGraphicFramePr>
        <p:xfrm>
          <a:off x="8348025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{D33B6B5C-7A79-44EE-988E-CC9C80B1D25C}</a:tableStyleId>
              </a:tblPr>
              <a:tblGrid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1" name="Google Shape;391;p45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Choose K-Fold Split Value for Training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2" name="Google Shape;392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3" name="Google Shape;393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45"/>
          <p:cNvSpPr txBox="1"/>
          <p:nvPr/>
        </p:nvSpPr>
        <p:spPr>
          <a:xfrm>
            <a:off x="8013625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5" name="Google Shape;395;p45"/>
          <p:cNvSpPr txBox="1"/>
          <p:nvPr/>
        </p:nvSpPr>
        <p:spPr>
          <a:xfrm>
            <a:off x="2228650" y="2255225"/>
            <a:ext cx="208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TRAINING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396" name="Google Shape;396;p45"/>
          <p:cNvGraphicFramePr/>
          <p:nvPr/>
        </p:nvGraphicFramePr>
        <p:xfrm>
          <a:off x="8348025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{D33B6B5C-7A79-44EE-988E-CC9C80B1D25C}</a:tableStyleId>
              </a:tblPr>
              <a:tblGrid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7" name="Google Shape;397;p45"/>
          <p:cNvGraphicFramePr/>
          <p:nvPr/>
        </p:nvGraphicFramePr>
        <p:xfrm>
          <a:off x="1873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{D33B6B5C-7A79-44EE-988E-CC9C80B1D25C}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3" name="Google Shape;403;p46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Here K = 5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4" name="Google Shape;404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5" name="Google Shape;405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46"/>
          <p:cNvSpPr txBox="1"/>
          <p:nvPr/>
        </p:nvSpPr>
        <p:spPr>
          <a:xfrm>
            <a:off x="8013625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7" name="Google Shape;407;p46"/>
          <p:cNvSpPr txBox="1"/>
          <p:nvPr/>
        </p:nvSpPr>
        <p:spPr>
          <a:xfrm>
            <a:off x="2228650" y="2255225"/>
            <a:ext cx="208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TRAINING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408" name="Google Shape;408;p46"/>
          <p:cNvGraphicFramePr/>
          <p:nvPr/>
        </p:nvGraphicFramePr>
        <p:xfrm>
          <a:off x="8348025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{D33B6B5C-7A79-44EE-988E-CC9C80B1D25C}</a:tableStyleId>
              </a:tblPr>
              <a:tblGrid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9" name="Google Shape;409;p46"/>
          <p:cNvGraphicFramePr/>
          <p:nvPr/>
        </p:nvGraphicFramePr>
        <p:xfrm>
          <a:off x="1873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{D33B6B5C-7A79-44EE-988E-CC9C80B1D25C}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5" name="Google Shape;415;p47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Train on K-1 folds and Validate on 1 Fold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6" name="Google Shape;416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7" name="Google Shape;417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47"/>
          <p:cNvSpPr txBox="1"/>
          <p:nvPr/>
        </p:nvSpPr>
        <p:spPr>
          <a:xfrm>
            <a:off x="8013625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9" name="Google Shape;419;p47"/>
          <p:cNvSpPr txBox="1"/>
          <p:nvPr/>
        </p:nvSpPr>
        <p:spPr>
          <a:xfrm>
            <a:off x="1517675" y="2225450"/>
            <a:ext cx="208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TRAINING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420" name="Google Shape;420;p47"/>
          <p:cNvGraphicFramePr/>
          <p:nvPr/>
        </p:nvGraphicFramePr>
        <p:xfrm>
          <a:off x="8348025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{D33B6B5C-7A79-44EE-988E-CC9C80B1D25C}</a:tableStyleId>
              </a:tblPr>
              <a:tblGrid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1" name="Google Shape;421;p47"/>
          <p:cNvGraphicFramePr/>
          <p:nvPr/>
        </p:nvGraphicFramePr>
        <p:xfrm>
          <a:off x="1873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{D33B6B5C-7A79-44EE-988E-CC9C80B1D25C}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422" name="Google Shape;422;p47"/>
          <p:cNvSpPr txBox="1"/>
          <p:nvPr/>
        </p:nvSpPr>
        <p:spPr>
          <a:xfrm>
            <a:off x="4693500" y="2285400"/>
            <a:ext cx="208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VALIDATE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8" name="Google Shape;428;p48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Obtain an error metric for this fold: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9" name="Google Shape;429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0" name="Google Shape;430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48"/>
          <p:cNvSpPr txBox="1"/>
          <p:nvPr/>
        </p:nvSpPr>
        <p:spPr>
          <a:xfrm>
            <a:off x="8013625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2" name="Google Shape;432;p48"/>
          <p:cNvSpPr txBox="1"/>
          <p:nvPr/>
        </p:nvSpPr>
        <p:spPr>
          <a:xfrm>
            <a:off x="1517675" y="2225450"/>
            <a:ext cx="208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TRAINING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433" name="Google Shape;433;p48"/>
          <p:cNvGraphicFramePr/>
          <p:nvPr/>
        </p:nvGraphicFramePr>
        <p:xfrm>
          <a:off x="8348025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{D33B6B5C-7A79-44EE-988E-CC9C80B1D25C}</a:tableStyleId>
              </a:tblPr>
              <a:tblGrid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4" name="Google Shape;434;p48"/>
          <p:cNvGraphicFramePr/>
          <p:nvPr/>
        </p:nvGraphicFramePr>
        <p:xfrm>
          <a:off x="1873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{D33B6B5C-7A79-44EE-988E-CC9C80B1D25C}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435" name="Google Shape;435;p48"/>
          <p:cNvSpPr txBox="1"/>
          <p:nvPr/>
        </p:nvSpPr>
        <p:spPr>
          <a:xfrm>
            <a:off x="4693500" y="2285400"/>
            <a:ext cx="208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VALIDATE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6" name="Google Shape;436;p48"/>
          <p:cNvSpPr txBox="1"/>
          <p:nvPr/>
        </p:nvSpPr>
        <p:spPr>
          <a:xfrm>
            <a:off x="6580100" y="18532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ERROR 1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2" name="Google Shape;442;p49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Repeat for another combination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3" name="Google Shape;443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4" name="Google Shape;444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49"/>
          <p:cNvSpPr txBox="1"/>
          <p:nvPr/>
        </p:nvSpPr>
        <p:spPr>
          <a:xfrm>
            <a:off x="8013625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446" name="Google Shape;446;p49"/>
          <p:cNvGraphicFramePr/>
          <p:nvPr/>
        </p:nvGraphicFramePr>
        <p:xfrm>
          <a:off x="8348025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{D33B6B5C-7A79-44EE-988E-CC9C80B1D25C}</a:tableStyleId>
              </a:tblPr>
              <a:tblGrid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7" name="Google Shape;447;p49"/>
          <p:cNvGraphicFramePr/>
          <p:nvPr/>
        </p:nvGraphicFramePr>
        <p:xfrm>
          <a:off x="1873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{D33B6B5C-7A79-44EE-988E-CC9C80B1D25C}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448" name="Google Shape;448;p49"/>
          <p:cNvSpPr txBox="1"/>
          <p:nvPr/>
        </p:nvSpPr>
        <p:spPr>
          <a:xfrm>
            <a:off x="6580100" y="18532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ERROR 1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449" name="Google Shape;449;p49"/>
          <p:cNvGraphicFramePr/>
          <p:nvPr/>
        </p:nvGraphicFramePr>
        <p:xfrm>
          <a:off x="187300" y="247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{D33B6B5C-7A79-44EE-988E-CC9C80B1D25C}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sp>
        <p:nvSpPr>
          <p:cNvPr id="450" name="Google Shape;450;p49"/>
          <p:cNvSpPr txBox="1"/>
          <p:nvPr/>
        </p:nvSpPr>
        <p:spPr>
          <a:xfrm>
            <a:off x="6612975" y="24628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ERROR 2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50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Continue for all fold combinations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7" name="Google Shape;457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8" name="Google Shape;458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50"/>
          <p:cNvSpPr txBox="1"/>
          <p:nvPr/>
        </p:nvSpPr>
        <p:spPr>
          <a:xfrm>
            <a:off x="8013625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460" name="Google Shape;460;p50"/>
          <p:cNvGraphicFramePr/>
          <p:nvPr/>
        </p:nvGraphicFramePr>
        <p:xfrm>
          <a:off x="8348025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{D33B6B5C-7A79-44EE-988E-CC9C80B1D25C}</a:tableStyleId>
              </a:tblPr>
              <a:tblGrid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1" name="Google Shape;461;p50"/>
          <p:cNvGraphicFramePr/>
          <p:nvPr/>
        </p:nvGraphicFramePr>
        <p:xfrm>
          <a:off x="1873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{D33B6B5C-7A79-44EE-988E-CC9C80B1D25C}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462" name="Google Shape;462;p50"/>
          <p:cNvSpPr txBox="1"/>
          <p:nvPr/>
        </p:nvSpPr>
        <p:spPr>
          <a:xfrm>
            <a:off x="6580100" y="18532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ERROR 1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463" name="Google Shape;463;p50"/>
          <p:cNvGraphicFramePr/>
          <p:nvPr/>
        </p:nvGraphicFramePr>
        <p:xfrm>
          <a:off x="187300" y="247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{D33B6B5C-7A79-44EE-988E-CC9C80B1D25C}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sp>
        <p:nvSpPr>
          <p:cNvPr id="464" name="Google Shape;464;p50"/>
          <p:cNvSpPr txBox="1"/>
          <p:nvPr/>
        </p:nvSpPr>
        <p:spPr>
          <a:xfrm>
            <a:off x="6612975" y="24628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ERROR 2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465" name="Google Shape;465;p50"/>
          <p:cNvGraphicFramePr/>
          <p:nvPr/>
        </p:nvGraphicFramePr>
        <p:xfrm>
          <a:off x="187300" y="3008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{D33B6B5C-7A79-44EE-988E-CC9C80B1D25C}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6" name="Google Shape;466;p50"/>
          <p:cNvGraphicFramePr/>
          <p:nvPr/>
        </p:nvGraphicFramePr>
        <p:xfrm>
          <a:off x="187300" y="354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{D33B6B5C-7A79-44EE-988E-CC9C80B1D25C}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7" name="Google Shape;467;p50"/>
          <p:cNvGraphicFramePr/>
          <p:nvPr/>
        </p:nvGraphicFramePr>
        <p:xfrm>
          <a:off x="187300" y="407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{D33B6B5C-7A79-44EE-988E-CC9C80B1D25C}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sp>
        <p:nvSpPr>
          <p:cNvPr id="468" name="Google Shape;468;p50"/>
          <p:cNvSpPr txBox="1"/>
          <p:nvPr/>
        </p:nvSpPr>
        <p:spPr>
          <a:xfrm>
            <a:off x="6612975" y="296897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ERROR 3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9" name="Google Shape;469;p50"/>
          <p:cNvSpPr txBox="1"/>
          <p:nvPr/>
        </p:nvSpPr>
        <p:spPr>
          <a:xfrm>
            <a:off x="6563025" y="3453425"/>
            <a:ext cx="1458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ERROR 4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0" name="Google Shape;470;p50"/>
          <p:cNvSpPr txBox="1"/>
          <p:nvPr/>
        </p:nvSpPr>
        <p:spPr>
          <a:xfrm>
            <a:off x="6612975" y="39868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ERROR 5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6" name="Google Shape;476;p51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mean error for parameter adjustments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7" name="Google Shape;477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8" name="Google Shape;478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51"/>
          <p:cNvSpPr txBox="1"/>
          <p:nvPr/>
        </p:nvSpPr>
        <p:spPr>
          <a:xfrm>
            <a:off x="8013625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480" name="Google Shape;480;p51"/>
          <p:cNvGraphicFramePr/>
          <p:nvPr/>
        </p:nvGraphicFramePr>
        <p:xfrm>
          <a:off x="8348025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{D33B6B5C-7A79-44EE-988E-CC9C80B1D25C}</a:tableStyleId>
              </a:tblPr>
              <a:tblGrid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1" name="Google Shape;481;p51"/>
          <p:cNvGraphicFramePr/>
          <p:nvPr/>
        </p:nvGraphicFramePr>
        <p:xfrm>
          <a:off x="1873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{D33B6B5C-7A79-44EE-988E-CC9C80B1D25C}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482" name="Google Shape;482;p51"/>
          <p:cNvSpPr txBox="1"/>
          <p:nvPr/>
        </p:nvSpPr>
        <p:spPr>
          <a:xfrm>
            <a:off x="6580100" y="18532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ERROR 1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483" name="Google Shape;483;p51"/>
          <p:cNvGraphicFramePr/>
          <p:nvPr/>
        </p:nvGraphicFramePr>
        <p:xfrm>
          <a:off x="187300" y="247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{D33B6B5C-7A79-44EE-988E-CC9C80B1D25C}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sp>
        <p:nvSpPr>
          <p:cNvPr id="484" name="Google Shape;484;p51"/>
          <p:cNvSpPr txBox="1"/>
          <p:nvPr/>
        </p:nvSpPr>
        <p:spPr>
          <a:xfrm>
            <a:off x="6612975" y="24628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ERROR 2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485" name="Google Shape;485;p51"/>
          <p:cNvGraphicFramePr/>
          <p:nvPr/>
        </p:nvGraphicFramePr>
        <p:xfrm>
          <a:off x="187300" y="3008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{D33B6B5C-7A79-44EE-988E-CC9C80B1D25C}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6" name="Google Shape;486;p51"/>
          <p:cNvGraphicFramePr/>
          <p:nvPr/>
        </p:nvGraphicFramePr>
        <p:xfrm>
          <a:off x="187300" y="354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{D33B6B5C-7A79-44EE-988E-CC9C80B1D25C}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7" name="Google Shape;487;p51"/>
          <p:cNvGraphicFramePr/>
          <p:nvPr/>
        </p:nvGraphicFramePr>
        <p:xfrm>
          <a:off x="187300" y="407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{D33B6B5C-7A79-44EE-988E-CC9C80B1D25C}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sp>
        <p:nvSpPr>
          <p:cNvPr id="488" name="Google Shape;488;p51"/>
          <p:cNvSpPr txBox="1"/>
          <p:nvPr/>
        </p:nvSpPr>
        <p:spPr>
          <a:xfrm>
            <a:off x="6612975" y="296897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ERROR 3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9" name="Google Shape;489;p51"/>
          <p:cNvSpPr txBox="1"/>
          <p:nvPr/>
        </p:nvSpPr>
        <p:spPr>
          <a:xfrm>
            <a:off x="6563025" y="3453425"/>
            <a:ext cx="1458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ERROR 4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0" name="Google Shape;490;p51"/>
          <p:cNvSpPr txBox="1"/>
          <p:nvPr/>
        </p:nvSpPr>
        <p:spPr>
          <a:xfrm>
            <a:off x="6612975" y="39868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ERROR 5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1" name="Google Shape;491;p51"/>
          <p:cNvSpPr txBox="1"/>
          <p:nvPr/>
        </p:nvSpPr>
        <p:spPr>
          <a:xfrm>
            <a:off x="6612975" y="44079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AVG ERROR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2" name="Google Shape;492;p51"/>
          <p:cNvSpPr/>
          <p:nvPr/>
        </p:nvSpPr>
        <p:spPr>
          <a:xfrm>
            <a:off x="6635200" y="1921725"/>
            <a:ext cx="1303200" cy="2549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 and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already discussed models with built-in cross validation (e.g. RidgeCV).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expand on this by exploring Scikit-Learn’s general tools for utilizing cross-validation for any model.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will also allow us to later perform grid searches for the optimal combination of multiple hyperparameters.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8" name="Google Shape;498;p52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Get final metrics from final test set.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9" name="Google Shape;499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0" name="Google Shape;500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52"/>
          <p:cNvSpPr txBox="1"/>
          <p:nvPr/>
        </p:nvSpPr>
        <p:spPr>
          <a:xfrm>
            <a:off x="8013625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502" name="Google Shape;502;p52"/>
          <p:cNvGraphicFramePr/>
          <p:nvPr/>
        </p:nvGraphicFramePr>
        <p:xfrm>
          <a:off x="8348025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{D33B6B5C-7A79-44EE-988E-CC9C80B1D25C}</a:tableStyleId>
              </a:tblPr>
              <a:tblGrid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3" name="Google Shape;503;p52"/>
          <p:cNvGraphicFramePr/>
          <p:nvPr/>
        </p:nvGraphicFramePr>
        <p:xfrm>
          <a:off x="1873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{D33B6B5C-7A79-44EE-988E-CC9C80B1D25C}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4" name="Google Shape;504;p52"/>
          <p:cNvGraphicFramePr/>
          <p:nvPr/>
        </p:nvGraphicFramePr>
        <p:xfrm>
          <a:off x="187300" y="247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{D33B6B5C-7A79-44EE-988E-CC9C80B1D25C}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5" name="Google Shape;505;p52"/>
          <p:cNvGraphicFramePr/>
          <p:nvPr/>
        </p:nvGraphicFramePr>
        <p:xfrm>
          <a:off x="187300" y="3008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{D33B6B5C-7A79-44EE-988E-CC9C80B1D25C}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6" name="Google Shape;506;p52"/>
          <p:cNvGraphicFramePr/>
          <p:nvPr/>
        </p:nvGraphicFramePr>
        <p:xfrm>
          <a:off x="187300" y="354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{D33B6B5C-7A79-44EE-988E-CC9C80B1D25C}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7" name="Google Shape;507;p52"/>
          <p:cNvGraphicFramePr/>
          <p:nvPr/>
        </p:nvGraphicFramePr>
        <p:xfrm>
          <a:off x="187300" y="407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{D33B6B5C-7A79-44EE-988E-CC9C80B1D25C}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sp>
        <p:nvSpPr>
          <p:cNvPr id="508" name="Google Shape;508;p52"/>
          <p:cNvSpPr/>
          <p:nvPr/>
        </p:nvSpPr>
        <p:spPr>
          <a:xfrm>
            <a:off x="8209050" y="1548625"/>
            <a:ext cx="890100" cy="1322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52"/>
          <p:cNvSpPr/>
          <p:nvPr/>
        </p:nvSpPr>
        <p:spPr>
          <a:xfrm>
            <a:off x="97375" y="1750300"/>
            <a:ext cx="6439200" cy="3022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0" name="Google Shape;510;p52"/>
          <p:cNvCxnSpPr>
            <a:stCxn id="509" idx="3"/>
            <a:endCxn id="508" idx="2"/>
          </p:cNvCxnSpPr>
          <p:nvPr/>
        </p:nvCxnSpPr>
        <p:spPr>
          <a:xfrm flipH="1" rot="10800000">
            <a:off x="6536575" y="2871100"/>
            <a:ext cx="2117400" cy="390300"/>
          </a:xfrm>
          <a:prstGeom prst="curvedConnector2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6" name="Google Shape;516;p5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cross_val_score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function uses a model and training set (along with a K and chosen metric) to perform all of this for us automatically!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allows for K-Fold cross validation to be performed on any model.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how to use it!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7" name="Google Shape;517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8" name="Google Shape;518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4"/>
          <p:cNvSpPr txBox="1"/>
          <p:nvPr>
            <p:ph type="ctrTitle"/>
          </p:nvPr>
        </p:nvSpPr>
        <p:spPr>
          <a:xfrm>
            <a:off x="414800" y="1104150"/>
            <a:ext cx="8219400" cy="165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4" name="Google Shape;524;p5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cross_validate function</a:t>
            </a:r>
            <a:endParaRPr/>
          </a:p>
        </p:txBody>
      </p:sp>
      <p:pic>
        <p:nvPicPr>
          <p:cNvPr descr="watermark.jpg" id="525" name="Google Shape;525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6" name="Google Shape;526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2" name="Google Shape;532;p5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cross_validate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function allows us to view multiple performance metrics from cross validation on a model and explore how much time fitting and testing took.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review how to use this function call!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3" name="Google Shape;533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4" name="Google Shape;534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56"/>
          <p:cNvSpPr txBox="1"/>
          <p:nvPr>
            <p:ph type="ctrTitle"/>
          </p:nvPr>
        </p:nvSpPr>
        <p:spPr>
          <a:xfrm>
            <a:off x="414800" y="1104150"/>
            <a:ext cx="8219400" cy="165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Grid Search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0" name="Google Shape;540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1" name="Google Shape;541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Grid Search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7" name="Google Shape;547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more complex models have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multiple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adjustable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hyperparameters.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grid search is a way of training and validating a model on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every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possible combination of multiple hyperparameter options.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8" name="Google Shape;548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9" name="Google Shape;549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Grid Search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5" name="Google Shape;555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Scikit-Learn includes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GridSearchCV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class capable of testing a dictionary of multiple hyperparameter options through cross-validation.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allows for both cross-validation and a grid search to be performed in a generalized way for any model.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6" name="Google Shape;556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7" name="Google Shape;557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9"/>
          <p:cNvSpPr txBox="1"/>
          <p:nvPr>
            <p:ph type="ctrTitle"/>
          </p:nvPr>
        </p:nvSpPr>
        <p:spPr>
          <a:xfrm>
            <a:off x="414800" y="1637550"/>
            <a:ext cx="8219400" cy="165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Linear Regression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Project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3" name="Google Shape;563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4" name="Google Shape;564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60"/>
          <p:cNvSpPr txBox="1"/>
          <p:nvPr>
            <p:ph type="ctrTitle"/>
          </p:nvPr>
        </p:nvSpPr>
        <p:spPr>
          <a:xfrm>
            <a:off x="414800" y="1637550"/>
            <a:ext cx="8219400" cy="165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Linear Regression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Project 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0" name="Google Shape;570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1" name="Google Shape;571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 and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begin by reviewing the most basic cross validation process we know so far (Train | Test split) and then slowly build up to the full k-fold cross validation.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ctrTitle"/>
          </p:nvPr>
        </p:nvSpPr>
        <p:spPr>
          <a:xfrm>
            <a:off x="414800" y="1104150"/>
            <a:ext cx="8219400" cy="165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| Test Split</a:t>
            </a:r>
            <a:endParaRPr/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Begin with entire data set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6" name="Google Shape;106;p19"/>
          <p:cNvGraphicFramePr/>
          <p:nvPr/>
        </p:nvGraphicFramePr>
        <p:xfrm>
          <a:off x="4921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{D33B6B5C-7A79-44EE-988E-CC9C80B1D25C}</a:tableStyleId>
              </a:tblPr>
              <a:tblGrid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Split into two sets Train and Test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4" name="Google Shape;114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5" name="Google Shape;115;p20"/>
          <p:cNvGraphicFramePr/>
          <p:nvPr/>
        </p:nvGraphicFramePr>
        <p:xfrm>
          <a:off x="4921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{D33B6B5C-7A79-44EE-988E-CC9C80B1D25C}</a:tableStyleId>
              </a:tblPr>
              <a:tblGrid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sp>
        <p:nvSpPr>
          <p:cNvPr id="116" name="Google Shape;116;p20"/>
          <p:cNvSpPr txBox="1"/>
          <p:nvPr/>
        </p:nvSpPr>
        <p:spPr>
          <a:xfrm>
            <a:off x="2388675" y="22552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6312700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Train model then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evaluate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error on Test.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4" name="Google Shape;124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5" name="Google Shape;125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6" name="Google Shape;126;p21"/>
          <p:cNvGraphicFramePr/>
          <p:nvPr/>
        </p:nvGraphicFramePr>
        <p:xfrm>
          <a:off x="4921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{D33B6B5C-7A79-44EE-988E-CC9C80B1D25C}</a:tableStyleId>
              </a:tblPr>
              <a:tblGrid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sp>
        <p:nvSpPr>
          <p:cNvPr id="127" name="Google Shape;127;p21"/>
          <p:cNvSpPr txBox="1"/>
          <p:nvPr/>
        </p:nvSpPr>
        <p:spPr>
          <a:xfrm>
            <a:off x="2388675" y="22552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6312700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7671100" y="18532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ERROR 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