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</p:sldIdLst>
  <p:sldSz cy="5143500" cx="9144000"/>
  <p:notesSz cx="6858000" cy="9144000"/>
  <p:embeddedFontLst>
    <p:embeddedFont>
      <p:font typeface="Montserrat"/>
      <p:regular r:id="rId114"/>
      <p:bold r:id="rId115"/>
      <p:italic r:id="rId116"/>
      <p:boldItalic r:id="rId1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FE432B8-A016-46A5-BC8D-52423A583873}">
  <a:tblStyle styleId="{CFE432B8-A016-46A5-BC8D-52423A5838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7" Type="http://schemas.openxmlformats.org/officeDocument/2006/relationships/font" Target="fonts/Montserrat-boldItalic.fntdata"/><Relationship Id="rId116" Type="http://schemas.openxmlformats.org/officeDocument/2006/relationships/font" Target="fonts/Montserrat-italic.fntdata"/><Relationship Id="rId115" Type="http://schemas.openxmlformats.org/officeDocument/2006/relationships/font" Target="fonts/Montserrat-bold.fntdata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font" Target="fonts/Montserrat-regular.fntdata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b543a2aa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b543a2aa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8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gbb543a2aa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0" name="Google Shape;2330;gbb543a2aa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6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gbcb5412f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8" name="Google Shape;2338;gbcb5412f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4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Google Shape;2345;gbcb5412f5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6" name="Google Shape;2346;gbcb5412f5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2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gbcb5412f5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4" name="Google Shape;2354;gbcb5412f5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0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gbcb5412f5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2" name="Google Shape;2362;gbcb5412f5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8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" name="Google Shape;2369;gbcb5412f5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0" name="Google Shape;2370;gbcb5412f5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6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gbcb5412f5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8" name="Google Shape;2378;gbcb5412f5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4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gbcb5412f5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6" name="Google Shape;2386;gbcb5412f5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2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bcb5412f5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bcb5412f5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b543a2aa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b543a2aa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b543a2aa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b543a2aa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b543a2aa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b543a2aa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b543a2aa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b543a2aa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b543a2aa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b543a2aa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b20b26a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b20b26a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590a245b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590a245b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590a245b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590a245b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590a245b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590a245b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590a245b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b590a245b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590a245b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590a245b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590a245b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b590a245b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590a245b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b590a245b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b590a245b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b590a245b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590a245b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b590a245b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b590a245b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b590a245b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b590a245b2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b590a245b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b590a245b2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b590a245b2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b590a245b2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b590a245b2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b543a2a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b543a2a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b590a245b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b590a245b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b590a245b2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b590a245b2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b590a245b2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b590a245b2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b590a245b2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b590a245b2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b590a245b2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b590a245b2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b590a245b2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b590a245b2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b590a245b2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b590a245b2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b590a245b2_0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b590a245b2_0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b590a245b2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b590a245b2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b590a245b2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b590a245b2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590a245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590a245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b590a245b2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b590a245b2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b590a245b2_0_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b590a245b2_0_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b590a245b2_0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b590a245b2_0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b590a245b2_0_1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b590a245b2_0_1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b590a245b2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b590a245b2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b590a245b2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b590a245b2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b590a245b2_0_1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b590a245b2_0_1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b590a245b2_0_1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b590a245b2_0_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b590a245b2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b590a245b2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b590a245b2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b590a245b2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b543a2aa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b543a2aa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b590a245b2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b590a245b2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b590a245b2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b590a245b2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b590a245b2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b590a245b2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b590a245b2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b590a245b2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b590a245b2_0_1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b590a245b2_0_1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b590a245b2_0_1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b590a245b2_0_1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b590a245b2_0_1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b590a245b2_0_1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b590a245b2_0_1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b590a245b2_0_1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gb590a245b2_0_1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6" name="Google Shape;1416;gb590a245b2_0_1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b590a245b2_0_1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b590a245b2_0_1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590a245b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590a245b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gb590a245b2_0_1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2" name="Google Shape;1572;gb590a245b2_0_1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b590a245b2_0_1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3" name="Google Shape;1653;gb590a245b2_0_1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b590a245b2_0_1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b590a245b2_0_1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gb590a245b2_0_1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2" name="Google Shape;1782;gb590a245b2_0_1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gb590a245b2_0_1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4" name="Google Shape;1834;gb590a245b2_0_1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gb590a245b2_0_1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2" name="Google Shape;1842;gb590a245b2_0_1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8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gb590a245b2_0_1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0" name="Google Shape;1850;gb590a245b2_0_1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gb590a245b2_0_1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8" name="Google Shape;1858;gb590a245b2_0_1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gbb20b26a7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6" name="Google Shape;1866;gbb20b26a7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gbb20b26a7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4" name="Google Shape;1874;gbb20b26a7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590a245b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590a245b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0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bb20b26a7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bb20b26a7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bb543a2aa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bb543a2aa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gbb543a2aa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8" name="Google Shape;1898;gbb543a2aa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gbb543a2aa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6" name="Google Shape;1906;gbb543a2aa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bb543a2aa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4" name="Google Shape;1914;gbb543a2aa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gbb543a2aaa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2" name="Google Shape;1922;gbb543a2aaa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bb543a2aaa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bb543a2aa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bb543a2aa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bb543a2aa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gbb543a2aaa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1" name="Google Shape;1961;gbb543a2aa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gbb543a2aaa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3" name="Google Shape;1983;gbb543a2aaa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b543a2aa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b543a2aa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bb543a2aaa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bb543a2aaa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gbb543a2aa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7" name="Google Shape;2027;gbb543a2aa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bb543a2aaa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9" name="Google Shape;2049;gbb543a2aaa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9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bb543a2aaa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bb543a2aaa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8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gbb543a2aaa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0" name="Google Shape;2080;gbb543a2aaa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0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gbb543a2aaa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2" name="Google Shape;2102;gbb543a2aaa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gbb543a2aaa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4" name="Google Shape;2124;gbb543a2aaa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6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gbb543a2aaa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8" name="Google Shape;2148;gbb543a2aaa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Google Shape;2172;gbb543a2aaa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3" name="Google Shape;2173;gbb543a2aaa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gbb543a2aaa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5" name="Google Shape;2195;gbb543a2aaa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b543a2aa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b543a2aa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5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bb543a2aaa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bb543a2aaa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7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bb543a2aaa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bb543a2aaa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9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gbb543a2aaa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1" name="Google Shape;2261;gbb543a2aaa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8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gbb543a2aaa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0" name="Google Shape;2270;gbb543a2aaa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8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gbb543a2aaa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0" name="Google Shape;2280;gbb543a2aaa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6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bb543a2aaa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bb543a2aaa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6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gbb543a2aaa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8" name="Google Shape;2298;gbb543a2aaa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4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gbb543a2aaa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6" name="Google Shape;2306;gbb543a2aaa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2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gbb543a2aaa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4" name="Google Shape;2314;gbb543a2aaa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0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gbb543a2aaa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2" name="Google Shape;2322;gbb543a2aaa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2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2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2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2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2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2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2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2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2.jp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2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2.jp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2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formula for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Implies that a combination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estimators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with an applied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coefficient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could act as an effective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ensemble estimator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" name="Google Shape;135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4738200" y="2124800"/>
            <a:ext cx="7281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6059800" y="2124800"/>
            <a:ext cx="25812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22"/>
          <p:cNvCxnSpPr>
            <a:stCxn id="137" idx="0"/>
            <a:endCxn id="138" idx="0"/>
          </p:cNvCxnSpPr>
          <p:nvPr/>
        </p:nvCxnSpPr>
        <p:spPr>
          <a:xfrm flipH="1" rot="-5400000">
            <a:off x="6226050" y="1001000"/>
            <a:ext cx="600" cy="2248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0" name="Google Shape;14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p1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Gradient Boosting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3" name="Google Shape;2333;p1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Walkthrough Example</a:t>
            </a:r>
            <a:endParaRPr/>
          </a:p>
        </p:txBody>
      </p:sp>
      <p:pic>
        <p:nvPicPr>
          <p:cNvPr descr="watermark.jpg" id="2334" name="Google Shape;2334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5" name="Google Shape;2335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9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p1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1" name="Google Shape;2341;p1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Lecture</a:t>
            </a:r>
            <a:endParaRPr/>
          </a:p>
        </p:txBody>
      </p:sp>
      <p:pic>
        <p:nvPicPr>
          <p:cNvPr descr="watermark.jpg" id="2342" name="Google Shape;2342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43" name="Google Shape;2343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7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9" name="Google Shape;2349;p1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learned a lot of Supervised Learning algorithms!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wrap up all these sections and the overview of tree methods with a supervised learning project.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50" name="Google Shape;2350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1" name="Google Shape;2351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5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Google Shape;2356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7" name="Google Shape;2357;p1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project we will explore the churn of an internet and telephone provider, including: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Churn cohort analysis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Predictive machine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58" name="Google Shape;2358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9" name="Google Shape;2359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5" name="Google Shape;2365;p1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Three approaches to this project: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66" name="Google Shape;2366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67" name="Google Shape;2367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3" name="Google Shape;2373;p1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Three approaches to this project: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Load up the dataset and create a predictive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any visualizations you find useful.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any supervised learning model you prefer.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4" name="Google Shape;2374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75" name="Google Shape;2375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9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Google Shape;2380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1" name="Google Shape;2381;p1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Three approaches to this project: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notebook as a guide and complete the tasks in the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Churn and Cohort Analysis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Predictive Tree-Based Models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82" name="Google Shape;2382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3" name="Google Shape;2383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7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9" name="Google Shape;2389;p1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Three approaches to this project: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Relax and treat this as a code along, go straight to the solutions notebook and video, following along to see where you would approach the data differently as we guide you.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0" name="Google Shape;2390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91" name="Google Shape;2391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5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7" name="Google Shape;2397;p1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jump to the exercise project notebook and check it out!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8" name="Google Shape;2398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99" name="Google Shape;2399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formula for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h(x)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can in theory be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algorithm (estimator/learner).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7" name="Google Shape;14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" name="Google Shape;148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/>
          <p:nvPr/>
        </p:nvSpPr>
        <p:spPr>
          <a:xfrm>
            <a:off x="4738200" y="2124800"/>
            <a:ext cx="7281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6059800" y="2124800"/>
            <a:ext cx="25812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23"/>
          <p:cNvCxnSpPr>
            <a:stCxn id="150" idx="0"/>
            <a:endCxn id="151" idx="0"/>
          </p:cNvCxnSpPr>
          <p:nvPr/>
        </p:nvCxnSpPr>
        <p:spPr>
          <a:xfrm flipH="1" rot="-5400000">
            <a:off x="6226050" y="1001000"/>
            <a:ext cx="600" cy="2248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3" name="Google Shape;15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formula for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an ensemble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(very simple models) be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strong learner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when combined?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/>
          <p:nvPr/>
        </p:nvSpPr>
        <p:spPr>
          <a:xfrm>
            <a:off x="4738200" y="2124800"/>
            <a:ext cx="7281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6059800" y="2124800"/>
            <a:ext cx="25812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24"/>
          <p:cNvCxnSpPr>
            <a:stCxn id="163" idx="0"/>
            <a:endCxn id="164" idx="0"/>
          </p:cNvCxnSpPr>
          <p:nvPr/>
        </p:nvCxnSpPr>
        <p:spPr>
          <a:xfrm flipH="1" rot="-5400000">
            <a:off x="6226050" y="1001000"/>
            <a:ext cx="600" cy="2248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6" name="Google Shape;16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formula for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decision tree models, we can use simple trees in place of h(x) and combine them with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coefficients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each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/>
          <p:nvPr/>
        </p:nvSpPr>
        <p:spPr>
          <a:xfrm>
            <a:off x="4738200" y="2124800"/>
            <a:ext cx="7281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6059800" y="2124800"/>
            <a:ext cx="25812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" name="Google Shape;178;p25"/>
          <p:cNvCxnSpPr>
            <a:stCxn id="176" idx="0"/>
            <a:endCxn id="177" idx="0"/>
          </p:cNvCxnSpPr>
          <p:nvPr/>
        </p:nvCxnSpPr>
        <p:spPr>
          <a:xfrm flipH="1" rot="-5400000">
            <a:off x="6226050" y="1001000"/>
            <a:ext cx="600" cy="2248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9" name="Google Shape;17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idea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originated from Leo Breiman when he observed that boosting can be interpreted as an optimization algorithm on a cost function in publications in the late 1990s.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Jerome H. Friedman and many others developed more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explicit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formulations of gradient boosting.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" name="Google Shape;186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in the late 1990s Yoav Freund and Robert Schapire developed the AdaBoost (Adaptive Boosting) algorithm, which also combines weak learners in an ensemble to create a stronger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Google Shape;194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" name="Google Shape;195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continue by focusing first on AdaBoost and building an understanding of how to combine weak learners to create a strong estimator.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explore why Decision Trees are so well suited for boosting.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2" name="Google Shape;202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" name="Google Shape;203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AdaBoost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Intuition and Theory</a:t>
            </a:r>
            <a:endParaRPr/>
          </a:p>
        </p:txBody>
      </p:sp>
      <p:pic>
        <p:nvPicPr>
          <p:cNvPr descr="watermark.jpg" id="210" name="Google Shape;210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(Adaptive Boosting) works by using an ensemble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then combining them through the use of a weighted sum.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adapts by using previously created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order to adjust misclassified instances for the next created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8" name="Google Shape;218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9" name="Google Shape;219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6" name="Google Shape;226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7" name="Google Shape;227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learned about single Decision Trees and have seeked to improve upon them with Random Forest models.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another methodology of seeking to improve on the single decision tree, known 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weak model is a model that is too simple to perform well on its 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4" name="Google Shape;234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Google Shape;235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weak model is a model that is too simple to perform well on its 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weakest decision tree possible would be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stump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one node and two leaves!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2" name="Google Shape;242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3" name="Google Shape;243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3"/>
          <p:cNvSpPr/>
          <p:nvPr/>
        </p:nvSpPr>
        <p:spPr>
          <a:xfrm>
            <a:off x="4331156" y="3851625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5" name="Google Shape;245;p33"/>
          <p:cNvCxnSpPr>
            <a:stCxn id="244" idx="2"/>
            <a:endCxn id="246" idx="0"/>
          </p:cNvCxnSpPr>
          <p:nvPr/>
        </p:nvCxnSpPr>
        <p:spPr>
          <a:xfrm flipH="1">
            <a:off x="4125656" y="4229025"/>
            <a:ext cx="6204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33"/>
          <p:cNvCxnSpPr>
            <a:stCxn id="244" idx="2"/>
            <a:endCxn id="248" idx="0"/>
          </p:cNvCxnSpPr>
          <p:nvPr/>
        </p:nvCxnSpPr>
        <p:spPr>
          <a:xfrm>
            <a:off x="4746056" y="4229025"/>
            <a:ext cx="5979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33"/>
          <p:cNvSpPr/>
          <p:nvPr/>
        </p:nvSpPr>
        <p:spPr>
          <a:xfrm>
            <a:off x="3710750" y="4576747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3"/>
          <p:cNvSpPr/>
          <p:nvPr/>
        </p:nvSpPr>
        <p:spPr>
          <a:xfrm>
            <a:off x="4949356" y="4576747"/>
            <a:ext cx="789300" cy="3774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Unlike a single decision tree which fits to all the data at once (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fitting the data hard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), AdaBoost aggregates multiple weak learners, allowing the overall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ensemble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model to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slowly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the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first understand how this works from a data perspective!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5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a classification task: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5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5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5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5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5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5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5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5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5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5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5"/>
          <p:cNvSpPr txBox="1"/>
          <p:nvPr/>
        </p:nvSpPr>
        <p:spPr>
          <a:xfrm>
            <a:off x="3005150" y="26871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35"/>
          <p:cNvSpPr txBox="1"/>
          <p:nvPr/>
        </p:nvSpPr>
        <p:spPr>
          <a:xfrm>
            <a:off x="4390550" y="351750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36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would a stump classification look like?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6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6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6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6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6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6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6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6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6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6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6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6"/>
          <p:cNvSpPr txBox="1"/>
          <p:nvPr/>
        </p:nvSpPr>
        <p:spPr>
          <a:xfrm>
            <a:off x="3005150" y="26871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36"/>
          <p:cNvSpPr txBox="1"/>
          <p:nvPr/>
        </p:nvSpPr>
        <p:spPr>
          <a:xfrm>
            <a:off x="4390550" y="351750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7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would a stump classification look like?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7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7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7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7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7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7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7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7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7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7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7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7"/>
          <p:cNvSpPr txBox="1"/>
          <p:nvPr/>
        </p:nvSpPr>
        <p:spPr>
          <a:xfrm>
            <a:off x="3005150" y="26871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37"/>
          <p:cNvSpPr txBox="1"/>
          <p:nvPr/>
        </p:nvSpPr>
        <p:spPr>
          <a:xfrm>
            <a:off x="4390550" y="351750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37"/>
          <p:cNvSpPr/>
          <p:nvPr/>
        </p:nvSpPr>
        <p:spPr>
          <a:xfrm>
            <a:off x="7356756" y="2335988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1" name="Google Shape;321;p37"/>
          <p:cNvCxnSpPr>
            <a:stCxn id="320" idx="2"/>
            <a:endCxn id="322" idx="0"/>
          </p:cNvCxnSpPr>
          <p:nvPr/>
        </p:nvCxnSpPr>
        <p:spPr>
          <a:xfrm flipH="1">
            <a:off x="7151256" y="2713388"/>
            <a:ext cx="6204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37"/>
          <p:cNvCxnSpPr>
            <a:stCxn id="320" idx="2"/>
            <a:endCxn id="324" idx="0"/>
          </p:cNvCxnSpPr>
          <p:nvPr/>
        </p:nvCxnSpPr>
        <p:spPr>
          <a:xfrm>
            <a:off x="7771656" y="2713388"/>
            <a:ext cx="5979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37"/>
          <p:cNvSpPr/>
          <p:nvPr/>
        </p:nvSpPr>
        <p:spPr>
          <a:xfrm>
            <a:off x="6736350" y="3061110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37"/>
          <p:cNvSpPr/>
          <p:nvPr/>
        </p:nvSpPr>
        <p:spPr>
          <a:xfrm>
            <a:off x="7974956" y="3061110"/>
            <a:ext cx="789300" cy="3774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38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would a stump classification look like?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8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8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8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8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8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8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8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8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8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8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8"/>
          <p:cNvSpPr txBox="1"/>
          <p:nvPr/>
        </p:nvSpPr>
        <p:spPr>
          <a:xfrm>
            <a:off x="3005150" y="26871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38"/>
          <p:cNvSpPr txBox="1"/>
          <p:nvPr/>
        </p:nvSpPr>
        <p:spPr>
          <a:xfrm>
            <a:off x="4390550" y="351750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38"/>
          <p:cNvSpPr/>
          <p:nvPr/>
        </p:nvSpPr>
        <p:spPr>
          <a:xfrm>
            <a:off x="7356756" y="2335988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9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7" name="Google Shape;347;p38"/>
          <p:cNvCxnSpPr>
            <a:stCxn id="346" idx="2"/>
            <a:endCxn id="348" idx="0"/>
          </p:cNvCxnSpPr>
          <p:nvPr/>
        </p:nvCxnSpPr>
        <p:spPr>
          <a:xfrm flipH="1">
            <a:off x="7151256" y="2713388"/>
            <a:ext cx="6204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38"/>
          <p:cNvCxnSpPr>
            <a:stCxn id="346" idx="2"/>
            <a:endCxn id="350" idx="0"/>
          </p:cNvCxnSpPr>
          <p:nvPr/>
        </p:nvCxnSpPr>
        <p:spPr>
          <a:xfrm>
            <a:off x="7771656" y="2713388"/>
            <a:ext cx="5979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38"/>
          <p:cNvSpPr/>
          <p:nvPr/>
        </p:nvSpPr>
        <p:spPr>
          <a:xfrm>
            <a:off x="6736350" y="3061110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38"/>
          <p:cNvSpPr/>
          <p:nvPr/>
        </p:nvSpPr>
        <p:spPr>
          <a:xfrm>
            <a:off x="7974956" y="3061110"/>
            <a:ext cx="789300" cy="3774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1" name="Google Shape;351;p38"/>
          <p:cNvCxnSpPr/>
          <p:nvPr/>
        </p:nvCxnSpPr>
        <p:spPr>
          <a:xfrm>
            <a:off x="4662688" y="22592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9"/>
          <p:cNvSpPr/>
          <p:nvPr/>
        </p:nvSpPr>
        <p:spPr>
          <a:xfrm>
            <a:off x="4627550" y="2256700"/>
            <a:ext cx="8298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9"/>
          <p:cNvSpPr/>
          <p:nvPr/>
        </p:nvSpPr>
        <p:spPr>
          <a:xfrm>
            <a:off x="3441075" y="2266950"/>
            <a:ext cx="1221600" cy="1307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39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would a stump classification look like?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9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9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9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9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9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9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9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9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9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9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9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9"/>
          <p:cNvSpPr txBox="1"/>
          <p:nvPr/>
        </p:nvSpPr>
        <p:spPr>
          <a:xfrm>
            <a:off x="3005150" y="26871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39"/>
          <p:cNvSpPr txBox="1"/>
          <p:nvPr/>
        </p:nvSpPr>
        <p:spPr>
          <a:xfrm>
            <a:off x="4390550" y="351750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39"/>
          <p:cNvSpPr/>
          <p:nvPr/>
        </p:nvSpPr>
        <p:spPr>
          <a:xfrm>
            <a:off x="7356756" y="2335988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9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6" name="Google Shape;376;p39"/>
          <p:cNvCxnSpPr>
            <a:stCxn id="375" idx="2"/>
            <a:endCxn id="377" idx="0"/>
          </p:cNvCxnSpPr>
          <p:nvPr/>
        </p:nvCxnSpPr>
        <p:spPr>
          <a:xfrm flipH="1">
            <a:off x="7151256" y="2713388"/>
            <a:ext cx="6204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39"/>
          <p:cNvCxnSpPr>
            <a:stCxn id="375" idx="2"/>
            <a:endCxn id="379" idx="0"/>
          </p:cNvCxnSpPr>
          <p:nvPr/>
        </p:nvCxnSpPr>
        <p:spPr>
          <a:xfrm>
            <a:off x="7771656" y="2713388"/>
            <a:ext cx="5979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Google Shape;377;p39"/>
          <p:cNvSpPr/>
          <p:nvPr/>
        </p:nvSpPr>
        <p:spPr>
          <a:xfrm>
            <a:off x="6736350" y="3061110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9" name="Google Shape;379;p39"/>
          <p:cNvSpPr/>
          <p:nvPr/>
        </p:nvSpPr>
        <p:spPr>
          <a:xfrm>
            <a:off x="7974956" y="3061110"/>
            <a:ext cx="789300" cy="3774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0" name="Google Shape;380;p39"/>
          <p:cNvCxnSpPr/>
          <p:nvPr/>
        </p:nvCxnSpPr>
        <p:spPr>
          <a:xfrm>
            <a:off x="4662688" y="22592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40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would a stump classification look like?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7" name="Google Shape;387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8" name="Google Shape;388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0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0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0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0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0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0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0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0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0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0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0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0"/>
          <p:cNvSpPr txBox="1"/>
          <p:nvPr/>
        </p:nvSpPr>
        <p:spPr>
          <a:xfrm>
            <a:off x="3005150" y="26871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40"/>
          <p:cNvSpPr txBox="1"/>
          <p:nvPr/>
        </p:nvSpPr>
        <p:spPr>
          <a:xfrm>
            <a:off x="4390550" y="351750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40"/>
          <p:cNvSpPr/>
          <p:nvPr/>
        </p:nvSpPr>
        <p:spPr>
          <a:xfrm>
            <a:off x="7356756" y="2335988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9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3" name="Google Shape;403;p40"/>
          <p:cNvCxnSpPr>
            <a:stCxn id="402" idx="2"/>
            <a:endCxn id="404" idx="0"/>
          </p:cNvCxnSpPr>
          <p:nvPr/>
        </p:nvCxnSpPr>
        <p:spPr>
          <a:xfrm flipH="1">
            <a:off x="7151256" y="2713388"/>
            <a:ext cx="6204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40"/>
          <p:cNvCxnSpPr>
            <a:stCxn id="402" idx="2"/>
            <a:endCxn id="406" idx="0"/>
          </p:cNvCxnSpPr>
          <p:nvPr/>
        </p:nvCxnSpPr>
        <p:spPr>
          <a:xfrm>
            <a:off x="7771656" y="2713388"/>
            <a:ext cx="5979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" name="Google Shape;404;p40"/>
          <p:cNvSpPr/>
          <p:nvPr/>
        </p:nvSpPr>
        <p:spPr>
          <a:xfrm>
            <a:off x="6736350" y="3061110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40"/>
          <p:cNvSpPr/>
          <p:nvPr/>
        </p:nvSpPr>
        <p:spPr>
          <a:xfrm>
            <a:off x="7974956" y="3061110"/>
            <a:ext cx="789300" cy="3774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7" name="Google Shape;407;p40"/>
          <p:cNvCxnSpPr/>
          <p:nvPr/>
        </p:nvCxnSpPr>
        <p:spPr>
          <a:xfrm rot="10800000">
            <a:off x="3448750" y="2976163"/>
            <a:ext cx="199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/>
          <p:nvPr/>
        </p:nvSpPr>
        <p:spPr>
          <a:xfrm>
            <a:off x="3456450" y="2964375"/>
            <a:ext cx="1992900" cy="600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1"/>
          <p:cNvSpPr/>
          <p:nvPr/>
        </p:nvSpPr>
        <p:spPr>
          <a:xfrm>
            <a:off x="3456450" y="2251575"/>
            <a:ext cx="1998000" cy="724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41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would a stump classification look like?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6" name="Google Shape;416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7" name="Google Shape;417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1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1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1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1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1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1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1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1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1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1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1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1"/>
          <p:cNvSpPr txBox="1"/>
          <p:nvPr/>
        </p:nvSpPr>
        <p:spPr>
          <a:xfrm>
            <a:off x="3005150" y="26871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41"/>
          <p:cNvSpPr txBox="1"/>
          <p:nvPr/>
        </p:nvSpPr>
        <p:spPr>
          <a:xfrm>
            <a:off x="4390550" y="351750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41"/>
          <p:cNvSpPr/>
          <p:nvPr/>
        </p:nvSpPr>
        <p:spPr>
          <a:xfrm>
            <a:off x="7356756" y="2335988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9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2" name="Google Shape;432;p41"/>
          <p:cNvCxnSpPr>
            <a:stCxn id="431" idx="2"/>
            <a:endCxn id="433" idx="0"/>
          </p:cNvCxnSpPr>
          <p:nvPr/>
        </p:nvCxnSpPr>
        <p:spPr>
          <a:xfrm flipH="1">
            <a:off x="7151256" y="2713388"/>
            <a:ext cx="6204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4" name="Google Shape;434;p41"/>
          <p:cNvCxnSpPr>
            <a:stCxn id="431" idx="2"/>
            <a:endCxn id="435" idx="0"/>
          </p:cNvCxnSpPr>
          <p:nvPr/>
        </p:nvCxnSpPr>
        <p:spPr>
          <a:xfrm>
            <a:off x="7771656" y="2713388"/>
            <a:ext cx="5979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3" name="Google Shape;433;p41"/>
          <p:cNvSpPr/>
          <p:nvPr/>
        </p:nvSpPr>
        <p:spPr>
          <a:xfrm>
            <a:off x="6736350" y="3061110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41"/>
          <p:cNvSpPr/>
          <p:nvPr/>
        </p:nvSpPr>
        <p:spPr>
          <a:xfrm>
            <a:off x="7974956" y="3061110"/>
            <a:ext cx="789300" cy="3774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6" name="Google Shape;436;p41"/>
          <p:cNvCxnSpPr/>
          <p:nvPr/>
        </p:nvCxnSpPr>
        <p:spPr>
          <a:xfrm rot="10800000">
            <a:off x="3448750" y="2976163"/>
            <a:ext cx="199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Boosting and Meta-Learning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(Adaptive Boosting) Theory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AdaBoost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Theory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Gradient Boosting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42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can we combine stumps? How to improve performance with an ensemble?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3" name="Google Shape;44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4" name="Google Shape;444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2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2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2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2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2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2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2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2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2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2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2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43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2" name="Google Shape;46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3" name="Google Shape;463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43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3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3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3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3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3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3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3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3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3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3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" name="Google Shape;480;p44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1" name="Google Shape;481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2" name="Google Shape;482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4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4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4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4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4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4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4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4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4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4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4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4"/>
          <p:cNvSpPr txBox="1"/>
          <p:nvPr/>
        </p:nvSpPr>
        <p:spPr>
          <a:xfrm>
            <a:off x="2835900" y="1799500"/>
            <a:ext cx="63081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Formulas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Algorithmic Steps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 Walkthrough of Algorithm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0" name="Google Shape;500;p45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Main Formulas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45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5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5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5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5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5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5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5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5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5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5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4" name="Google Shape;51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p46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1" name="Google Shape;521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2" name="Google Shape;522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46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6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6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6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6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6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6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6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6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6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6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4" name="Google Shape;53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46"/>
          <p:cNvSpPr/>
          <p:nvPr/>
        </p:nvSpPr>
        <p:spPr>
          <a:xfrm>
            <a:off x="4738200" y="2124800"/>
            <a:ext cx="7281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6"/>
          <p:cNvSpPr/>
          <p:nvPr/>
        </p:nvSpPr>
        <p:spPr>
          <a:xfrm>
            <a:off x="6059800" y="2124800"/>
            <a:ext cx="25812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8" name="Google Shape;538;p46"/>
          <p:cNvCxnSpPr>
            <a:stCxn id="536" idx="0"/>
            <a:endCxn id="537" idx="0"/>
          </p:cNvCxnSpPr>
          <p:nvPr/>
        </p:nvCxnSpPr>
        <p:spPr>
          <a:xfrm flipH="1" rot="-5400000">
            <a:off x="6226050" y="1001000"/>
            <a:ext cx="600" cy="2248200"/>
          </a:xfrm>
          <a:prstGeom prst="curvedConnector3">
            <a:avLst>
              <a:gd fmla="val -6775833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4" name="Google Shape;544;p47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5" name="Google Shape;54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6" name="Google Shape;546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47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7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7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7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7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7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7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7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7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7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7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8" name="Google Shape;55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47"/>
          <p:cNvSpPr/>
          <p:nvPr/>
        </p:nvSpPr>
        <p:spPr>
          <a:xfrm>
            <a:off x="7410225" y="2124800"/>
            <a:ext cx="4257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6" name="Google Shape;566;p48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7" name="Google Shape;567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8" name="Google Shape;568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48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8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8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8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8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8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8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8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8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8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8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0" name="Google Shape;58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48"/>
          <p:cNvSpPr/>
          <p:nvPr/>
        </p:nvSpPr>
        <p:spPr>
          <a:xfrm>
            <a:off x="7410225" y="2124800"/>
            <a:ext cx="4257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3" name="Google Shape;583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85788" y="3758479"/>
            <a:ext cx="5447485" cy="10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48"/>
          <p:cNvSpPr/>
          <p:nvPr/>
        </p:nvSpPr>
        <p:spPr>
          <a:xfrm>
            <a:off x="7049800" y="4010500"/>
            <a:ext cx="4257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Google Shape;590;p49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1" name="Google Shape;59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2" name="Google Shape;592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49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9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9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9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9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9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49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9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9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49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9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4" name="Google Shape;60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85788" y="3758479"/>
            <a:ext cx="5447485" cy="10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2725" y="3739938"/>
            <a:ext cx="624675" cy="4287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608" name="Google Shape;608;p49"/>
          <p:cNvCxnSpPr>
            <a:stCxn id="607" idx="0"/>
            <a:endCxn id="593" idx="2"/>
          </p:cNvCxnSpPr>
          <p:nvPr/>
        </p:nvCxnSpPr>
        <p:spPr>
          <a:xfrm rot="-5400000">
            <a:off x="1191562" y="3150738"/>
            <a:ext cx="632700" cy="5457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4" name="Google Shape;614;p50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Algorithm Steps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5" name="Google Shape;615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6" name="Google Shape;616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50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50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50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50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50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50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50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50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50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50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50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8" name="Google Shape;62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8875" y="1781150"/>
            <a:ext cx="5467499" cy="3208850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50"/>
          <p:cNvSpPr/>
          <p:nvPr/>
        </p:nvSpPr>
        <p:spPr>
          <a:xfrm>
            <a:off x="3574400" y="2358600"/>
            <a:ext cx="2671800" cy="42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50"/>
          <p:cNvSpPr/>
          <p:nvPr/>
        </p:nvSpPr>
        <p:spPr>
          <a:xfrm>
            <a:off x="3574400" y="2844325"/>
            <a:ext cx="5202000" cy="42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50"/>
          <p:cNvSpPr/>
          <p:nvPr/>
        </p:nvSpPr>
        <p:spPr>
          <a:xfrm>
            <a:off x="3574400" y="3296450"/>
            <a:ext cx="5202000" cy="729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50"/>
          <p:cNvSpPr/>
          <p:nvPr/>
        </p:nvSpPr>
        <p:spPr>
          <a:xfrm>
            <a:off x="3574400" y="4051575"/>
            <a:ext cx="5202000" cy="42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50"/>
          <p:cNvSpPr/>
          <p:nvPr/>
        </p:nvSpPr>
        <p:spPr>
          <a:xfrm>
            <a:off x="3574400" y="4563700"/>
            <a:ext cx="5202000" cy="42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9" name="Google Shape;639;p51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0" name="Google Shape;64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1" name="Google Shape;64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51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51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51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51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51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51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51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51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51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51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51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3" name="Google Shape;65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2600" y="1684400"/>
            <a:ext cx="5189673" cy="3454351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51"/>
          <p:cNvSpPr/>
          <p:nvPr/>
        </p:nvSpPr>
        <p:spPr>
          <a:xfrm>
            <a:off x="3670950" y="1684400"/>
            <a:ext cx="1851000" cy="42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51"/>
          <p:cNvSpPr/>
          <p:nvPr/>
        </p:nvSpPr>
        <p:spPr>
          <a:xfrm>
            <a:off x="3925250" y="2173975"/>
            <a:ext cx="1851000" cy="42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51"/>
          <p:cNvSpPr/>
          <p:nvPr/>
        </p:nvSpPr>
        <p:spPr>
          <a:xfrm>
            <a:off x="4276100" y="2643975"/>
            <a:ext cx="4616100" cy="1716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51"/>
          <p:cNvSpPr/>
          <p:nvPr/>
        </p:nvSpPr>
        <p:spPr>
          <a:xfrm flipH="1" rot="10800000">
            <a:off x="4379700" y="4371100"/>
            <a:ext cx="3459300" cy="75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Related Reading: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ISLR: Section 8.2.3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Relevant Wikipedia Articles: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i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wikipedia.org/wiki/Boosting_(machine_learning)</a:t>
            </a:r>
            <a:endParaRPr i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i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wikipedia.org/wiki/AdaBoost</a:t>
            </a:r>
            <a:endParaRPr i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3" name="Google Shape;663;p52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4" name="Google Shape;664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5" name="Google Shape;665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52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52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52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52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52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52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52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52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52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52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52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7" name="Google Shape;677;p52"/>
          <p:cNvPicPr preferRelativeResize="0"/>
          <p:nvPr/>
        </p:nvPicPr>
        <p:blipFill rotWithShape="1">
          <a:blip r:embed="rId4">
            <a:alphaModFix/>
          </a:blip>
          <a:srcRect b="87659" l="0" r="66697" t="0"/>
          <a:stretch/>
        </p:blipFill>
        <p:spPr>
          <a:xfrm>
            <a:off x="3702600" y="1684400"/>
            <a:ext cx="1728275" cy="42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5550" y="2139949"/>
            <a:ext cx="4764165" cy="272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52"/>
          <p:cNvSpPr/>
          <p:nvPr/>
        </p:nvSpPr>
        <p:spPr>
          <a:xfrm>
            <a:off x="4125550" y="2139950"/>
            <a:ext cx="3756300" cy="859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52"/>
          <p:cNvSpPr/>
          <p:nvPr/>
        </p:nvSpPr>
        <p:spPr>
          <a:xfrm>
            <a:off x="4084875" y="3028700"/>
            <a:ext cx="4832100" cy="1900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6" name="Google Shape;686;p53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Visual Walkthrough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7" name="Google Shape;687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8" name="Google Shape;688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53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53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53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53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53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3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53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53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53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53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53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5" name="Google Shape;705;p54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Visual Walkthrough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6" name="Google Shape;70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7" name="Google Shape;70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54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54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54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54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54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54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54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54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54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54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54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9" name="Google Shape;71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8875" y="1781150"/>
            <a:ext cx="5467499" cy="320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5" name="Google Shape;725;p55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Visual Walkthrough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6" name="Google Shape;726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7" name="Google Shape;727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55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55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55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55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55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55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55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55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55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55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55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6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56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6" name="Google Shape;746;p56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7" name="Google Shape;74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8" name="Google Shape;748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56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56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56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56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56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56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56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56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56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56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56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0" name="Google Shape;760;p56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1" name="Google Shape;761;p56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2" name="Google Shape;762;p56"/>
          <p:cNvCxnSpPr>
            <a:stCxn id="761" idx="2"/>
            <a:endCxn id="763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4" name="Google Shape;764;p56"/>
          <p:cNvCxnSpPr>
            <a:stCxn id="761" idx="2"/>
            <a:endCxn id="765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3" name="Google Shape;763;p56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5" name="Google Shape;765;p56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6" name="Google Shape;766;p56"/>
          <p:cNvPicPr preferRelativeResize="0"/>
          <p:nvPr/>
        </p:nvPicPr>
        <p:blipFill rotWithShape="1">
          <a:blip r:embed="rId4">
            <a:alphaModFix/>
          </a:blip>
          <a:srcRect b="22220" l="5294" r="0" t="13183"/>
          <a:stretch/>
        </p:blipFill>
        <p:spPr>
          <a:xfrm>
            <a:off x="4009650" y="1790050"/>
            <a:ext cx="4914800" cy="223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57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57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4" name="Google Shape;774;p57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5" name="Google Shape;775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6" name="Google Shape;776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57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57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57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57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57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57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57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57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57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57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57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8" name="Google Shape;788;p57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9" name="Google Shape;789;p57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0" name="Google Shape;790;p57"/>
          <p:cNvCxnSpPr>
            <a:stCxn id="789" idx="2"/>
            <a:endCxn id="791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2" name="Google Shape;792;p57"/>
          <p:cNvCxnSpPr>
            <a:stCxn id="789" idx="2"/>
            <a:endCxn id="793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1" name="Google Shape;791;p57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3" name="Google Shape;793;p57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4" name="Google Shape;794;p57"/>
          <p:cNvPicPr preferRelativeResize="0"/>
          <p:nvPr/>
        </p:nvPicPr>
        <p:blipFill rotWithShape="1">
          <a:blip r:embed="rId4">
            <a:alphaModFix/>
          </a:blip>
          <a:srcRect b="22220" l="5294" r="0" t="13183"/>
          <a:stretch/>
        </p:blipFill>
        <p:spPr>
          <a:xfrm>
            <a:off x="4009650" y="1790050"/>
            <a:ext cx="4914800" cy="223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58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58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2" name="Google Shape;802;p58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3" name="Google Shape;803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4" name="Google Shape;804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58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58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58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58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58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58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58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58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58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58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58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6" name="Google Shape;816;p58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7" name="Google Shape;817;p58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18" name="Google Shape;818;p58"/>
          <p:cNvCxnSpPr>
            <a:stCxn id="817" idx="2"/>
            <a:endCxn id="819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0" name="Google Shape;820;p58"/>
          <p:cNvCxnSpPr>
            <a:stCxn id="817" idx="2"/>
            <a:endCxn id="821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9" name="Google Shape;819;p58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1" name="Google Shape;821;p58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2" name="Google Shape;822;p58"/>
          <p:cNvPicPr preferRelativeResize="0"/>
          <p:nvPr/>
        </p:nvPicPr>
        <p:blipFill rotWithShape="1">
          <a:blip r:embed="rId4">
            <a:alphaModFix/>
          </a:blip>
          <a:srcRect b="-2034" l="5294" r="0" t="13185"/>
          <a:stretch/>
        </p:blipFill>
        <p:spPr>
          <a:xfrm>
            <a:off x="4009650" y="1790050"/>
            <a:ext cx="4914800" cy="30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59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59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0" name="Google Shape;830;p59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1" name="Google Shape;831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2" name="Google Shape;832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59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59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59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59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59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59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59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59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59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59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59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4" name="Google Shape;844;p59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5" name="Google Shape;845;p59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6" name="Google Shape;846;p59"/>
          <p:cNvCxnSpPr>
            <a:stCxn id="845" idx="2"/>
            <a:endCxn id="847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8" name="Google Shape;848;p59"/>
          <p:cNvCxnSpPr>
            <a:stCxn id="845" idx="2"/>
            <a:endCxn id="849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7" name="Google Shape;847;p59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9" name="Google Shape;849;p59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50" name="Google Shape;850;p59"/>
          <p:cNvPicPr preferRelativeResize="0"/>
          <p:nvPr/>
        </p:nvPicPr>
        <p:blipFill rotWithShape="1">
          <a:blip r:embed="rId4">
            <a:alphaModFix/>
          </a:blip>
          <a:srcRect b="-2034" l="5294" r="0" t="13185"/>
          <a:stretch/>
        </p:blipFill>
        <p:spPr>
          <a:xfrm>
            <a:off x="4009650" y="1790050"/>
            <a:ext cx="4914800" cy="30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59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59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59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60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60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1" name="Google Shape;861;p60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2" name="Google Shape;86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3" name="Google Shape;86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60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60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60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60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60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60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60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60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60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60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60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5" name="Google Shape;875;p60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6" name="Google Shape;876;p60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77" name="Google Shape;877;p60"/>
          <p:cNvCxnSpPr>
            <a:stCxn id="876" idx="2"/>
            <a:endCxn id="878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9" name="Google Shape;879;p60"/>
          <p:cNvCxnSpPr>
            <a:stCxn id="876" idx="2"/>
            <a:endCxn id="880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8" name="Google Shape;878;p60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0" name="Google Shape;880;p60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1" name="Google Shape;881;p60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2" name="Google Shape;882;p60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60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61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61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1" name="Google Shape;891;p61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2" name="Google Shape;892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3" name="Google Shape;893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Google Shape;894;p61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61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61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61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61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61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61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61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61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61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61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5" name="Google Shape;905;p61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6" name="Google Shape;906;p61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7" name="Google Shape;907;p61"/>
          <p:cNvCxnSpPr>
            <a:stCxn id="906" idx="2"/>
            <a:endCxn id="908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9" name="Google Shape;909;p61"/>
          <p:cNvCxnSpPr>
            <a:stCxn id="906" idx="2"/>
            <a:endCxn id="910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8" name="Google Shape;908;p61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0" name="Google Shape;910;p61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1" name="Google Shape;911;p61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2" name="Google Shape;912;p61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61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61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61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61"/>
          <p:cNvSpPr/>
          <p:nvPr/>
        </p:nvSpPr>
        <p:spPr>
          <a:xfrm>
            <a:off x="38507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61"/>
          <p:cNvSpPr/>
          <p:nvPr/>
        </p:nvSpPr>
        <p:spPr>
          <a:xfrm>
            <a:off x="44340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61"/>
          <p:cNvSpPr/>
          <p:nvPr/>
        </p:nvSpPr>
        <p:spPr>
          <a:xfrm>
            <a:off x="49429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61"/>
          <p:cNvSpPr/>
          <p:nvPr/>
        </p:nvSpPr>
        <p:spPr>
          <a:xfrm>
            <a:off x="47039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61"/>
          <p:cNvSpPr/>
          <p:nvPr/>
        </p:nvSpPr>
        <p:spPr>
          <a:xfrm>
            <a:off x="54518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61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61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61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61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61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62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62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3" name="Google Shape;933;p62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4" name="Google Shape;934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5" name="Google Shape;935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62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62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62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62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62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62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62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62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62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62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62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7" name="Google Shape;947;p62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8" name="Google Shape;948;p62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9" name="Google Shape;949;p62"/>
          <p:cNvCxnSpPr>
            <a:stCxn id="948" idx="2"/>
            <a:endCxn id="950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1" name="Google Shape;951;p62"/>
          <p:cNvCxnSpPr>
            <a:stCxn id="948" idx="2"/>
            <a:endCxn id="952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0" name="Google Shape;950;p62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2" name="Google Shape;952;p62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3" name="Google Shape;953;p62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4" name="Google Shape;954;p62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62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62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62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62"/>
          <p:cNvSpPr/>
          <p:nvPr/>
        </p:nvSpPr>
        <p:spPr>
          <a:xfrm>
            <a:off x="38507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62"/>
          <p:cNvSpPr/>
          <p:nvPr/>
        </p:nvSpPr>
        <p:spPr>
          <a:xfrm>
            <a:off x="44340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62"/>
          <p:cNvSpPr/>
          <p:nvPr/>
        </p:nvSpPr>
        <p:spPr>
          <a:xfrm>
            <a:off x="49429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62"/>
          <p:cNvSpPr/>
          <p:nvPr/>
        </p:nvSpPr>
        <p:spPr>
          <a:xfrm>
            <a:off x="47039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62"/>
          <p:cNvSpPr/>
          <p:nvPr/>
        </p:nvSpPr>
        <p:spPr>
          <a:xfrm>
            <a:off x="54518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62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62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62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62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62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62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9" name="Google Shape;969;p62"/>
          <p:cNvCxnSpPr>
            <a:stCxn id="968" idx="2"/>
            <a:endCxn id="970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1" name="Google Shape;971;p62"/>
          <p:cNvCxnSpPr>
            <a:stCxn id="968" idx="2"/>
            <a:endCxn id="972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0" name="Google Shape;970;p62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2" name="Google Shape;972;p62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63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63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63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63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2" name="Google Shape;982;p63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3" name="Google Shape;983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4" name="Google Shape;984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5" name="Google Shape;985;p63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63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63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63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63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63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63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63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63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63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63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6" name="Google Shape;996;p63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7" name="Google Shape;997;p63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8" name="Google Shape;998;p63"/>
          <p:cNvCxnSpPr>
            <a:stCxn id="997" idx="2"/>
            <a:endCxn id="999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0" name="Google Shape;1000;p63"/>
          <p:cNvCxnSpPr>
            <a:stCxn id="997" idx="2"/>
            <a:endCxn id="1001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9" name="Google Shape;999;p63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1" name="Google Shape;1001;p63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2" name="Google Shape;1002;p63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3" name="Google Shape;1003;p63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63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63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63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63"/>
          <p:cNvSpPr/>
          <p:nvPr/>
        </p:nvSpPr>
        <p:spPr>
          <a:xfrm>
            <a:off x="38507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63"/>
          <p:cNvSpPr/>
          <p:nvPr/>
        </p:nvSpPr>
        <p:spPr>
          <a:xfrm>
            <a:off x="44340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63"/>
          <p:cNvSpPr/>
          <p:nvPr/>
        </p:nvSpPr>
        <p:spPr>
          <a:xfrm>
            <a:off x="49429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63"/>
          <p:cNvSpPr/>
          <p:nvPr/>
        </p:nvSpPr>
        <p:spPr>
          <a:xfrm>
            <a:off x="47039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63"/>
          <p:cNvSpPr/>
          <p:nvPr/>
        </p:nvSpPr>
        <p:spPr>
          <a:xfrm>
            <a:off x="54518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63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63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63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63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63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63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8" name="Google Shape;1018;p63"/>
          <p:cNvCxnSpPr>
            <a:stCxn id="1017" idx="2"/>
            <a:endCxn id="1019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0" name="Google Shape;1020;p63"/>
          <p:cNvCxnSpPr>
            <a:stCxn id="1017" idx="2"/>
            <a:endCxn id="1021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9" name="Google Shape;1019;p63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1" name="Google Shape;1021;p63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2" name="Google Shape;1022;p63"/>
          <p:cNvCxnSpPr>
            <a:stCxn id="1005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64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64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64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64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2" name="Google Shape;1032;p64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3" name="Google Shape;1033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4" name="Google Shape;1034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35" name="Google Shape;1035;p64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64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64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64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64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64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64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64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64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64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64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6" name="Google Shape;1046;p64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7" name="Google Shape;1047;p64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8" name="Google Shape;1048;p64"/>
          <p:cNvCxnSpPr>
            <a:stCxn id="1047" idx="2"/>
            <a:endCxn id="1049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0" name="Google Shape;1050;p64"/>
          <p:cNvCxnSpPr>
            <a:stCxn id="1047" idx="2"/>
            <a:endCxn id="1051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9" name="Google Shape;1049;p64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1" name="Google Shape;1051;p64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2" name="Google Shape;1052;p64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3" name="Google Shape;1053;p64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64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64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64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64"/>
          <p:cNvSpPr/>
          <p:nvPr/>
        </p:nvSpPr>
        <p:spPr>
          <a:xfrm>
            <a:off x="38507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64"/>
          <p:cNvSpPr/>
          <p:nvPr/>
        </p:nvSpPr>
        <p:spPr>
          <a:xfrm>
            <a:off x="44340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64"/>
          <p:cNvSpPr/>
          <p:nvPr/>
        </p:nvSpPr>
        <p:spPr>
          <a:xfrm>
            <a:off x="49429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64"/>
          <p:cNvSpPr/>
          <p:nvPr/>
        </p:nvSpPr>
        <p:spPr>
          <a:xfrm>
            <a:off x="47039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64"/>
          <p:cNvSpPr/>
          <p:nvPr/>
        </p:nvSpPr>
        <p:spPr>
          <a:xfrm>
            <a:off x="54518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64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64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64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64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64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64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8" name="Google Shape;1068;p64"/>
          <p:cNvCxnSpPr>
            <a:stCxn id="1067" idx="2"/>
            <a:endCxn id="1069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0" name="Google Shape;1070;p64"/>
          <p:cNvCxnSpPr>
            <a:stCxn id="1067" idx="2"/>
            <a:endCxn id="1071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9" name="Google Shape;1069;p64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1" name="Google Shape;1071;p64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72" name="Google Shape;1072;p64"/>
          <p:cNvCxnSpPr>
            <a:stCxn id="1055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3" name="Google Shape;1073;p64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64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64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65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65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65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65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5" name="Google Shape;1085;p65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6" name="Google Shape;1086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7" name="Google Shape;1087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65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65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65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65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65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65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65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65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65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65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65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9" name="Google Shape;1099;p65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0" name="Google Shape;1100;p65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1" name="Google Shape;1101;p65"/>
          <p:cNvCxnSpPr>
            <a:stCxn id="1100" idx="2"/>
            <a:endCxn id="1102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3" name="Google Shape;1103;p65"/>
          <p:cNvCxnSpPr>
            <a:stCxn id="1100" idx="2"/>
            <a:endCxn id="1104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2" name="Google Shape;1102;p65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4" name="Google Shape;1104;p65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5" name="Google Shape;1105;p65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6" name="Google Shape;1106;p65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65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65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65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65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65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65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65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65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65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65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65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65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65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65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1" name="Google Shape;1121;p65"/>
          <p:cNvCxnSpPr>
            <a:stCxn id="1120" idx="2"/>
            <a:endCxn id="1122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3" name="Google Shape;1123;p65"/>
          <p:cNvCxnSpPr>
            <a:stCxn id="1120" idx="2"/>
            <a:endCxn id="1124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2" name="Google Shape;1122;p65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4" name="Google Shape;1124;p65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5" name="Google Shape;1125;p65"/>
          <p:cNvCxnSpPr>
            <a:stCxn id="1108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6" name="Google Shape;1126;p65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65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65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66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66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66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66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8" name="Google Shape;1138;p66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9" name="Google Shape;1139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0" name="Google Shape;1140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1" name="Google Shape;1141;p66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66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66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66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66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66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66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66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66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66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66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2" name="Google Shape;1152;p66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3" name="Google Shape;1153;p66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4" name="Google Shape;1154;p66"/>
          <p:cNvCxnSpPr>
            <a:stCxn id="1153" idx="2"/>
            <a:endCxn id="1155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6" name="Google Shape;1156;p66"/>
          <p:cNvCxnSpPr>
            <a:stCxn id="1153" idx="2"/>
            <a:endCxn id="1157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5" name="Google Shape;1155;p66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7" name="Google Shape;1157;p66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8" name="Google Shape;1158;p66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9" name="Google Shape;1159;p66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66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66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66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66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66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66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66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66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66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66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66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66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66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66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4" name="Google Shape;1174;p66"/>
          <p:cNvCxnSpPr>
            <a:stCxn id="1173" idx="2"/>
            <a:endCxn id="1175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6" name="Google Shape;1176;p66"/>
          <p:cNvCxnSpPr>
            <a:stCxn id="1173" idx="2"/>
            <a:endCxn id="1177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5" name="Google Shape;1175;p66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7" name="Google Shape;1177;p66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8" name="Google Shape;1178;p66"/>
          <p:cNvCxnSpPr>
            <a:stCxn id="1161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9" name="Google Shape;1179;p66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66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66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2" name="Google Shape;1182;p66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66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66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66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66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66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66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66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66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66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66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66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67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67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67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67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3" name="Google Shape;1203;p67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4" name="Google Shape;120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5" name="Google Shape;120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6" name="Google Shape;1206;p67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67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67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67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67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67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67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67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67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67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67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7" name="Google Shape;1217;p67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8" name="Google Shape;1218;p67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9" name="Google Shape;1219;p67"/>
          <p:cNvCxnSpPr>
            <a:stCxn id="1218" idx="2"/>
            <a:endCxn id="1220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1" name="Google Shape;1221;p67"/>
          <p:cNvCxnSpPr>
            <a:stCxn id="1218" idx="2"/>
            <a:endCxn id="1222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0" name="Google Shape;1220;p67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2" name="Google Shape;1222;p67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3" name="Google Shape;1223;p67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4" name="Google Shape;1224;p67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67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67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67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67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67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67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67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67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67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67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67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67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67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67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9" name="Google Shape;1239;p67"/>
          <p:cNvCxnSpPr>
            <a:stCxn id="1238" idx="2"/>
            <a:endCxn id="1240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1" name="Google Shape;1241;p67"/>
          <p:cNvCxnSpPr>
            <a:stCxn id="1238" idx="2"/>
            <a:endCxn id="1242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0" name="Google Shape;1240;p67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2" name="Google Shape;1242;p67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3" name="Google Shape;1243;p67"/>
          <p:cNvCxnSpPr>
            <a:stCxn id="1226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4" name="Google Shape;1244;p67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67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67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7" name="Google Shape;1247;p67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67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67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67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67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67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67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67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67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67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67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67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67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0" name="Google Shape;1260;p67"/>
          <p:cNvCxnSpPr>
            <a:stCxn id="1259" idx="2"/>
            <a:endCxn id="1261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2" name="Google Shape;1262;p67"/>
          <p:cNvCxnSpPr>
            <a:stCxn id="1259" idx="2"/>
            <a:endCxn id="1263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1" name="Google Shape;1261;p67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3" name="Google Shape;1263;p67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4" name="Google Shape;1264;p67"/>
          <p:cNvCxnSpPr/>
          <p:nvPr/>
        </p:nvCxnSpPr>
        <p:spPr>
          <a:xfrm>
            <a:off x="8145825" y="1790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68"/>
          <p:cNvSpPr/>
          <p:nvPr/>
        </p:nvSpPr>
        <p:spPr>
          <a:xfrm>
            <a:off x="8145825" y="1790350"/>
            <a:ext cx="492000" cy="1315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68"/>
          <p:cNvSpPr/>
          <p:nvPr/>
        </p:nvSpPr>
        <p:spPr>
          <a:xfrm>
            <a:off x="6648275" y="1802300"/>
            <a:ext cx="1497600" cy="1315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68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68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68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68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6" name="Google Shape;1276;p68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7" name="Google Shape;1277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8" name="Google Shape;1278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9" name="Google Shape;1279;p68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68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68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68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68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68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68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68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68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68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68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0" name="Google Shape;1290;p68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1" name="Google Shape;1291;p68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2" name="Google Shape;1292;p68"/>
          <p:cNvCxnSpPr>
            <a:stCxn id="1291" idx="2"/>
            <a:endCxn id="1293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4" name="Google Shape;1294;p68"/>
          <p:cNvCxnSpPr>
            <a:stCxn id="1291" idx="2"/>
            <a:endCxn id="1295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3" name="Google Shape;1293;p68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5" name="Google Shape;1295;p68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6" name="Google Shape;1296;p68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7" name="Google Shape;1297;p68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68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68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68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68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68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68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68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68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68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68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68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68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68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68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2" name="Google Shape;1312;p68"/>
          <p:cNvCxnSpPr>
            <a:stCxn id="1311" idx="2"/>
            <a:endCxn id="1313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4" name="Google Shape;1314;p68"/>
          <p:cNvCxnSpPr>
            <a:stCxn id="1311" idx="2"/>
            <a:endCxn id="1315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3" name="Google Shape;1313;p68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5" name="Google Shape;1315;p68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6" name="Google Shape;1316;p68"/>
          <p:cNvCxnSpPr>
            <a:stCxn id="1299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7" name="Google Shape;1317;p68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68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68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0" name="Google Shape;1320;p68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68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68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68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68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68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68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68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68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68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68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68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68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3" name="Google Shape;1333;p68"/>
          <p:cNvCxnSpPr>
            <a:stCxn id="1332" idx="2"/>
            <a:endCxn id="1334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5" name="Google Shape;1335;p68"/>
          <p:cNvCxnSpPr>
            <a:stCxn id="1332" idx="2"/>
            <a:endCxn id="1336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4" name="Google Shape;1334;p68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6" name="Google Shape;1336;p68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7" name="Google Shape;1337;p68"/>
          <p:cNvCxnSpPr/>
          <p:nvPr/>
        </p:nvCxnSpPr>
        <p:spPr>
          <a:xfrm>
            <a:off x="8145825" y="1790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69"/>
          <p:cNvSpPr/>
          <p:nvPr/>
        </p:nvSpPr>
        <p:spPr>
          <a:xfrm>
            <a:off x="8145825" y="1790350"/>
            <a:ext cx="492000" cy="1315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69"/>
          <p:cNvSpPr/>
          <p:nvPr/>
        </p:nvSpPr>
        <p:spPr>
          <a:xfrm>
            <a:off x="6648275" y="1802300"/>
            <a:ext cx="1497600" cy="1315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69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69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69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69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9" name="Google Shape;1349;p69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0" name="Google Shape;135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1" name="Google Shape;135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2" name="Google Shape;1352;p69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69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69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69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69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69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69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69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69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69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69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3" name="Google Shape;1363;p69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4" name="Google Shape;1364;p69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65" name="Google Shape;1365;p69"/>
          <p:cNvCxnSpPr>
            <a:stCxn id="1364" idx="2"/>
            <a:endCxn id="1366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7" name="Google Shape;1367;p69"/>
          <p:cNvCxnSpPr>
            <a:stCxn id="1364" idx="2"/>
            <a:endCxn id="1368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6" name="Google Shape;1366;p69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8" name="Google Shape;1368;p69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9" name="Google Shape;1369;p69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0" name="Google Shape;1370;p69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69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69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69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69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69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69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69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69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69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69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69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69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69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69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85" name="Google Shape;1385;p69"/>
          <p:cNvCxnSpPr>
            <a:stCxn id="1384" idx="2"/>
            <a:endCxn id="1386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7" name="Google Shape;1387;p69"/>
          <p:cNvCxnSpPr>
            <a:stCxn id="1384" idx="2"/>
            <a:endCxn id="1388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6" name="Google Shape;1386;p69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8" name="Google Shape;1388;p69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89" name="Google Shape;1389;p69"/>
          <p:cNvCxnSpPr>
            <a:stCxn id="1372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0" name="Google Shape;1390;p69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69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69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3" name="Google Shape;1393;p69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69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69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69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69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69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69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69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69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69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69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69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69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6" name="Google Shape;1406;p69"/>
          <p:cNvCxnSpPr>
            <a:stCxn id="1405" idx="2"/>
            <a:endCxn id="1407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8" name="Google Shape;1408;p69"/>
          <p:cNvCxnSpPr>
            <a:stCxn id="1405" idx="2"/>
            <a:endCxn id="1409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7" name="Google Shape;1407;p69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9" name="Google Shape;1409;p69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10" name="Google Shape;1410;p69"/>
          <p:cNvCxnSpPr/>
          <p:nvPr/>
        </p:nvCxnSpPr>
        <p:spPr>
          <a:xfrm>
            <a:off x="8145825" y="1790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1" name="Google Shape;1411;p69"/>
          <p:cNvSpPr/>
          <p:nvPr/>
        </p:nvSpPr>
        <p:spPr>
          <a:xfrm>
            <a:off x="70107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69"/>
          <p:cNvSpPr/>
          <p:nvPr/>
        </p:nvSpPr>
        <p:spPr>
          <a:xfrm>
            <a:off x="67826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69"/>
          <p:cNvSpPr txBox="1"/>
          <p:nvPr/>
        </p:nvSpPr>
        <p:spPr>
          <a:xfrm>
            <a:off x="62272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t+2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70"/>
          <p:cNvSpPr/>
          <p:nvPr/>
        </p:nvSpPr>
        <p:spPr>
          <a:xfrm>
            <a:off x="8145825" y="1790350"/>
            <a:ext cx="492000" cy="1315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70"/>
          <p:cNvSpPr/>
          <p:nvPr/>
        </p:nvSpPr>
        <p:spPr>
          <a:xfrm>
            <a:off x="6648275" y="1802300"/>
            <a:ext cx="1497600" cy="1315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70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70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70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70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5" name="Google Shape;1425;p70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6" name="Google Shape;1426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7" name="Google Shape;1427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8" name="Google Shape;1428;p70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70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70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70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70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70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70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70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70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70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70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9" name="Google Shape;1439;p70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0" name="Google Shape;1440;p70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1" name="Google Shape;1441;p70"/>
          <p:cNvCxnSpPr>
            <a:stCxn id="1440" idx="2"/>
            <a:endCxn id="1442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3" name="Google Shape;1443;p70"/>
          <p:cNvCxnSpPr>
            <a:stCxn id="1440" idx="2"/>
            <a:endCxn id="1444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2" name="Google Shape;1442;p70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4" name="Google Shape;1444;p70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5" name="Google Shape;1445;p70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6" name="Google Shape;1446;p70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70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70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70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70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70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70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70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70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70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70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70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70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70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70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61" name="Google Shape;1461;p70"/>
          <p:cNvCxnSpPr>
            <a:stCxn id="1460" idx="2"/>
            <a:endCxn id="1462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3" name="Google Shape;1463;p70"/>
          <p:cNvCxnSpPr>
            <a:stCxn id="1460" idx="2"/>
            <a:endCxn id="1464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2" name="Google Shape;1462;p70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4" name="Google Shape;1464;p70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65" name="Google Shape;1465;p70"/>
          <p:cNvCxnSpPr>
            <a:stCxn id="1448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6" name="Google Shape;1466;p70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70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70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9" name="Google Shape;1469;p70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70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70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70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70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70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70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70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70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70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70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70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70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82" name="Google Shape;1482;p70"/>
          <p:cNvCxnSpPr>
            <a:stCxn id="1481" idx="2"/>
            <a:endCxn id="1483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4" name="Google Shape;1484;p70"/>
          <p:cNvCxnSpPr>
            <a:stCxn id="1481" idx="2"/>
            <a:endCxn id="1485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3" name="Google Shape;1483;p70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5" name="Google Shape;1485;p70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86" name="Google Shape;1486;p70"/>
          <p:cNvCxnSpPr/>
          <p:nvPr/>
        </p:nvCxnSpPr>
        <p:spPr>
          <a:xfrm>
            <a:off x="8145825" y="1790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7" name="Google Shape;1487;p70"/>
          <p:cNvSpPr/>
          <p:nvPr/>
        </p:nvSpPr>
        <p:spPr>
          <a:xfrm>
            <a:off x="70107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70"/>
          <p:cNvSpPr/>
          <p:nvPr/>
        </p:nvSpPr>
        <p:spPr>
          <a:xfrm>
            <a:off x="67826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70"/>
          <p:cNvSpPr txBox="1"/>
          <p:nvPr/>
        </p:nvSpPr>
        <p:spPr>
          <a:xfrm>
            <a:off x="62272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t+2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0" name="Google Shape;1490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3603" y="4134050"/>
            <a:ext cx="2559345" cy="9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1" name="Google Shape;1491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1975" y="4432050"/>
            <a:ext cx="2420425" cy="4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71"/>
          <p:cNvSpPr/>
          <p:nvPr/>
        </p:nvSpPr>
        <p:spPr>
          <a:xfrm>
            <a:off x="8145825" y="1790350"/>
            <a:ext cx="492000" cy="1315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71"/>
          <p:cNvSpPr/>
          <p:nvPr/>
        </p:nvSpPr>
        <p:spPr>
          <a:xfrm>
            <a:off x="6648275" y="1802300"/>
            <a:ext cx="1497600" cy="1315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71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71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71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71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3" name="Google Shape;1503;p71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4" name="Google Shape;1504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5" name="Google Shape;1505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06" name="Google Shape;1506;p71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71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71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71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71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71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71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71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71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71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71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7" name="Google Shape;1517;p71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8" name="Google Shape;1518;p71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19" name="Google Shape;1519;p71"/>
          <p:cNvCxnSpPr>
            <a:stCxn id="1518" idx="2"/>
            <a:endCxn id="1520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1" name="Google Shape;1521;p71"/>
          <p:cNvCxnSpPr>
            <a:stCxn id="1518" idx="2"/>
            <a:endCxn id="1522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0" name="Google Shape;1520;p71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2" name="Google Shape;1522;p71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3" name="Google Shape;1523;p71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4" name="Google Shape;1524;p71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71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71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71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71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71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71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71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71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71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71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71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71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71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71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39" name="Google Shape;1539;p71"/>
          <p:cNvCxnSpPr>
            <a:stCxn id="1538" idx="2"/>
            <a:endCxn id="1540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1" name="Google Shape;1541;p71"/>
          <p:cNvCxnSpPr>
            <a:stCxn id="1538" idx="2"/>
            <a:endCxn id="1542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0" name="Google Shape;1540;p71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2" name="Google Shape;1542;p71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43" name="Google Shape;1543;p71"/>
          <p:cNvCxnSpPr>
            <a:stCxn id="1526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4" name="Google Shape;1544;p71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71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71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7" name="Google Shape;1547;p71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71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71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71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71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71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71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71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71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71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71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71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71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0" name="Google Shape;1560;p71"/>
          <p:cNvCxnSpPr>
            <a:stCxn id="1559" idx="2"/>
            <a:endCxn id="1561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2" name="Google Shape;1562;p71"/>
          <p:cNvCxnSpPr>
            <a:stCxn id="1559" idx="2"/>
            <a:endCxn id="1563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1" name="Google Shape;1561;p71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3" name="Google Shape;1563;p71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4" name="Google Shape;1564;p71"/>
          <p:cNvCxnSpPr/>
          <p:nvPr/>
        </p:nvCxnSpPr>
        <p:spPr>
          <a:xfrm>
            <a:off x="8145825" y="1790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5" name="Google Shape;1565;p71"/>
          <p:cNvSpPr/>
          <p:nvPr/>
        </p:nvSpPr>
        <p:spPr>
          <a:xfrm>
            <a:off x="70107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71"/>
          <p:cNvSpPr/>
          <p:nvPr/>
        </p:nvSpPr>
        <p:spPr>
          <a:xfrm>
            <a:off x="67826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71"/>
          <p:cNvSpPr txBox="1"/>
          <p:nvPr/>
        </p:nvSpPr>
        <p:spPr>
          <a:xfrm>
            <a:off x="62272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t+2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8" name="Google Shape;1568;p71"/>
          <p:cNvSpPr/>
          <p:nvPr/>
        </p:nvSpPr>
        <p:spPr>
          <a:xfrm>
            <a:off x="2914638" y="3456525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71"/>
          <p:cNvSpPr/>
          <p:nvPr/>
        </p:nvSpPr>
        <p:spPr>
          <a:xfrm>
            <a:off x="5860763" y="3463800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and History</a:t>
            </a:r>
            <a:endParaRPr/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72"/>
          <p:cNvSpPr/>
          <p:nvPr/>
        </p:nvSpPr>
        <p:spPr>
          <a:xfrm>
            <a:off x="8145825" y="1790350"/>
            <a:ext cx="492000" cy="1315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72"/>
          <p:cNvSpPr/>
          <p:nvPr/>
        </p:nvSpPr>
        <p:spPr>
          <a:xfrm>
            <a:off x="6648275" y="1802300"/>
            <a:ext cx="1497600" cy="1315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72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72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p72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72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1" name="Google Shape;1581;p72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2" name="Google Shape;1582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3" name="Google Shape;1583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4" name="Google Shape;1584;p72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72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72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72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72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72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72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72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72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72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72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5" name="Google Shape;1595;p72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6" name="Google Shape;1596;p72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97" name="Google Shape;1597;p72"/>
          <p:cNvCxnSpPr>
            <a:stCxn id="1596" idx="2"/>
            <a:endCxn id="1598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9" name="Google Shape;1599;p72"/>
          <p:cNvCxnSpPr>
            <a:stCxn id="1596" idx="2"/>
            <a:endCxn id="1600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8" name="Google Shape;1598;p72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0" name="Google Shape;1600;p72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1" name="Google Shape;1601;p72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2" name="Google Shape;1602;p72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72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72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p72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72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72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72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Google Shape;1609;p72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0" name="Google Shape;1610;p72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1" name="Google Shape;1611;p72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2" name="Google Shape;1612;p72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3" name="Google Shape;1613;p72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4" name="Google Shape;1614;p72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5" name="Google Shape;1615;p72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72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17" name="Google Shape;1617;p72"/>
          <p:cNvCxnSpPr>
            <a:stCxn id="1616" idx="2"/>
            <a:endCxn id="1618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9" name="Google Shape;1619;p72"/>
          <p:cNvCxnSpPr>
            <a:stCxn id="1616" idx="2"/>
            <a:endCxn id="1620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8" name="Google Shape;1618;p72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0" name="Google Shape;1620;p72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1" name="Google Shape;1621;p72"/>
          <p:cNvCxnSpPr>
            <a:stCxn id="1604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2" name="Google Shape;1622;p72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72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72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5" name="Google Shape;1625;p72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72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7" name="Google Shape;1627;p72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72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72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72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72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2" name="Google Shape;1632;p72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72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72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72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72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72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38" name="Google Shape;1638;p72"/>
          <p:cNvCxnSpPr>
            <a:stCxn id="1637" idx="2"/>
            <a:endCxn id="1639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0" name="Google Shape;1640;p72"/>
          <p:cNvCxnSpPr>
            <a:stCxn id="1637" idx="2"/>
            <a:endCxn id="1641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9" name="Google Shape;1639;p72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1" name="Google Shape;1641;p72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42" name="Google Shape;1642;p72"/>
          <p:cNvCxnSpPr/>
          <p:nvPr/>
        </p:nvCxnSpPr>
        <p:spPr>
          <a:xfrm>
            <a:off x="8145825" y="1790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3" name="Google Shape;1643;p72"/>
          <p:cNvSpPr/>
          <p:nvPr/>
        </p:nvSpPr>
        <p:spPr>
          <a:xfrm>
            <a:off x="70107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72"/>
          <p:cNvSpPr/>
          <p:nvPr/>
        </p:nvSpPr>
        <p:spPr>
          <a:xfrm>
            <a:off x="67826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72"/>
          <p:cNvSpPr txBox="1"/>
          <p:nvPr/>
        </p:nvSpPr>
        <p:spPr>
          <a:xfrm>
            <a:off x="62272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t+2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6" name="Google Shape;1646;p72"/>
          <p:cNvSpPr/>
          <p:nvPr/>
        </p:nvSpPr>
        <p:spPr>
          <a:xfrm>
            <a:off x="2914638" y="3456525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72"/>
          <p:cNvSpPr/>
          <p:nvPr/>
        </p:nvSpPr>
        <p:spPr>
          <a:xfrm>
            <a:off x="303800" y="3159150"/>
            <a:ext cx="2560200" cy="102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72"/>
          <p:cNvSpPr/>
          <p:nvPr/>
        </p:nvSpPr>
        <p:spPr>
          <a:xfrm>
            <a:off x="3368775" y="3170575"/>
            <a:ext cx="2517600" cy="102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72"/>
          <p:cNvSpPr/>
          <p:nvPr/>
        </p:nvSpPr>
        <p:spPr>
          <a:xfrm>
            <a:off x="6324450" y="3172950"/>
            <a:ext cx="2517600" cy="102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72"/>
          <p:cNvSpPr/>
          <p:nvPr/>
        </p:nvSpPr>
        <p:spPr>
          <a:xfrm>
            <a:off x="5860763" y="3463800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73"/>
          <p:cNvSpPr/>
          <p:nvPr/>
        </p:nvSpPr>
        <p:spPr>
          <a:xfrm>
            <a:off x="8145825" y="1790350"/>
            <a:ext cx="492000" cy="1315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73"/>
          <p:cNvSpPr/>
          <p:nvPr/>
        </p:nvSpPr>
        <p:spPr>
          <a:xfrm>
            <a:off x="6648275" y="1802300"/>
            <a:ext cx="1497600" cy="1315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73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8" name="Google Shape;1658;p73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9" name="Google Shape;1659;p73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0" name="Google Shape;1660;p73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2" name="Google Shape;1662;p73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3" name="Google Shape;1663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4" name="Google Shape;1664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5" name="Google Shape;1665;p73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6" name="Google Shape;1666;p73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7" name="Google Shape;1667;p73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8" name="Google Shape;1668;p73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9" name="Google Shape;1669;p73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73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1" name="Google Shape;1671;p73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2" name="Google Shape;1672;p73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3" name="Google Shape;1673;p73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73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5" name="Google Shape;1675;p73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6" name="Google Shape;1676;p73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7" name="Google Shape;1677;p73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78" name="Google Shape;1678;p73"/>
          <p:cNvCxnSpPr>
            <a:stCxn id="1677" idx="2"/>
            <a:endCxn id="1679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0" name="Google Shape;1680;p73"/>
          <p:cNvCxnSpPr>
            <a:stCxn id="1677" idx="2"/>
            <a:endCxn id="1681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9" name="Google Shape;1679;p73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1" name="Google Shape;1681;p73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2" name="Google Shape;1682;p73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3" name="Google Shape;1683;p73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73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73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73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73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p73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9" name="Google Shape;1689;p73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73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1" name="Google Shape;1691;p73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73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73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73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73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73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73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98" name="Google Shape;1698;p73"/>
          <p:cNvCxnSpPr>
            <a:stCxn id="1697" idx="2"/>
            <a:endCxn id="1699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0" name="Google Shape;1700;p73"/>
          <p:cNvCxnSpPr>
            <a:stCxn id="1697" idx="2"/>
            <a:endCxn id="1701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9" name="Google Shape;1699;p73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1" name="Google Shape;1701;p73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02" name="Google Shape;1702;p73"/>
          <p:cNvCxnSpPr>
            <a:stCxn id="1685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3" name="Google Shape;1703;p73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p73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73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6" name="Google Shape;1706;p73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73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8" name="Google Shape;1708;p73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73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73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73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73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3" name="Google Shape;1713;p73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4" name="Google Shape;1714;p73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5" name="Google Shape;1715;p73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6" name="Google Shape;1716;p73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p73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8" name="Google Shape;1718;p73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19" name="Google Shape;1719;p73"/>
          <p:cNvCxnSpPr>
            <a:stCxn id="1718" idx="2"/>
            <a:endCxn id="1720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1" name="Google Shape;1721;p73"/>
          <p:cNvCxnSpPr>
            <a:stCxn id="1718" idx="2"/>
            <a:endCxn id="1722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0" name="Google Shape;1720;p73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2" name="Google Shape;1722;p73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23" name="Google Shape;1723;p73"/>
          <p:cNvCxnSpPr/>
          <p:nvPr/>
        </p:nvCxnSpPr>
        <p:spPr>
          <a:xfrm>
            <a:off x="8145825" y="1790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4" name="Google Shape;1724;p73"/>
          <p:cNvSpPr/>
          <p:nvPr/>
        </p:nvSpPr>
        <p:spPr>
          <a:xfrm>
            <a:off x="70107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Google Shape;1725;p73"/>
          <p:cNvSpPr/>
          <p:nvPr/>
        </p:nvSpPr>
        <p:spPr>
          <a:xfrm>
            <a:off x="67826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6" name="Google Shape;1726;p73"/>
          <p:cNvSpPr txBox="1"/>
          <p:nvPr/>
        </p:nvSpPr>
        <p:spPr>
          <a:xfrm>
            <a:off x="62272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t+2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7" name="Google Shape;1727;p73"/>
          <p:cNvSpPr/>
          <p:nvPr/>
        </p:nvSpPr>
        <p:spPr>
          <a:xfrm>
            <a:off x="2914638" y="3456525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73"/>
          <p:cNvSpPr/>
          <p:nvPr/>
        </p:nvSpPr>
        <p:spPr>
          <a:xfrm>
            <a:off x="5860763" y="3463800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p73"/>
          <p:cNvSpPr/>
          <p:nvPr/>
        </p:nvSpPr>
        <p:spPr>
          <a:xfrm>
            <a:off x="303800" y="3159150"/>
            <a:ext cx="2560200" cy="102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Google Shape;1730;p73"/>
          <p:cNvSpPr/>
          <p:nvPr/>
        </p:nvSpPr>
        <p:spPr>
          <a:xfrm>
            <a:off x="3368775" y="3170575"/>
            <a:ext cx="2517600" cy="102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Google Shape;1731;p73"/>
          <p:cNvSpPr/>
          <p:nvPr/>
        </p:nvSpPr>
        <p:spPr>
          <a:xfrm>
            <a:off x="6281850" y="3172950"/>
            <a:ext cx="2560200" cy="102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Google Shape;1732;p73"/>
          <p:cNvSpPr/>
          <p:nvPr/>
        </p:nvSpPr>
        <p:spPr>
          <a:xfrm>
            <a:off x="414375" y="3517225"/>
            <a:ext cx="399900" cy="409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73"/>
          <p:cNvSpPr/>
          <p:nvPr/>
        </p:nvSpPr>
        <p:spPr>
          <a:xfrm>
            <a:off x="3419725" y="3478075"/>
            <a:ext cx="517200" cy="442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73"/>
          <p:cNvSpPr/>
          <p:nvPr/>
        </p:nvSpPr>
        <p:spPr>
          <a:xfrm>
            <a:off x="6301025" y="3482075"/>
            <a:ext cx="517200" cy="442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0" name="Google Shape;1740;p74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1" name="Google Shape;1741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2" name="Google Shape;1742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43" name="Google Shape;1743;p74"/>
          <p:cNvSpPr/>
          <p:nvPr/>
        </p:nvSpPr>
        <p:spPr>
          <a:xfrm>
            <a:off x="3657300" y="1788775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74"/>
          <p:cNvSpPr/>
          <p:nvPr/>
        </p:nvSpPr>
        <p:spPr>
          <a:xfrm>
            <a:off x="3990650" y="22298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5" name="Google Shape;1745;p74"/>
          <p:cNvSpPr/>
          <p:nvPr/>
        </p:nvSpPr>
        <p:spPr>
          <a:xfrm>
            <a:off x="3795725" y="25719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p74"/>
          <p:cNvSpPr/>
          <p:nvPr/>
        </p:nvSpPr>
        <p:spPr>
          <a:xfrm>
            <a:off x="4415275" y="18935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74"/>
          <p:cNvSpPr/>
          <p:nvPr/>
        </p:nvSpPr>
        <p:spPr>
          <a:xfrm>
            <a:off x="4901000" y="18452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74"/>
          <p:cNvSpPr/>
          <p:nvPr/>
        </p:nvSpPr>
        <p:spPr>
          <a:xfrm>
            <a:off x="4676613" y="21292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74"/>
          <p:cNvSpPr/>
          <p:nvPr/>
        </p:nvSpPr>
        <p:spPr>
          <a:xfrm>
            <a:off x="5429250" y="20042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74"/>
          <p:cNvSpPr/>
          <p:nvPr/>
        </p:nvSpPr>
        <p:spPr>
          <a:xfrm>
            <a:off x="5330375" y="276690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74"/>
          <p:cNvSpPr/>
          <p:nvPr/>
        </p:nvSpPr>
        <p:spPr>
          <a:xfrm>
            <a:off x="4441750" y="24922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74"/>
          <p:cNvSpPr/>
          <p:nvPr/>
        </p:nvSpPr>
        <p:spPr>
          <a:xfrm>
            <a:off x="4901000" y="2498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p74"/>
          <p:cNvSpPr/>
          <p:nvPr/>
        </p:nvSpPr>
        <p:spPr>
          <a:xfrm>
            <a:off x="4335450" y="276690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4" name="Google Shape;1754;p74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55" name="Google Shape;1755;p74"/>
          <p:cNvCxnSpPr>
            <a:stCxn id="1754" idx="2"/>
            <a:endCxn id="1756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7" name="Google Shape;1757;p74"/>
          <p:cNvCxnSpPr>
            <a:stCxn id="1754" idx="2"/>
            <a:endCxn id="1758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6" name="Google Shape;1756;p74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8" name="Google Shape;1758;p74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9" name="Google Shape;1759;p74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0" name="Google Shape;1760;p74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74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74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3" name="Google Shape;1763;p74"/>
          <p:cNvCxnSpPr>
            <a:stCxn id="1762" idx="2"/>
            <a:endCxn id="1764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5" name="Google Shape;1765;p74"/>
          <p:cNvCxnSpPr>
            <a:stCxn id="1762" idx="2"/>
            <a:endCxn id="1766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4" name="Google Shape;1764;p74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6" name="Google Shape;1766;p74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7" name="Google Shape;1767;p74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74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74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0" name="Google Shape;1770;p74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71" name="Google Shape;1771;p74"/>
          <p:cNvCxnSpPr>
            <a:stCxn id="1770" idx="2"/>
            <a:endCxn id="1772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3" name="Google Shape;1773;p74"/>
          <p:cNvCxnSpPr>
            <a:stCxn id="1770" idx="2"/>
            <a:endCxn id="1774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2" name="Google Shape;1772;p74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4" name="Google Shape;1774;p74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5" name="Google Shape;1775;p74"/>
          <p:cNvSpPr/>
          <p:nvPr/>
        </p:nvSpPr>
        <p:spPr>
          <a:xfrm>
            <a:off x="70107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74"/>
          <p:cNvSpPr/>
          <p:nvPr/>
        </p:nvSpPr>
        <p:spPr>
          <a:xfrm>
            <a:off x="67826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7" name="Google Shape;1777;p74"/>
          <p:cNvSpPr txBox="1"/>
          <p:nvPr/>
        </p:nvSpPr>
        <p:spPr>
          <a:xfrm>
            <a:off x="62272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t+2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8" name="Google Shape;1778;p74"/>
          <p:cNvSpPr/>
          <p:nvPr/>
        </p:nvSpPr>
        <p:spPr>
          <a:xfrm>
            <a:off x="2914638" y="3456525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9" name="Google Shape;1779;p74"/>
          <p:cNvSpPr/>
          <p:nvPr/>
        </p:nvSpPr>
        <p:spPr>
          <a:xfrm>
            <a:off x="5860763" y="3463800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3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p75"/>
          <p:cNvSpPr/>
          <p:nvPr/>
        </p:nvSpPr>
        <p:spPr>
          <a:xfrm>
            <a:off x="5217200" y="1796950"/>
            <a:ext cx="442500" cy="12870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75"/>
          <p:cNvSpPr/>
          <p:nvPr/>
        </p:nvSpPr>
        <p:spPr>
          <a:xfrm>
            <a:off x="4223600" y="2390127"/>
            <a:ext cx="1393500" cy="6939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6" name="Google Shape;1786;p75"/>
          <p:cNvSpPr/>
          <p:nvPr/>
        </p:nvSpPr>
        <p:spPr>
          <a:xfrm>
            <a:off x="3813450" y="1802050"/>
            <a:ext cx="1393500" cy="6066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7" name="Google Shape;1787;p75"/>
          <p:cNvSpPr/>
          <p:nvPr/>
        </p:nvSpPr>
        <p:spPr>
          <a:xfrm>
            <a:off x="3661050" y="1796950"/>
            <a:ext cx="552300" cy="1287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8" name="Google Shape;1788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9" name="Google Shape;1789;p75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0" name="Google Shape;1790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1" name="Google Shape;1791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92" name="Google Shape;1792;p75"/>
          <p:cNvSpPr/>
          <p:nvPr/>
        </p:nvSpPr>
        <p:spPr>
          <a:xfrm>
            <a:off x="3657300" y="1788775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3" name="Google Shape;1793;p75"/>
          <p:cNvSpPr/>
          <p:nvPr/>
        </p:nvSpPr>
        <p:spPr>
          <a:xfrm>
            <a:off x="3990650" y="22298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4" name="Google Shape;1794;p75"/>
          <p:cNvSpPr/>
          <p:nvPr/>
        </p:nvSpPr>
        <p:spPr>
          <a:xfrm>
            <a:off x="3795725" y="25719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75"/>
          <p:cNvSpPr/>
          <p:nvPr/>
        </p:nvSpPr>
        <p:spPr>
          <a:xfrm>
            <a:off x="4415275" y="18935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75"/>
          <p:cNvSpPr/>
          <p:nvPr/>
        </p:nvSpPr>
        <p:spPr>
          <a:xfrm>
            <a:off x="4901000" y="18452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7" name="Google Shape;1797;p75"/>
          <p:cNvSpPr/>
          <p:nvPr/>
        </p:nvSpPr>
        <p:spPr>
          <a:xfrm>
            <a:off x="4676613" y="21292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8" name="Google Shape;1798;p75"/>
          <p:cNvSpPr/>
          <p:nvPr/>
        </p:nvSpPr>
        <p:spPr>
          <a:xfrm>
            <a:off x="5429250" y="20042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9" name="Google Shape;1799;p75"/>
          <p:cNvSpPr/>
          <p:nvPr/>
        </p:nvSpPr>
        <p:spPr>
          <a:xfrm>
            <a:off x="5330375" y="276690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0" name="Google Shape;1800;p75"/>
          <p:cNvSpPr/>
          <p:nvPr/>
        </p:nvSpPr>
        <p:spPr>
          <a:xfrm>
            <a:off x="4441750" y="24922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75"/>
          <p:cNvSpPr/>
          <p:nvPr/>
        </p:nvSpPr>
        <p:spPr>
          <a:xfrm>
            <a:off x="4901000" y="2498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75"/>
          <p:cNvSpPr/>
          <p:nvPr/>
        </p:nvSpPr>
        <p:spPr>
          <a:xfrm>
            <a:off x="4335450" y="276690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3" name="Google Shape;1803;p75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4" name="Google Shape;1804;p75"/>
          <p:cNvCxnSpPr>
            <a:stCxn id="1803" idx="2"/>
            <a:endCxn id="1805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6" name="Google Shape;1806;p75"/>
          <p:cNvCxnSpPr>
            <a:stCxn id="1803" idx="2"/>
            <a:endCxn id="1807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5" name="Google Shape;1805;p75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7" name="Google Shape;1807;p75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8" name="Google Shape;1808;p75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9" name="Google Shape;1809;p75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75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75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12" name="Google Shape;1812;p75"/>
          <p:cNvCxnSpPr>
            <a:stCxn id="1811" idx="2"/>
            <a:endCxn id="1813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4" name="Google Shape;1814;p75"/>
          <p:cNvCxnSpPr>
            <a:stCxn id="1811" idx="2"/>
            <a:endCxn id="1815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3" name="Google Shape;1813;p75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5" name="Google Shape;1815;p75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6" name="Google Shape;1816;p75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7" name="Google Shape;1817;p75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8" name="Google Shape;1818;p75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9" name="Google Shape;1819;p75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20" name="Google Shape;1820;p75"/>
          <p:cNvCxnSpPr>
            <a:stCxn id="1819" idx="2"/>
            <a:endCxn id="1821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2" name="Google Shape;1822;p75"/>
          <p:cNvCxnSpPr>
            <a:stCxn id="1819" idx="2"/>
            <a:endCxn id="1823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1" name="Google Shape;1821;p75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3" name="Google Shape;1823;p75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4" name="Google Shape;1824;p75"/>
          <p:cNvSpPr/>
          <p:nvPr/>
        </p:nvSpPr>
        <p:spPr>
          <a:xfrm>
            <a:off x="70107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Google Shape;1825;p75"/>
          <p:cNvSpPr/>
          <p:nvPr/>
        </p:nvSpPr>
        <p:spPr>
          <a:xfrm>
            <a:off x="67826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75"/>
          <p:cNvSpPr txBox="1"/>
          <p:nvPr/>
        </p:nvSpPr>
        <p:spPr>
          <a:xfrm>
            <a:off x="62272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t+2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7" name="Google Shape;1827;p75"/>
          <p:cNvSpPr/>
          <p:nvPr/>
        </p:nvSpPr>
        <p:spPr>
          <a:xfrm>
            <a:off x="2914638" y="3456525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8" name="Google Shape;1828;p75"/>
          <p:cNvSpPr/>
          <p:nvPr/>
        </p:nvSpPr>
        <p:spPr>
          <a:xfrm>
            <a:off x="5860763" y="3463800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9" name="Google Shape;1829;p75"/>
          <p:cNvCxnSpPr/>
          <p:nvPr/>
        </p:nvCxnSpPr>
        <p:spPr>
          <a:xfrm>
            <a:off x="4218463" y="1784875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30" name="Google Shape;1830;p75"/>
          <p:cNvCxnSpPr/>
          <p:nvPr/>
        </p:nvCxnSpPr>
        <p:spPr>
          <a:xfrm>
            <a:off x="5206913" y="1802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31" name="Google Shape;1831;p75"/>
          <p:cNvCxnSpPr/>
          <p:nvPr/>
        </p:nvCxnSpPr>
        <p:spPr>
          <a:xfrm rot="10800000">
            <a:off x="3629100" y="2408575"/>
            <a:ext cx="2009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7" name="Google Shape;1837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uses an ensemble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learn slowly in series.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Certain weak learners have more “say” in the final output than others due to the multiplied alpha parameter.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subsequent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weak learner is built using a reweighted data set from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weak learner.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8" name="Google Shape;1838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9" name="Google Shape;1839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3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5" name="Google Shape;1845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Intuition of Adaptive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stump essentially represents the strength of a feature to predict.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Building these stumps in series and adding in the alpha parameter allows us to intelligently combine the importance of each feature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6" name="Google Shape;1846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7" name="Google Shape;1847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3" name="Google Shape;1853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Notes 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Adaptive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Unlike Random Forest, it is possible to overfit with AdaBoost, however it takes many trees to do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Usually error has already stabilized way before enough trees are added to cause overfitting.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54" name="Google Shape;1854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5" name="Google Shape;1855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9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1" name="Google Shape;1861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move on to seeing AdaBoost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practice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2" name="Google Shape;1862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63" name="Google Shape;1863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8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AdaBoost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9" name="Google Shape;1869;p8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Walkthrough Part One: Data</a:t>
            </a:r>
            <a:endParaRPr/>
          </a:p>
        </p:txBody>
      </p:sp>
      <p:pic>
        <p:nvPicPr>
          <p:cNvPr descr="watermark.jpg" id="1870" name="Google Shape;1870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1" name="Google Shape;1871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7" name="Google Shape;1877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particular ML project, we will be walking through an example where a predictive model is not the main goal!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give you a brief overview of the data to fully understand the scope of the project.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8" name="Google Shape;1878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9" name="Google Shape;1879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concept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not actually a machine learning algorithm, it is methodology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applied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an existing machine learning algorithm, most commonly applied to the decision tree.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idea of a meta-learning algorithm by reviewing a simple application and formula.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5" name="Google Shape;1885;p8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Mushroom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Variety of categorical features on mushrooms.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we use ML to accomplish two tasks: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Poisonous vs. Edible.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cautionary guidelines for people picking mushrooms.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6" name="Google Shape;1886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7" name="Google Shape;1887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3" name="Google Shape;1893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Tree based methods have great capabilities to report feature importance.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specifically has stumps focusing on one feature at a time, which could be useful in creating mushroom picking guidelines.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check out the data in a notebook!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4" name="Google Shape;1894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5" name="Google Shape;1895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8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AdaBoost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1" name="Google Shape;1901;p8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Walkthrough Part Two: Model</a:t>
            </a:r>
            <a:endParaRPr/>
          </a:p>
        </p:txBody>
      </p:sp>
      <p:pic>
        <p:nvPicPr>
          <p:cNvPr descr="watermark.jpg" id="1902" name="Google Shape;1902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3" name="Google Shape;1903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8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Gradient Boosting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9" name="Google Shape;1909;p8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</a:t>
            </a:r>
            <a:endParaRPr/>
          </a:p>
        </p:txBody>
      </p:sp>
      <p:pic>
        <p:nvPicPr>
          <p:cNvPr descr="watermark.jpg" id="1910" name="Google Shape;1910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1" name="Google Shape;1911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7" name="Google Shape;1917;p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is a very similar idea to AdaBoost, where weak learners are created in series in order to produce a strong ensemble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makes use of the residual error for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18" name="Google Shape;1918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9" name="Google Shape;1919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5" name="Google Shape;1925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vs. Adaboost: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Larger Trees allowed in Gradient Boosting.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Learning Rate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coefficient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same for all weak learners.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Gradual series learning is based on training on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residuals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the previous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6" name="Google Shape;1926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7" name="Google Shape;1927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3" name="Google Shape;1933;p8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Regression Example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34" name="Google Shape;1934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5" name="Google Shape;1935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36" name="Google Shape;1936;p88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{CFE432B8-A016-46A5-BC8D-52423A583873}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2" name="Google Shape;1942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 a decision tree on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3" name="Google Shape;1943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4" name="Google Shape;1944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45" name="Google Shape;1945;p89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{CFE432B8-A016-46A5-BC8D-52423A583873}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46" name="Google Shape;1946;p89"/>
          <p:cNvSpPr/>
          <p:nvPr/>
        </p:nvSpPr>
        <p:spPr>
          <a:xfrm>
            <a:off x="7012175" y="21818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47" name="Google Shape;1947;p89"/>
          <p:cNvCxnSpPr>
            <a:stCxn id="1946" idx="2"/>
            <a:endCxn id="1948" idx="0"/>
          </p:cNvCxnSpPr>
          <p:nvPr/>
        </p:nvCxnSpPr>
        <p:spPr>
          <a:xfrm flipH="1">
            <a:off x="6917375" y="24101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9" name="Google Shape;1949;p89"/>
          <p:cNvCxnSpPr>
            <a:stCxn id="1946" idx="2"/>
            <a:endCxn id="1950" idx="0"/>
          </p:cNvCxnSpPr>
          <p:nvPr/>
        </p:nvCxnSpPr>
        <p:spPr>
          <a:xfrm>
            <a:off x="7294775" y="24101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8" name="Google Shape;1948;p89"/>
          <p:cNvSpPr/>
          <p:nvPr/>
        </p:nvSpPr>
        <p:spPr>
          <a:xfrm>
            <a:off x="6634725" y="26988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0" name="Google Shape;1950;p89"/>
          <p:cNvSpPr/>
          <p:nvPr/>
        </p:nvSpPr>
        <p:spPr>
          <a:xfrm>
            <a:off x="7452600" y="26988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51" name="Google Shape;1951;p89"/>
          <p:cNvCxnSpPr>
            <a:stCxn id="1948" idx="2"/>
            <a:endCxn id="1952" idx="0"/>
          </p:cNvCxnSpPr>
          <p:nvPr/>
        </p:nvCxnSpPr>
        <p:spPr>
          <a:xfrm flipH="1">
            <a:off x="6161925" y="29559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3" name="Google Shape;1953;p89"/>
          <p:cNvCxnSpPr>
            <a:stCxn id="1948" idx="2"/>
            <a:endCxn id="1954" idx="0"/>
          </p:cNvCxnSpPr>
          <p:nvPr/>
        </p:nvCxnSpPr>
        <p:spPr>
          <a:xfrm>
            <a:off x="6917325" y="29559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2" name="Google Shape;1952;p89"/>
          <p:cNvSpPr/>
          <p:nvPr/>
        </p:nvSpPr>
        <p:spPr>
          <a:xfrm>
            <a:off x="587945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4" name="Google Shape;1954;p89"/>
          <p:cNvSpPr/>
          <p:nvPr/>
        </p:nvSpPr>
        <p:spPr>
          <a:xfrm>
            <a:off x="672295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55" name="Google Shape;1955;p89"/>
          <p:cNvCxnSpPr>
            <a:stCxn id="1950" idx="2"/>
            <a:endCxn id="1956" idx="0"/>
          </p:cNvCxnSpPr>
          <p:nvPr/>
        </p:nvCxnSpPr>
        <p:spPr>
          <a:xfrm flipH="1">
            <a:off x="7707600" y="29559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7" name="Google Shape;1957;p89"/>
          <p:cNvCxnSpPr>
            <a:stCxn id="1950" idx="2"/>
            <a:endCxn id="1958" idx="0"/>
          </p:cNvCxnSpPr>
          <p:nvPr/>
        </p:nvCxnSpPr>
        <p:spPr>
          <a:xfrm>
            <a:off x="7721400" y="29559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6" name="Google Shape;1956;p89"/>
          <p:cNvSpPr/>
          <p:nvPr/>
        </p:nvSpPr>
        <p:spPr>
          <a:xfrm>
            <a:off x="742500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8" name="Google Shape;1958;p89"/>
          <p:cNvSpPr/>
          <p:nvPr/>
        </p:nvSpPr>
        <p:spPr>
          <a:xfrm>
            <a:off x="819640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4" name="Google Shape;1964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- not just a stump!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5" name="Google Shape;1965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6" name="Google Shape;1966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67" name="Google Shape;1967;p90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{CFE432B8-A016-46A5-BC8D-52423A583873}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68" name="Google Shape;1968;p90"/>
          <p:cNvSpPr/>
          <p:nvPr/>
        </p:nvSpPr>
        <p:spPr>
          <a:xfrm>
            <a:off x="7012175" y="21818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69" name="Google Shape;1969;p90"/>
          <p:cNvCxnSpPr>
            <a:stCxn id="1968" idx="2"/>
            <a:endCxn id="1970" idx="0"/>
          </p:cNvCxnSpPr>
          <p:nvPr/>
        </p:nvCxnSpPr>
        <p:spPr>
          <a:xfrm flipH="1">
            <a:off x="6917375" y="24101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1" name="Google Shape;1971;p90"/>
          <p:cNvCxnSpPr>
            <a:stCxn id="1968" idx="2"/>
            <a:endCxn id="1972" idx="0"/>
          </p:cNvCxnSpPr>
          <p:nvPr/>
        </p:nvCxnSpPr>
        <p:spPr>
          <a:xfrm>
            <a:off x="7294775" y="24101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0" name="Google Shape;1970;p90"/>
          <p:cNvSpPr/>
          <p:nvPr/>
        </p:nvSpPr>
        <p:spPr>
          <a:xfrm>
            <a:off x="6634725" y="26988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2" name="Google Shape;1972;p90"/>
          <p:cNvSpPr/>
          <p:nvPr/>
        </p:nvSpPr>
        <p:spPr>
          <a:xfrm>
            <a:off x="7452600" y="26988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73" name="Google Shape;1973;p90"/>
          <p:cNvCxnSpPr>
            <a:stCxn id="1970" idx="2"/>
            <a:endCxn id="1974" idx="0"/>
          </p:cNvCxnSpPr>
          <p:nvPr/>
        </p:nvCxnSpPr>
        <p:spPr>
          <a:xfrm flipH="1">
            <a:off x="6161925" y="29559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5" name="Google Shape;1975;p90"/>
          <p:cNvCxnSpPr>
            <a:stCxn id="1970" idx="2"/>
            <a:endCxn id="1976" idx="0"/>
          </p:cNvCxnSpPr>
          <p:nvPr/>
        </p:nvCxnSpPr>
        <p:spPr>
          <a:xfrm>
            <a:off x="6917325" y="29559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4" name="Google Shape;1974;p90"/>
          <p:cNvSpPr/>
          <p:nvPr/>
        </p:nvSpPr>
        <p:spPr>
          <a:xfrm>
            <a:off x="587945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6" name="Google Shape;1976;p90"/>
          <p:cNvSpPr/>
          <p:nvPr/>
        </p:nvSpPr>
        <p:spPr>
          <a:xfrm>
            <a:off x="672295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77" name="Google Shape;1977;p90"/>
          <p:cNvCxnSpPr>
            <a:stCxn id="1972" idx="2"/>
            <a:endCxn id="1978" idx="0"/>
          </p:cNvCxnSpPr>
          <p:nvPr/>
        </p:nvCxnSpPr>
        <p:spPr>
          <a:xfrm flipH="1">
            <a:off x="7707600" y="29559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9" name="Google Shape;1979;p90"/>
          <p:cNvCxnSpPr>
            <a:stCxn id="1972" idx="2"/>
            <a:endCxn id="1980" idx="0"/>
          </p:cNvCxnSpPr>
          <p:nvPr/>
        </p:nvCxnSpPr>
        <p:spPr>
          <a:xfrm>
            <a:off x="7721400" y="29559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8" name="Google Shape;1978;p90"/>
          <p:cNvSpPr/>
          <p:nvPr/>
        </p:nvSpPr>
        <p:spPr>
          <a:xfrm>
            <a:off x="742500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0" name="Google Shape;1980;p90"/>
          <p:cNvSpPr/>
          <p:nvPr/>
        </p:nvSpPr>
        <p:spPr>
          <a:xfrm>
            <a:off x="819640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6" name="Google Shape;1986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predicted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ŷ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7" name="Google Shape;1987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8" name="Google Shape;1988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89" name="Google Shape;1989;p91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{CFE432B8-A016-46A5-BC8D-52423A583873}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90" name="Google Shape;1990;p91"/>
          <p:cNvSpPr/>
          <p:nvPr/>
        </p:nvSpPr>
        <p:spPr>
          <a:xfrm>
            <a:off x="7012175" y="21818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91" name="Google Shape;1991;p91"/>
          <p:cNvCxnSpPr>
            <a:stCxn id="1990" idx="2"/>
            <a:endCxn id="1992" idx="0"/>
          </p:cNvCxnSpPr>
          <p:nvPr/>
        </p:nvCxnSpPr>
        <p:spPr>
          <a:xfrm flipH="1">
            <a:off x="6917375" y="24101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3" name="Google Shape;1993;p91"/>
          <p:cNvCxnSpPr>
            <a:stCxn id="1990" idx="2"/>
            <a:endCxn id="1994" idx="0"/>
          </p:cNvCxnSpPr>
          <p:nvPr/>
        </p:nvCxnSpPr>
        <p:spPr>
          <a:xfrm>
            <a:off x="7294775" y="24101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2" name="Google Shape;1992;p91"/>
          <p:cNvSpPr/>
          <p:nvPr/>
        </p:nvSpPr>
        <p:spPr>
          <a:xfrm>
            <a:off x="6634725" y="26988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4" name="Google Shape;1994;p91"/>
          <p:cNvSpPr/>
          <p:nvPr/>
        </p:nvSpPr>
        <p:spPr>
          <a:xfrm>
            <a:off x="7452600" y="26988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95" name="Google Shape;1995;p91"/>
          <p:cNvCxnSpPr>
            <a:stCxn id="1992" idx="2"/>
            <a:endCxn id="1996" idx="0"/>
          </p:cNvCxnSpPr>
          <p:nvPr/>
        </p:nvCxnSpPr>
        <p:spPr>
          <a:xfrm flipH="1">
            <a:off x="6161925" y="29559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7" name="Google Shape;1997;p91"/>
          <p:cNvCxnSpPr>
            <a:stCxn id="1992" idx="2"/>
            <a:endCxn id="1998" idx="0"/>
          </p:cNvCxnSpPr>
          <p:nvPr/>
        </p:nvCxnSpPr>
        <p:spPr>
          <a:xfrm>
            <a:off x="6917325" y="29559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6" name="Google Shape;1996;p91"/>
          <p:cNvSpPr/>
          <p:nvPr/>
        </p:nvSpPr>
        <p:spPr>
          <a:xfrm>
            <a:off x="587945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8" name="Google Shape;1998;p91"/>
          <p:cNvSpPr/>
          <p:nvPr/>
        </p:nvSpPr>
        <p:spPr>
          <a:xfrm>
            <a:off x="672295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99" name="Google Shape;1999;p91"/>
          <p:cNvCxnSpPr>
            <a:stCxn id="1994" idx="2"/>
            <a:endCxn id="2000" idx="0"/>
          </p:cNvCxnSpPr>
          <p:nvPr/>
        </p:nvCxnSpPr>
        <p:spPr>
          <a:xfrm flipH="1">
            <a:off x="7707600" y="29559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1" name="Google Shape;2001;p91"/>
          <p:cNvCxnSpPr>
            <a:stCxn id="1994" idx="2"/>
            <a:endCxn id="2002" idx="0"/>
          </p:cNvCxnSpPr>
          <p:nvPr/>
        </p:nvCxnSpPr>
        <p:spPr>
          <a:xfrm>
            <a:off x="7721400" y="29559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0" name="Google Shape;2000;p91"/>
          <p:cNvSpPr/>
          <p:nvPr/>
        </p:nvSpPr>
        <p:spPr>
          <a:xfrm>
            <a:off x="742500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2" name="Google Shape;2002;p91"/>
          <p:cNvSpPr/>
          <p:nvPr/>
        </p:nvSpPr>
        <p:spPr>
          <a:xfrm>
            <a:off x="819640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formula for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6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8" name="Google Shape;2008;p9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predicted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ŷ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9" name="Google Shape;2009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0" name="Google Shape;2010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11" name="Google Shape;2011;p92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{CFE432B8-A016-46A5-BC8D-52423A583873}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12" name="Google Shape;2012;p92"/>
          <p:cNvSpPr/>
          <p:nvPr/>
        </p:nvSpPr>
        <p:spPr>
          <a:xfrm>
            <a:off x="7012175" y="21818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13" name="Google Shape;2013;p92"/>
          <p:cNvCxnSpPr>
            <a:stCxn id="2012" idx="2"/>
            <a:endCxn id="2014" idx="0"/>
          </p:cNvCxnSpPr>
          <p:nvPr/>
        </p:nvCxnSpPr>
        <p:spPr>
          <a:xfrm flipH="1">
            <a:off x="6917375" y="24101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5" name="Google Shape;2015;p92"/>
          <p:cNvCxnSpPr>
            <a:stCxn id="2012" idx="2"/>
            <a:endCxn id="2016" idx="0"/>
          </p:cNvCxnSpPr>
          <p:nvPr/>
        </p:nvCxnSpPr>
        <p:spPr>
          <a:xfrm>
            <a:off x="7294775" y="24101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4" name="Google Shape;2014;p92"/>
          <p:cNvSpPr/>
          <p:nvPr/>
        </p:nvSpPr>
        <p:spPr>
          <a:xfrm>
            <a:off x="6634725" y="26988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6" name="Google Shape;2016;p92"/>
          <p:cNvSpPr/>
          <p:nvPr/>
        </p:nvSpPr>
        <p:spPr>
          <a:xfrm>
            <a:off x="7452600" y="26988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17" name="Google Shape;2017;p92"/>
          <p:cNvCxnSpPr>
            <a:stCxn id="2014" idx="2"/>
            <a:endCxn id="2018" idx="0"/>
          </p:cNvCxnSpPr>
          <p:nvPr/>
        </p:nvCxnSpPr>
        <p:spPr>
          <a:xfrm flipH="1">
            <a:off x="6161925" y="29559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9" name="Google Shape;2019;p92"/>
          <p:cNvCxnSpPr>
            <a:stCxn id="2014" idx="2"/>
            <a:endCxn id="2020" idx="0"/>
          </p:cNvCxnSpPr>
          <p:nvPr/>
        </p:nvCxnSpPr>
        <p:spPr>
          <a:xfrm>
            <a:off x="6917325" y="29559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8" name="Google Shape;2018;p92"/>
          <p:cNvSpPr/>
          <p:nvPr/>
        </p:nvSpPr>
        <p:spPr>
          <a:xfrm>
            <a:off x="587945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0" name="Google Shape;2020;p92"/>
          <p:cNvSpPr/>
          <p:nvPr/>
        </p:nvSpPr>
        <p:spPr>
          <a:xfrm>
            <a:off x="672295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21" name="Google Shape;2021;p92"/>
          <p:cNvCxnSpPr>
            <a:stCxn id="2016" idx="2"/>
            <a:endCxn id="2022" idx="0"/>
          </p:cNvCxnSpPr>
          <p:nvPr/>
        </p:nvCxnSpPr>
        <p:spPr>
          <a:xfrm flipH="1">
            <a:off x="7707600" y="29559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3" name="Google Shape;2023;p92"/>
          <p:cNvCxnSpPr>
            <a:stCxn id="2016" idx="2"/>
            <a:endCxn id="2024" idx="0"/>
          </p:cNvCxnSpPr>
          <p:nvPr/>
        </p:nvCxnSpPr>
        <p:spPr>
          <a:xfrm>
            <a:off x="7721400" y="29559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2" name="Google Shape;2022;p92"/>
          <p:cNvSpPr/>
          <p:nvPr/>
        </p:nvSpPr>
        <p:spPr>
          <a:xfrm>
            <a:off x="742500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4" name="Google Shape;2024;p92"/>
          <p:cNvSpPr/>
          <p:nvPr/>
        </p:nvSpPr>
        <p:spPr>
          <a:xfrm>
            <a:off x="819640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0" name="Google Shape;2030;p9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predicted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ŷ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1" name="Google Shape;2031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2" name="Google Shape;2032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33" name="Google Shape;2033;p93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{CFE432B8-A016-46A5-BC8D-52423A583873}</a:tableStyleId>
              </a:tblPr>
              <a:tblGrid>
                <a:gridCol w="1110675"/>
                <a:gridCol w="1110675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34" name="Google Shape;2034;p93"/>
          <p:cNvSpPr/>
          <p:nvPr/>
        </p:nvSpPr>
        <p:spPr>
          <a:xfrm>
            <a:off x="7012175" y="21818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35" name="Google Shape;2035;p93"/>
          <p:cNvCxnSpPr>
            <a:stCxn id="2034" idx="2"/>
            <a:endCxn id="2036" idx="0"/>
          </p:cNvCxnSpPr>
          <p:nvPr/>
        </p:nvCxnSpPr>
        <p:spPr>
          <a:xfrm flipH="1">
            <a:off x="6917375" y="24101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7" name="Google Shape;2037;p93"/>
          <p:cNvCxnSpPr>
            <a:stCxn id="2034" idx="2"/>
            <a:endCxn id="2038" idx="0"/>
          </p:cNvCxnSpPr>
          <p:nvPr/>
        </p:nvCxnSpPr>
        <p:spPr>
          <a:xfrm>
            <a:off x="7294775" y="24101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6" name="Google Shape;2036;p93"/>
          <p:cNvSpPr/>
          <p:nvPr/>
        </p:nvSpPr>
        <p:spPr>
          <a:xfrm>
            <a:off x="6634725" y="26988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8" name="Google Shape;2038;p93"/>
          <p:cNvSpPr/>
          <p:nvPr/>
        </p:nvSpPr>
        <p:spPr>
          <a:xfrm>
            <a:off x="7452600" y="26988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39" name="Google Shape;2039;p93"/>
          <p:cNvCxnSpPr>
            <a:stCxn id="2036" idx="2"/>
            <a:endCxn id="2040" idx="0"/>
          </p:cNvCxnSpPr>
          <p:nvPr/>
        </p:nvCxnSpPr>
        <p:spPr>
          <a:xfrm flipH="1">
            <a:off x="6161925" y="29559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1" name="Google Shape;2041;p93"/>
          <p:cNvCxnSpPr>
            <a:stCxn id="2036" idx="2"/>
            <a:endCxn id="2042" idx="0"/>
          </p:cNvCxnSpPr>
          <p:nvPr/>
        </p:nvCxnSpPr>
        <p:spPr>
          <a:xfrm>
            <a:off x="6917325" y="29559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0" name="Google Shape;2040;p93"/>
          <p:cNvSpPr/>
          <p:nvPr/>
        </p:nvSpPr>
        <p:spPr>
          <a:xfrm>
            <a:off x="587945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2" name="Google Shape;2042;p93"/>
          <p:cNvSpPr/>
          <p:nvPr/>
        </p:nvSpPr>
        <p:spPr>
          <a:xfrm>
            <a:off x="672295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43" name="Google Shape;2043;p93"/>
          <p:cNvCxnSpPr>
            <a:stCxn id="2038" idx="2"/>
            <a:endCxn id="2044" idx="0"/>
          </p:cNvCxnSpPr>
          <p:nvPr/>
        </p:nvCxnSpPr>
        <p:spPr>
          <a:xfrm flipH="1">
            <a:off x="7707600" y="29559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5" name="Google Shape;2045;p93"/>
          <p:cNvCxnSpPr>
            <a:stCxn id="2038" idx="2"/>
            <a:endCxn id="2046" idx="0"/>
          </p:cNvCxnSpPr>
          <p:nvPr/>
        </p:nvCxnSpPr>
        <p:spPr>
          <a:xfrm>
            <a:off x="7721400" y="29559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4" name="Google Shape;2044;p93"/>
          <p:cNvSpPr/>
          <p:nvPr/>
        </p:nvSpPr>
        <p:spPr>
          <a:xfrm>
            <a:off x="742500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6" name="Google Shape;2046;p93"/>
          <p:cNvSpPr/>
          <p:nvPr/>
        </p:nvSpPr>
        <p:spPr>
          <a:xfrm>
            <a:off x="819640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2" name="Google Shape;2052;p94"/>
          <p:cNvSpPr txBox="1"/>
          <p:nvPr>
            <p:ph idx="1" type="body"/>
          </p:nvPr>
        </p:nvSpPr>
        <p:spPr>
          <a:xfrm>
            <a:off x="311700" y="1152475"/>
            <a:ext cx="86841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 residual: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 = y-ŷ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53" name="Google Shape;2053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54" name="Google Shape;2054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55" name="Google Shape;2055;p94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{CFE432B8-A016-46A5-BC8D-52423A583873}</a:tableStyleId>
              </a:tblPr>
              <a:tblGrid>
                <a:gridCol w="1080650"/>
                <a:gridCol w="1080650"/>
                <a:gridCol w="108065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56" name="Google Shape;2056;p94"/>
          <p:cNvSpPr/>
          <p:nvPr/>
        </p:nvSpPr>
        <p:spPr>
          <a:xfrm>
            <a:off x="7012175" y="21818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57" name="Google Shape;2057;p94"/>
          <p:cNvCxnSpPr>
            <a:stCxn id="2056" idx="2"/>
            <a:endCxn id="2058" idx="0"/>
          </p:cNvCxnSpPr>
          <p:nvPr/>
        </p:nvCxnSpPr>
        <p:spPr>
          <a:xfrm flipH="1">
            <a:off x="6917375" y="24101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9" name="Google Shape;2059;p94"/>
          <p:cNvCxnSpPr>
            <a:stCxn id="2056" idx="2"/>
            <a:endCxn id="2060" idx="0"/>
          </p:cNvCxnSpPr>
          <p:nvPr/>
        </p:nvCxnSpPr>
        <p:spPr>
          <a:xfrm>
            <a:off x="7294775" y="24101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8" name="Google Shape;2058;p94"/>
          <p:cNvSpPr/>
          <p:nvPr/>
        </p:nvSpPr>
        <p:spPr>
          <a:xfrm>
            <a:off x="6634725" y="26988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0" name="Google Shape;2060;p94"/>
          <p:cNvSpPr/>
          <p:nvPr/>
        </p:nvSpPr>
        <p:spPr>
          <a:xfrm>
            <a:off x="7452600" y="26988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61" name="Google Shape;2061;p94"/>
          <p:cNvCxnSpPr>
            <a:stCxn id="2058" idx="2"/>
            <a:endCxn id="2062" idx="0"/>
          </p:cNvCxnSpPr>
          <p:nvPr/>
        </p:nvCxnSpPr>
        <p:spPr>
          <a:xfrm flipH="1">
            <a:off x="6161925" y="29559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3" name="Google Shape;2063;p94"/>
          <p:cNvCxnSpPr>
            <a:stCxn id="2058" idx="2"/>
            <a:endCxn id="2064" idx="0"/>
          </p:cNvCxnSpPr>
          <p:nvPr/>
        </p:nvCxnSpPr>
        <p:spPr>
          <a:xfrm>
            <a:off x="6917325" y="29559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2" name="Google Shape;2062;p94"/>
          <p:cNvSpPr/>
          <p:nvPr/>
        </p:nvSpPr>
        <p:spPr>
          <a:xfrm>
            <a:off x="587945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4" name="Google Shape;2064;p94"/>
          <p:cNvSpPr/>
          <p:nvPr/>
        </p:nvSpPr>
        <p:spPr>
          <a:xfrm>
            <a:off x="672295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65" name="Google Shape;2065;p94"/>
          <p:cNvCxnSpPr>
            <a:stCxn id="2060" idx="2"/>
            <a:endCxn id="2066" idx="0"/>
          </p:cNvCxnSpPr>
          <p:nvPr/>
        </p:nvCxnSpPr>
        <p:spPr>
          <a:xfrm flipH="1">
            <a:off x="7707600" y="29559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7" name="Google Shape;2067;p94"/>
          <p:cNvCxnSpPr>
            <a:stCxn id="2060" idx="2"/>
            <a:endCxn id="2068" idx="0"/>
          </p:cNvCxnSpPr>
          <p:nvPr/>
        </p:nvCxnSpPr>
        <p:spPr>
          <a:xfrm>
            <a:off x="7721400" y="29559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6" name="Google Shape;2066;p94"/>
          <p:cNvSpPr/>
          <p:nvPr/>
        </p:nvSpPr>
        <p:spPr>
          <a:xfrm>
            <a:off x="742500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8" name="Google Shape;2068;p94"/>
          <p:cNvSpPr/>
          <p:nvPr/>
        </p:nvSpPr>
        <p:spPr>
          <a:xfrm>
            <a:off x="819640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2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4" name="Google Shape;2074;p95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new model to predict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5" name="Google Shape;2075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6" name="Google Shape;2076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77" name="Google Shape;2077;p95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{CFE432B8-A016-46A5-BC8D-52423A583873}</a:tableStyleId>
              </a:tblPr>
              <a:tblGrid>
                <a:gridCol w="1080650"/>
                <a:gridCol w="1080650"/>
                <a:gridCol w="108065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3" name="Google Shape;2083;p96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new model to predict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4" name="Google Shape;2084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5" name="Google Shape;2085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86" name="Google Shape;2086;p96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{CFE432B8-A016-46A5-BC8D-52423A583873}</a:tableStyleId>
              </a:tblPr>
              <a:tblGrid>
                <a:gridCol w="1080650"/>
                <a:gridCol w="1080650"/>
                <a:gridCol w="108065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87" name="Google Shape;2087;p96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88" name="Google Shape;2088;p96"/>
          <p:cNvCxnSpPr>
            <a:stCxn id="2087" idx="2"/>
            <a:endCxn id="2089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0" name="Google Shape;2090;p96"/>
          <p:cNvCxnSpPr>
            <a:stCxn id="2087" idx="2"/>
            <a:endCxn id="2091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9" name="Google Shape;2089;p96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1" name="Google Shape;2091;p96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92" name="Google Shape;2092;p96"/>
          <p:cNvCxnSpPr>
            <a:stCxn id="2089" idx="2"/>
            <a:endCxn id="2093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4" name="Google Shape;2094;p96"/>
          <p:cNvCxnSpPr>
            <a:stCxn id="2089" idx="2"/>
            <a:endCxn id="2095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3" name="Google Shape;2093;p96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5" name="Google Shape;2095;p96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96" name="Google Shape;2096;p96"/>
          <p:cNvCxnSpPr>
            <a:stCxn id="2091" idx="2"/>
            <a:endCxn id="2097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8" name="Google Shape;2098;p96"/>
          <p:cNvCxnSpPr>
            <a:stCxn id="2091" idx="2"/>
            <a:endCxn id="2099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7" name="Google Shape;2097;p96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9" name="Google Shape;2099;p96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3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5" name="Google Shape;2105;p97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new model to predict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6" name="Google Shape;2106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7" name="Google Shape;2107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08" name="Google Shape;2108;p97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{CFE432B8-A016-46A5-BC8D-52423A583873}</a:tableStyleId>
              </a:tblPr>
              <a:tblGrid>
                <a:gridCol w="1088925"/>
                <a:gridCol w="1088925"/>
                <a:gridCol w="1088925"/>
                <a:gridCol w="1088925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-$8,000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09" name="Google Shape;2109;p97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10" name="Google Shape;2110;p97"/>
          <p:cNvCxnSpPr>
            <a:stCxn id="2109" idx="2"/>
            <a:endCxn id="2111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2" name="Google Shape;2112;p97"/>
          <p:cNvCxnSpPr>
            <a:stCxn id="2109" idx="2"/>
            <a:endCxn id="2113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1" name="Google Shape;2111;p97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3" name="Google Shape;2113;p97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14" name="Google Shape;2114;p97"/>
          <p:cNvCxnSpPr>
            <a:stCxn id="2111" idx="2"/>
            <a:endCxn id="2115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6" name="Google Shape;2116;p97"/>
          <p:cNvCxnSpPr>
            <a:stCxn id="2111" idx="2"/>
            <a:endCxn id="2117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5" name="Google Shape;2115;p97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7" name="Google Shape;2117;p97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18" name="Google Shape;2118;p97"/>
          <p:cNvCxnSpPr>
            <a:stCxn id="2113" idx="2"/>
            <a:endCxn id="2119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0" name="Google Shape;2120;p97"/>
          <p:cNvCxnSpPr>
            <a:stCxn id="2113" idx="2"/>
            <a:endCxn id="2121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9" name="Google Shape;2119;p97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1" name="Google Shape;2121;p97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7" name="Google Shape;2127;p98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new model to predict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8" name="Google Shape;2128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9" name="Google Shape;2129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30" name="Google Shape;2130;p98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{CFE432B8-A016-46A5-BC8D-52423A583873}</a:tableStyleId>
              </a:tblPr>
              <a:tblGrid>
                <a:gridCol w="1088925"/>
                <a:gridCol w="1088925"/>
                <a:gridCol w="1088925"/>
                <a:gridCol w="1088925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r>
                        <a:rPr lang="en"/>
                        <a:t>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-$8,000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r>
                        <a:rPr lang="en"/>
                        <a:t>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31" name="Google Shape;2131;p98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32" name="Google Shape;2132;p98"/>
          <p:cNvCxnSpPr>
            <a:stCxn id="2131" idx="2"/>
            <a:endCxn id="2133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4" name="Google Shape;2134;p98"/>
          <p:cNvCxnSpPr>
            <a:stCxn id="2131" idx="2"/>
            <a:endCxn id="2135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3" name="Google Shape;2133;p98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5" name="Google Shape;2135;p98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36" name="Google Shape;2136;p98"/>
          <p:cNvCxnSpPr>
            <a:stCxn id="2133" idx="2"/>
            <a:endCxn id="2137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8" name="Google Shape;2138;p98"/>
          <p:cNvCxnSpPr>
            <a:stCxn id="2133" idx="2"/>
            <a:endCxn id="2139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7" name="Google Shape;2137;p98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9" name="Google Shape;2139;p98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40" name="Google Shape;2140;p98"/>
          <p:cNvCxnSpPr>
            <a:stCxn id="2135" idx="2"/>
            <a:endCxn id="2141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2" name="Google Shape;2142;p98"/>
          <p:cNvCxnSpPr>
            <a:stCxn id="2135" idx="2"/>
            <a:endCxn id="2143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1" name="Google Shape;2141;p98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3" name="Google Shape;2143;p98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144" name="Google Shape;2144;p98"/>
          <p:cNvGraphicFramePr/>
          <p:nvPr/>
        </p:nvGraphicFramePr>
        <p:xfrm>
          <a:off x="2619275" y="389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{CFE432B8-A016-46A5-BC8D-52423A583873}</a:tableStyleId>
              </a:tblPr>
              <a:tblGrid>
                <a:gridCol w="931700"/>
                <a:gridCol w="931700"/>
                <a:gridCol w="931700"/>
              </a:tblGrid>
              <a:tr h="23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00"/>
                          </a:solidFill>
                        </a:rPr>
                        <a:t>Area m</a:t>
                      </a:r>
                      <a:r>
                        <a:rPr b="1" baseline="30000" lang="en" sz="1000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30000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Bedrooms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Bathrooms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45" name="Google Shape;2145;p98"/>
          <p:cNvSpPr/>
          <p:nvPr/>
        </p:nvSpPr>
        <p:spPr>
          <a:xfrm>
            <a:off x="2510025" y="3794750"/>
            <a:ext cx="3108900" cy="1275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1" name="Google Shape;2151;p99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new model to predict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2" name="Google Shape;2152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3" name="Google Shape;2153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54" name="Google Shape;2154;p99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{CFE432B8-A016-46A5-BC8D-52423A583873}</a:tableStyleId>
              </a:tblPr>
              <a:tblGrid>
                <a:gridCol w="1088925"/>
                <a:gridCol w="1088925"/>
                <a:gridCol w="1088925"/>
                <a:gridCol w="1088925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-$8,000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2155" name="Google Shape;2155;p99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56" name="Google Shape;2156;p99"/>
          <p:cNvCxnSpPr>
            <a:stCxn id="2155" idx="2"/>
            <a:endCxn id="2157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8" name="Google Shape;2158;p99"/>
          <p:cNvCxnSpPr>
            <a:stCxn id="2155" idx="2"/>
            <a:endCxn id="2159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7" name="Google Shape;2157;p99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9" name="Google Shape;2159;p99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60" name="Google Shape;2160;p99"/>
          <p:cNvCxnSpPr>
            <a:stCxn id="2157" idx="2"/>
            <a:endCxn id="2161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2" name="Google Shape;2162;p99"/>
          <p:cNvCxnSpPr>
            <a:stCxn id="2157" idx="2"/>
            <a:endCxn id="2163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1" name="Google Shape;2161;p99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3" name="Google Shape;2163;p99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64" name="Google Shape;2164;p99"/>
          <p:cNvCxnSpPr>
            <a:stCxn id="2159" idx="2"/>
            <a:endCxn id="2165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6" name="Google Shape;2166;p99"/>
          <p:cNvCxnSpPr>
            <a:stCxn id="2159" idx="2"/>
            <a:endCxn id="2167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5" name="Google Shape;2165;p99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7" name="Google Shape;2167;p99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168" name="Google Shape;2168;p99"/>
          <p:cNvGraphicFramePr/>
          <p:nvPr/>
        </p:nvGraphicFramePr>
        <p:xfrm>
          <a:off x="2619275" y="389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{CFE432B8-A016-46A5-BC8D-52423A583873}</a:tableStyleId>
              </a:tblPr>
              <a:tblGrid>
                <a:gridCol w="931700"/>
                <a:gridCol w="931700"/>
                <a:gridCol w="931700"/>
              </a:tblGrid>
              <a:tr h="23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00"/>
                          </a:solidFill>
                        </a:rPr>
                        <a:t>Area m</a:t>
                      </a:r>
                      <a:r>
                        <a:rPr b="1" baseline="30000" lang="en" sz="1000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30000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Bedrooms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Bathrooms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69" name="Google Shape;2169;p99"/>
          <p:cNvSpPr/>
          <p:nvPr/>
        </p:nvSpPr>
        <p:spPr>
          <a:xfrm>
            <a:off x="2510025" y="3794750"/>
            <a:ext cx="3108900" cy="1275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0" name="Google Shape;2170;p99"/>
          <p:cNvCxnSpPr/>
          <p:nvPr/>
        </p:nvCxnSpPr>
        <p:spPr>
          <a:xfrm flipH="1" rot="5400000">
            <a:off x="4665775" y="3042725"/>
            <a:ext cx="932700" cy="598800"/>
          </a:xfrm>
          <a:prstGeom prst="curvedConnector3">
            <a:avLst>
              <a:gd fmla="val 93136" name="adj1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4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6" name="Google Shape;2176;p100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prediction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 prediction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7" name="Google Shape;2177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8" name="Google Shape;2178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79" name="Google Shape;2179;p100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{CFE432B8-A016-46A5-BC8D-52423A583873}</a:tableStyleId>
              </a:tblPr>
              <a:tblGrid>
                <a:gridCol w="1088925"/>
                <a:gridCol w="1088925"/>
                <a:gridCol w="1088925"/>
                <a:gridCol w="1088925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-$8,000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80" name="Google Shape;2180;p100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81" name="Google Shape;2181;p100"/>
          <p:cNvCxnSpPr>
            <a:stCxn id="2180" idx="2"/>
            <a:endCxn id="2182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3" name="Google Shape;2183;p100"/>
          <p:cNvCxnSpPr>
            <a:stCxn id="2180" idx="2"/>
            <a:endCxn id="2184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2" name="Google Shape;2182;p100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4" name="Google Shape;2184;p100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85" name="Google Shape;2185;p100"/>
          <p:cNvCxnSpPr>
            <a:stCxn id="2182" idx="2"/>
            <a:endCxn id="2186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7" name="Google Shape;2187;p100"/>
          <p:cNvCxnSpPr>
            <a:stCxn id="2182" idx="2"/>
            <a:endCxn id="2188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6" name="Google Shape;2186;p100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8" name="Google Shape;2188;p100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89" name="Google Shape;2189;p100"/>
          <p:cNvCxnSpPr>
            <a:stCxn id="2184" idx="2"/>
            <a:endCxn id="2190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1" name="Google Shape;2191;p100"/>
          <p:cNvCxnSpPr>
            <a:stCxn id="2184" idx="2"/>
            <a:endCxn id="2192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0" name="Google Shape;2190;p100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2" name="Google Shape;2192;p100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8" name="Google Shape;2198;p101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prediction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 prediction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9" name="Google Shape;2199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0" name="Google Shape;2200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01" name="Google Shape;2201;p101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{CFE432B8-A016-46A5-BC8D-52423A583873}</a:tableStyleId>
              </a:tblPr>
              <a:tblGrid>
                <a:gridCol w="1108050"/>
                <a:gridCol w="1108050"/>
                <a:gridCol w="1108050"/>
                <a:gridCol w="1108050"/>
                <a:gridCol w="110805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F1 = ŷ + 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-$8,000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02" name="Google Shape;2202;p101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03" name="Google Shape;2203;p101"/>
          <p:cNvCxnSpPr>
            <a:stCxn id="2202" idx="2"/>
            <a:endCxn id="2204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5" name="Google Shape;2205;p101"/>
          <p:cNvCxnSpPr>
            <a:stCxn id="2202" idx="2"/>
            <a:endCxn id="2206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4" name="Google Shape;2204;p101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6" name="Google Shape;2206;p101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07" name="Google Shape;2207;p101"/>
          <p:cNvCxnSpPr>
            <a:stCxn id="2204" idx="2"/>
            <a:endCxn id="2208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9" name="Google Shape;2209;p101"/>
          <p:cNvCxnSpPr>
            <a:stCxn id="2204" idx="2"/>
            <a:endCxn id="2210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8" name="Google Shape;2208;p101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0" name="Google Shape;2210;p101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11" name="Google Shape;2211;p101"/>
          <p:cNvCxnSpPr>
            <a:stCxn id="2206" idx="2"/>
            <a:endCxn id="2212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3" name="Google Shape;2213;p101"/>
          <p:cNvCxnSpPr>
            <a:stCxn id="2206" idx="2"/>
            <a:endCxn id="2214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2" name="Google Shape;2212;p101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4" name="Google Shape;2214;p101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formula for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/>
          <p:nvPr/>
        </p:nvSpPr>
        <p:spPr>
          <a:xfrm>
            <a:off x="4738200" y="2124800"/>
            <a:ext cx="7281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6059800" y="2124800"/>
            <a:ext cx="25812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21"/>
          <p:cNvCxnSpPr>
            <a:stCxn id="124" idx="0"/>
            <a:endCxn id="125" idx="0"/>
          </p:cNvCxnSpPr>
          <p:nvPr/>
        </p:nvCxnSpPr>
        <p:spPr>
          <a:xfrm flipH="1" rot="-5400000">
            <a:off x="6226050" y="1001000"/>
            <a:ext cx="600" cy="2248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7" name="Google Shape;12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0" name="Google Shape;2220;p102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prediction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 prediction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1" name="Google Shape;2221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2" name="Google Shape;2222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23" name="Google Shape;2223;p102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{CFE432B8-A016-46A5-BC8D-52423A583873}</a:tableStyleId>
              </a:tblPr>
              <a:tblGrid>
                <a:gridCol w="1108050"/>
                <a:gridCol w="1108050"/>
                <a:gridCol w="1108050"/>
                <a:gridCol w="1108050"/>
                <a:gridCol w="110805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F1 = ŷ + 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-$8,000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$501,000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24" name="Google Shape;2224;p102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25" name="Google Shape;2225;p102"/>
          <p:cNvCxnSpPr>
            <a:stCxn id="2224" idx="2"/>
            <a:endCxn id="2226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7" name="Google Shape;2227;p102"/>
          <p:cNvCxnSpPr>
            <a:stCxn id="2224" idx="2"/>
            <a:endCxn id="2228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6" name="Google Shape;2226;p102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8" name="Google Shape;2228;p102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29" name="Google Shape;2229;p102"/>
          <p:cNvCxnSpPr>
            <a:stCxn id="2226" idx="2"/>
            <a:endCxn id="2230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1" name="Google Shape;2231;p102"/>
          <p:cNvCxnSpPr>
            <a:stCxn id="2226" idx="2"/>
            <a:endCxn id="2232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0" name="Google Shape;2230;p102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2" name="Google Shape;2232;p102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33" name="Google Shape;2233;p102"/>
          <p:cNvCxnSpPr>
            <a:stCxn id="2228" idx="2"/>
            <a:endCxn id="2234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5" name="Google Shape;2235;p102"/>
          <p:cNvCxnSpPr>
            <a:stCxn id="2228" idx="2"/>
            <a:endCxn id="2236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4" name="Google Shape;2234;p102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6" name="Google Shape;2236;p102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0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2" name="Google Shape;2242;p103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continue this process in series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3" name="Google Shape;2243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4" name="Google Shape;2244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45" name="Google Shape;2245;p103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{CFE432B8-A016-46A5-BC8D-52423A583873}</a:tableStyleId>
              </a:tblPr>
              <a:tblGrid>
                <a:gridCol w="1108050"/>
                <a:gridCol w="1108050"/>
                <a:gridCol w="1108050"/>
                <a:gridCol w="1108050"/>
                <a:gridCol w="110805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F1 = ŷ + 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-$8,000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$501,000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2246" name="Google Shape;2246;p103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47" name="Google Shape;2247;p103"/>
          <p:cNvCxnSpPr>
            <a:stCxn id="2246" idx="2"/>
            <a:endCxn id="2248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9" name="Google Shape;2249;p103"/>
          <p:cNvCxnSpPr>
            <a:stCxn id="2246" idx="2"/>
            <a:endCxn id="2250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8" name="Google Shape;2248;p103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0" name="Google Shape;2250;p103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1" name="Google Shape;2251;p103"/>
          <p:cNvCxnSpPr>
            <a:stCxn id="2248" idx="2"/>
            <a:endCxn id="2252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3" name="Google Shape;2253;p103"/>
          <p:cNvCxnSpPr>
            <a:stCxn id="2248" idx="2"/>
            <a:endCxn id="2254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2" name="Google Shape;2252;p103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4" name="Google Shape;2254;p103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5" name="Google Shape;2255;p103"/>
          <p:cNvCxnSpPr>
            <a:stCxn id="2250" idx="2"/>
            <a:endCxn id="2256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7" name="Google Shape;2257;p103"/>
          <p:cNvCxnSpPr>
            <a:stCxn id="2250" idx="2"/>
            <a:endCxn id="2258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6" name="Google Shape;2256;p103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8" name="Google Shape;2258;p103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2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4" name="Google Shape;2264;p10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65" name="Google Shape;2265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6" name="Google Shape;2266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7" name="Google Shape;2267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675" y="1830472"/>
            <a:ext cx="4133100" cy="8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3" name="Google Shape;2273;p10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74" name="Google Shape;2274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75" name="Google Shape;2275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6" name="Google Shape;2276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675" y="1830472"/>
            <a:ext cx="4133100" cy="89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7" name="Google Shape;2277;p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2425" y="2846699"/>
            <a:ext cx="7959850" cy="9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3" name="Google Shape;2283;p10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initial model: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 another model on 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 y -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new prediction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+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η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Repeat as needed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m-1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+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η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84" name="Google Shape;2284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85" name="Google Shape;2285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1" name="Google Shape;2291;p10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Note, for classification we can use the logit as an error metric: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2" name="Google Shape;2292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93" name="Google Shape;2293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4" name="Google Shape;2294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9750" y="2533175"/>
            <a:ext cx="3351300" cy="15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5" name="Google Shape;2295;p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0500" y="2486826"/>
            <a:ext cx="3592074" cy="161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9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1" name="Google Shape;2301;p10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Note, the learning rate is the same for each new model in the series, it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unique to each subsequent model (unlike AdaBoost’s alpha coefficient).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is fairly robust to overfitting, allowing for the number of estimators to be set high be default (~100).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2" name="Google Shape;2302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3" name="Google Shape;2303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9" name="Google Shape;2309;p10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Intuition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optimize the series of trees by learning on the residuals, forcing subsequent trees to attempt to correct for the error in the previous trees.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0" name="Google Shape;2310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1" name="Google Shape;2311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5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p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7" name="Google Shape;2317;p11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Intuition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trade-off is training time.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learning rate is between 0-1, which means a very low value would mean each subsequent tree has little “say”, meaning more trees need to be created, causing a longer computational training time.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8" name="Google Shape;2318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9" name="Google Shape;2319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3" name="Shape 2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Google Shape;2324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5" name="Google Shape;2325;p11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Gradient Boosting in practice in the next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6" name="Google Shape;2326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27" name="Google Shape;2327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