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306f8ae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306f8ae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06f8ae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06f8ae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06f8ae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06f8ae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306f8ae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306f8ae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306f8ae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306f8ae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306f8ae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306f8ae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306f8ae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306f8ae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306f8ae17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306f8ae17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06f8ae1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06f8ae1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306f8ae1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306f8ae1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306f8ae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306f8ae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306f8ae1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306f8ae1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06f8ae1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306f8ae1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06f8ae1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306f8ae1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306f8ae1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306f8ae1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06f8ae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306f8ae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06f8ae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06f8ae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06f8ae1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06f8ae1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306f8ae1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306f8ae1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06f8ae1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06f8ae1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06f8a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06f8a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306f8ae1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306f8ae1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06f8ae1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06f8ae1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306f8ae17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306f8ae17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306f8ae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d306f8ae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306f8ae1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306f8ae1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306f8a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306f8a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306f8ae1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306f8ae1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306f8ae17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306f8ae17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306f8ae1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306f8ae1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d306f8ae1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d306f8ae1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71b99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71b99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306f8ae1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306f8ae1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306f8ae1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306f8ae1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306f8ae17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306f8ae17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d306f8ae17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d306f8ae17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306f8ae1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306f8ae1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d306f8ae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d306f8ae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306f8ae1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306f8ae1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271b997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271b997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306f8ae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306f8ae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306f8ae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306f8ae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71b997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71b997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306f8ae1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306f8ae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06f8ae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06f8ae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06f8ae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06f8ae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point begins as its own cluster, then clusters are joined.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 Approach: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points begin in the same cluster, then clusters are split.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4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6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6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6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6" name="Google Shape;226;p27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7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 rot="10800000">
            <a:off x="4247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 rot="10800000">
            <a:off x="5390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rot="10800000">
            <a:off x="4259325" y="377990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7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rot="10800000">
            <a:off x="4828275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7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Opposite of the Agglomerative approach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Divisive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approach, which starts with all points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belonging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the same cluster, and the begins divisions to separate out clusters.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data points to find most similar data points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Merge these to create a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clusters to find most similar clusters and merge again.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until all points in a single cluster.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025" y="1763850"/>
            <a:ext cx="5133450" cy="3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Process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20477"/>
          <a:stretch/>
        </p:blipFill>
        <p:spPr>
          <a:xfrm>
            <a:off x="2597312" y="1760650"/>
            <a:ext cx="4112875" cy="32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time to explore another clustering method!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Hierarchical clustering is very common in biology and lends itself nicely to visualizing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can also help the user decide on an appropriate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key topics we still need to understand for Hierarchical Clustering: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 Matrix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Measures distance between two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Cosine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many more...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9" name="Google Shape;28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0" name="Google Shape;29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7" name="Google Shape;29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8" name="Google Shape;29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choice is 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550" y="2223800"/>
            <a:ext cx="3836500" cy="26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2952325" y="2221925"/>
            <a:ext cx="3336900" cy="46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dimension would be a feature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features: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… + (x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n-1p-1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x</a:t>
            </a:r>
            <a:r>
              <a:rPr baseline="-25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r>
              <a:rPr baseline="30000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MinMaxScaler we can scale all features to be between 0 and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maximum distance between a feature to be 1.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Plot displaying all potential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computationally expensive to compute and display for larger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 for deciding on number of clusters.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9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8" name="Google Shape;348;p39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9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9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9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9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39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9" name="Google Shape;36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0" name="Google Shape;37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40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40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0"/>
          <p:cNvCxnSpPr/>
          <p:nvPr/>
        </p:nvCxnSpPr>
        <p:spPr>
          <a:xfrm rot="10800000">
            <a:off x="4247850" y="4074725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0"/>
          <p:cNvCxnSpPr/>
          <p:nvPr/>
        </p:nvCxnSpPr>
        <p:spPr>
          <a:xfrm rot="10800000">
            <a:off x="5390850" y="4067225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0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0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0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1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8" name="Google Shape;408;p41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1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1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1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41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1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1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1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1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1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1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1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1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41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4013250" y="3951825"/>
            <a:ext cx="1536000" cy="738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Coding Example of Hierarchical 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We’ll skip an assessment for now and revisit when we discuss DBSCAN clustering for comparison.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2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0" name="Google Shape;440;p42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2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2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42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2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2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2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2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2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2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2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2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2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/>
          <p:nvPr/>
        </p:nvCxnSpPr>
        <p:spPr>
          <a:xfrm rot="10800000">
            <a:off x="1222450" y="2129825"/>
            <a:ext cx="0" cy="2467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42"/>
          <p:cNvSpPr txBox="1"/>
          <p:nvPr/>
        </p:nvSpPr>
        <p:spPr>
          <a:xfrm>
            <a:off x="146075" y="3021525"/>
            <a:ext cx="9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6832650" y="2168125"/>
            <a:ext cx="340500" cy="155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3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3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3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2" name="Google Shape;472;p43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3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3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3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3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3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3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3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3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3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3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3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3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3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44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2" name="Google Shape;502;p44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4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4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4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4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4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4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4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4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4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4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8" name="Google Shape;518;p44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5" name="Google Shape;52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5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5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5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5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3" name="Google Shape;533;p45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5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5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45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5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45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45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45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45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5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5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5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5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45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45"/>
          <p:cNvCxnSpPr/>
          <p:nvPr/>
        </p:nvCxnSpPr>
        <p:spPr>
          <a:xfrm>
            <a:off x="2967700" y="2690925"/>
            <a:ext cx="47514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0" name="Google Shape;550;p45"/>
          <p:cNvSpPr/>
          <p:nvPr/>
        </p:nvSpPr>
        <p:spPr>
          <a:xfrm>
            <a:off x="1622250" y="3083025"/>
            <a:ext cx="40518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58350" y="3124225"/>
            <a:ext cx="1759200" cy="159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Dendrogram: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16222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2612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46"/>
          <p:cNvSpPr txBox="1"/>
          <p:nvPr/>
        </p:nvSpPr>
        <p:spPr>
          <a:xfrm>
            <a:off x="3755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6"/>
          <p:cNvSpPr txBox="1"/>
          <p:nvPr/>
        </p:nvSpPr>
        <p:spPr>
          <a:xfrm>
            <a:off x="48988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6"/>
          <p:cNvSpPr txBox="1"/>
          <p:nvPr/>
        </p:nvSpPr>
        <p:spPr>
          <a:xfrm>
            <a:off x="5965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7108650" y="4328525"/>
            <a:ext cx="9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N6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6" name="Google Shape;566;p46"/>
          <p:cNvCxnSpPr/>
          <p:nvPr/>
        </p:nvCxnSpPr>
        <p:spPr>
          <a:xfrm rot="10800000">
            <a:off x="21142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46"/>
          <p:cNvCxnSpPr/>
          <p:nvPr/>
        </p:nvCxnSpPr>
        <p:spPr>
          <a:xfrm rot="10800000">
            <a:off x="31048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6"/>
          <p:cNvCxnSpPr/>
          <p:nvPr/>
        </p:nvCxnSpPr>
        <p:spPr>
          <a:xfrm rot="10800000">
            <a:off x="4247850" y="4064350"/>
            <a:ext cx="0" cy="253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46"/>
          <p:cNvCxnSpPr/>
          <p:nvPr/>
        </p:nvCxnSpPr>
        <p:spPr>
          <a:xfrm rot="10800000">
            <a:off x="5397225" y="4060600"/>
            <a:ext cx="0" cy="26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46"/>
          <p:cNvCxnSpPr/>
          <p:nvPr/>
        </p:nvCxnSpPr>
        <p:spPr>
          <a:xfrm rot="10800000">
            <a:off x="6457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6"/>
          <p:cNvCxnSpPr/>
          <p:nvPr/>
        </p:nvCxnSpPr>
        <p:spPr>
          <a:xfrm rot="10800000">
            <a:off x="7600650" y="37750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6"/>
          <p:cNvCxnSpPr/>
          <p:nvPr/>
        </p:nvCxnSpPr>
        <p:spPr>
          <a:xfrm rot="10800000">
            <a:off x="2114300" y="376590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6"/>
          <p:cNvCxnSpPr/>
          <p:nvPr/>
        </p:nvCxnSpPr>
        <p:spPr>
          <a:xfrm rot="10800000">
            <a:off x="4259325" y="40643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46"/>
          <p:cNvCxnSpPr/>
          <p:nvPr/>
        </p:nvCxnSpPr>
        <p:spPr>
          <a:xfrm rot="10800000">
            <a:off x="6457650" y="3770850"/>
            <a:ext cx="113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46"/>
          <p:cNvCxnSpPr/>
          <p:nvPr/>
        </p:nvCxnSpPr>
        <p:spPr>
          <a:xfrm rot="10800000">
            <a:off x="2610200" y="3221525"/>
            <a:ext cx="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6"/>
          <p:cNvCxnSpPr/>
          <p:nvPr/>
        </p:nvCxnSpPr>
        <p:spPr>
          <a:xfrm rot="10800000">
            <a:off x="4828275" y="3221425"/>
            <a:ext cx="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6"/>
          <p:cNvCxnSpPr/>
          <p:nvPr/>
        </p:nvCxnSpPr>
        <p:spPr>
          <a:xfrm>
            <a:off x="2606250" y="3235475"/>
            <a:ext cx="2214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6"/>
          <p:cNvCxnSpPr/>
          <p:nvPr/>
        </p:nvCxnSpPr>
        <p:spPr>
          <a:xfrm rot="10800000">
            <a:off x="3596850" y="2268125"/>
            <a:ext cx="0" cy="9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6"/>
          <p:cNvCxnSpPr/>
          <p:nvPr/>
        </p:nvCxnSpPr>
        <p:spPr>
          <a:xfrm rot="10800000">
            <a:off x="7026600" y="2268000"/>
            <a:ext cx="0" cy="14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6"/>
          <p:cNvCxnSpPr/>
          <p:nvPr/>
        </p:nvCxnSpPr>
        <p:spPr>
          <a:xfrm rot="10800000">
            <a:off x="3596850" y="2257625"/>
            <a:ext cx="342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6"/>
          <p:cNvSpPr txBox="1"/>
          <p:nvPr/>
        </p:nvSpPr>
        <p:spPr>
          <a:xfrm>
            <a:off x="115325" y="2129825"/>
            <a:ext cx="205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“Slice” to decide cluster count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2" name="Google Shape;582;p46"/>
          <p:cNvCxnSpPr/>
          <p:nvPr/>
        </p:nvCxnSpPr>
        <p:spPr>
          <a:xfrm>
            <a:off x="1845200" y="3405925"/>
            <a:ext cx="6004500" cy="0"/>
          </a:xfrm>
          <a:prstGeom prst="straightConnector1">
            <a:avLst/>
          </a:prstGeom>
          <a:noFill/>
          <a:ln cap="flat" cmpd="sng" w="3810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3" name="Google Shape;583;p46"/>
          <p:cNvSpPr/>
          <p:nvPr/>
        </p:nvSpPr>
        <p:spPr>
          <a:xfrm>
            <a:off x="1845200" y="3621200"/>
            <a:ext cx="15363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6158350" y="3662425"/>
            <a:ext cx="1759200" cy="10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060125" y="3911000"/>
            <a:ext cx="1536300" cy="77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from a point to an entire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measure distance from a cluster to another cluster?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48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two or more points are together and we want to continue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agglomerative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clustering to join clusters, we need to decide on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9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9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9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9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9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9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9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9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9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9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50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0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0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0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0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0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0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0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0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0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0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0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50"/>
          <p:cNvCxnSpPr>
            <a:stCxn id="639" idx="4"/>
            <a:endCxn id="646" idx="7"/>
          </p:cNvCxnSpPr>
          <p:nvPr/>
        </p:nvCxnSpPr>
        <p:spPr>
          <a:xfrm>
            <a:off x="3785811" y="2995295"/>
            <a:ext cx="1619100" cy="1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51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1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1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1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1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1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1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1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1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1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1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1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51"/>
          <p:cNvCxnSpPr>
            <a:stCxn id="660" idx="5"/>
            <a:endCxn id="668" idx="6"/>
          </p:cNvCxnSpPr>
          <p:nvPr/>
        </p:nvCxnSpPr>
        <p:spPr>
          <a:xfrm>
            <a:off x="3208713" y="2624413"/>
            <a:ext cx="2558400" cy="70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52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52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2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52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52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2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2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2"/>
          <p:cNvSpPr/>
          <p:nvPr/>
        </p:nvSpPr>
        <p:spPr>
          <a:xfrm rot="-5684483">
            <a:off x="3593782" y="2907066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2"/>
          <p:cNvSpPr/>
          <p:nvPr/>
        </p:nvSpPr>
        <p:spPr>
          <a:xfrm rot="-5684483">
            <a:off x="3015411" y="29644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2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2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2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2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52"/>
          <p:cNvCxnSpPr/>
          <p:nvPr/>
        </p:nvCxnSpPr>
        <p:spPr>
          <a:xfrm>
            <a:off x="3396087" y="2861212"/>
            <a:ext cx="2467500" cy="1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3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3" name="Google Shape;703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3"/>
          <p:cNvSpPr/>
          <p:nvPr/>
        </p:nvSpPr>
        <p:spPr>
          <a:xfrm>
            <a:off x="2552525" y="1891325"/>
            <a:ext cx="4682100" cy="2508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3"/>
          <p:cNvSpPr txBox="1"/>
          <p:nvPr/>
        </p:nvSpPr>
        <p:spPr>
          <a:xfrm>
            <a:off x="1814450" y="265247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X2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4588575" y="4399625"/>
            <a:ext cx="522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3044575" y="246027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3"/>
          <p:cNvSpPr/>
          <p:nvPr/>
        </p:nvSpPr>
        <p:spPr>
          <a:xfrm>
            <a:off x="3304625" y="2764525"/>
            <a:ext cx="192300" cy="1923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3"/>
          <p:cNvSpPr/>
          <p:nvPr/>
        </p:nvSpPr>
        <p:spPr>
          <a:xfrm rot="-5684483">
            <a:off x="3312236" y="31915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3"/>
          <p:cNvSpPr/>
          <p:nvPr/>
        </p:nvSpPr>
        <p:spPr>
          <a:xfrm rot="-5684483">
            <a:off x="3669057" y="2978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3"/>
          <p:cNvSpPr/>
          <p:nvPr/>
        </p:nvSpPr>
        <p:spPr>
          <a:xfrm rot="-5684483">
            <a:off x="2939836" y="299189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3"/>
          <p:cNvSpPr/>
          <p:nvPr/>
        </p:nvSpPr>
        <p:spPr>
          <a:xfrm rot="-5684483">
            <a:off x="3669307" y="2460241"/>
            <a:ext cx="192358" cy="192358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3"/>
          <p:cNvSpPr/>
          <p:nvPr/>
        </p:nvSpPr>
        <p:spPr>
          <a:xfrm>
            <a:off x="5411225" y="259882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5671275" y="2903075"/>
            <a:ext cx="192300" cy="192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3"/>
          <p:cNvSpPr/>
          <p:nvPr/>
        </p:nvSpPr>
        <p:spPr>
          <a:xfrm rot="-5684483">
            <a:off x="5678886" y="33300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 rot="-5684483">
            <a:off x="5960432" y="3045616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"/>
          <p:cNvSpPr/>
          <p:nvPr/>
        </p:nvSpPr>
        <p:spPr>
          <a:xfrm rot="-5684483">
            <a:off x="5382061" y="31029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3"/>
          <p:cNvSpPr/>
          <p:nvPr/>
        </p:nvSpPr>
        <p:spPr>
          <a:xfrm rot="-5684483">
            <a:off x="6035957" y="2598791"/>
            <a:ext cx="192358" cy="192358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53"/>
          <p:cNvCxnSpPr>
            <a:stCxn id="708" idx="5"/>
            <a:endCxn id="709" idx="1"/>
          </p:cNvCxnSpPr>
          <p:nvPr/>
        </p:nvCxnSpPr>
        <p:spPr>
          <a:xfrm>
            <a:off x="3208713" y="2624413"/>
            <a:ext cx="1242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1" name="Google Shape;721;p53"/>
          <p:cNvCxnSpPr>
            <a:stCxn id="713" idx="1"/>
            <a:endCxn id="709" idx="7"/>
          </p:cNvCxnSpPr>
          <p:nvPr/>
        </p:nvCxnSpPr>
        <p:spPr>
          <a:xfrm flipH="1">
            <a:off x="3468731" y="2629818"/>
            <a:ext cx="2346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2" name="Google Shape;722;p53"/>
          <p:cNvCxnSpPr>
            <a:stCxn id="711" idx="7"/>
            <a:endCxn id="709" idx="6"/>
          </p:cNvCxnSpPr>
          <p:nvPr/>
        </p:nvCxnSpPr>
        <p:spPr>
          <a:xfrm rot="10800000">
            <a:off x="3496838" y="2860766"/>
            <a:ext cx="195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3" name="Google Shape;723;p53"/>
          <p:cNvCxnSpPr>
            <a:stCxn id="710" idx="6"/>
            <a:endCxn id="709" idx="4"/>
          </p:cNvCxnSpPr>
          <p:nvPr/>
        </p:nvCxnSpPr>
        <p:spPr>
          <a:xfrm flipH="1" rot="10800000">
            <a:off x="3400465" y="2956970"/>
            <a:ext cx="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4" name="Google Shape;724;p53"/>
          <p:cNvCxnSpPr>
            <a:stCxn id="712" idx="4"/>
            <a:endCxn id="709" idx="3"/>
          </p:cNvCxnSpPr>
          <p:nvPr/>
        </p:nvCxnSpPr>
        <p:spPr>
          <a:xfrm flipH="1" rot="10800000">
            <a:off x="3131865" y="2928620"/>
            <a:ext cx="2010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0" name="Google Shape;730;p54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Criterion determining which distance to use between sets of observation.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 will merge pairs of clusters that minimizes the criterion.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1" name="Google Shape;731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2" name="Google Shape;732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55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Ward: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minimizes variance of clusters being merged.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Average: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uses average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Minimum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Maximum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distances between all observations of the two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4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exploring these concepts through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Two: Linkages</a:t>
            </a:r>
            <a:endParaRPr/>
          </a:p>
        </p:txBody>
      </p:sp>
      <p:pic>
        <p:nvPicPr>
          <p:cNvPr descr="watermark.jpg" id="755" name="Google Shape;75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6" name="Google Shape;75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Part One: Basics</a:t>
            </a:r>
            <a:endParaRPr/>
          </a:p>
        </p:txBody>
      </p:sp>
      <p:pic>
        <p:nvPicPr>
          <p:cNvPr descr="watermark.jpg" id="763" name="Google Shape;76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9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One: Data and Visualization</a:t>
            </a:r>
            <a:endParaRPr/>
          </a:p>
        </p:txBody>
      </p:sp>
      <p:pic>
        <p:nvPicPr>
          <p:cNvPr descr="watermark.jpg" id="771" name="Google Shape;77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0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Part Two: Clusters and Dendrograms</a:t>
            </a:r>
            <a:endParaRPr/>
          </a:p>
        </p:txBody>
      </p:sp>
      <p:pic>
        <p:nvPicPr>
          <p:cNvPr descr="watermark.jpg" id="779" name="Google Shape;77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287375"/>
            <a:ext cx="8520600" cy="26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Hierarchical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Like most clustering algorithms, Hierarchical Clustering simply relies on measuring which data points are most “similar” to other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is defined by choosing a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Easy to understand and visualize.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users decide how many clusters to choose.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necessary to choose cluster amount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running the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Hierarchical Clustering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use Hierarchical Clustering?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Divides points into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potential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clusters: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