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2637A0-63F8-409D-8DC1-46FDD0859BF4}">
  <a:tblStyle styleId="{782637A0-63F8-409D-8DC1-46FDD0859B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41235e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41235e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41235e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41235e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41235e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41235e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1235e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1235e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41235eb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41235e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41235e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41235e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41235eb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41235e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41235e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41235e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41235e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41235e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41235e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41235e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41235e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b41235e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41235e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41235e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41235e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b41235e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41235e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b41235e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41235eb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41235eb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41235e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41235e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41235e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41235e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41235e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41235e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41235eb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41235eb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41235eb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41235eb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41235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41235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41235e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41235e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41235eb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41235eb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41235eb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41235eb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41235e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41235e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41235eb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41235eb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b41235eb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b41235eb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41235eb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41235eb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41235e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b41235e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b41235e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b41235e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b41235eb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b41235eb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41235e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41235e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b41235eb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b41235eb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b41235eb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b41235eb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41235eb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b41235eb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41235eb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b41235eb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41235eb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41235eb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b41235eb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b41235eb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b41235eb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b41235eb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41235eb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b41235eb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b41235eb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b41235eb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b41235eb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b41235eb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41235e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41235e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b41235eb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b41235eb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b41235eb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b41235eb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b41235eb4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b41235eb4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b41235eb4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b41235eb4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b41235eb4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b41235eb4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b41235eb4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b41235eb4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b41235eb4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b41235eb4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b41235eb4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b41235eb4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b41235eb4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b41235eb4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b41235eb4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b41235eb4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41235e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41235e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b41235eb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b41235eb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b41235eb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b41235eb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b41235eb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b41235eb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b41235eb4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b41235eb4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b41235eb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b41235eb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b41235eb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b41235eb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b41235eb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b41235eb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b41235eb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b41235eb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b41235eb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b41235eb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b41235eb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7b41235eb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41235e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41235e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b41235eb4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b41235eb4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b41235eb4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b41235eb4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b41235eb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b41235eb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b41235eb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b41235eb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b41235eb4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7b41235eb4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7b41235eb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7b41235eb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7b41235eb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7b41235eb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b41235eb4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b41235eb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b41235eb4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b41235eb4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b41235eb4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b41235eb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41235eb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41235eb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b41235eb4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b41235eb4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b41235e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b41235e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7b41235eb4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7b41235eb4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b41235eb4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b41235eb4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7b41235eb4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7b41235eb4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7b41235eb4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7b41235eb4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b41235eb4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b41235eb4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b41235eb4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b41235eb4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41235eb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41235eb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b41235e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b41235e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41235e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41235e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b41235e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b41235e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1901: Karl Pearson publishes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Lines and Planes of Closest Fit to Systems of Points in Space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based on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axis theorem in the field of geometry.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 was the protégé of Francis Galton and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Correlation Coefficient is named after him.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1933: American mathematician and economist Harold Hotelling independently develops and names Principal Component Analysis in this publication,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Analysis of a complex of statistical variables into principal components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Hotelling’s paper perfectly describes the purpose of PCA: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Analyzing a complex set of variables into its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motivation and basic idea behind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number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Show which features explain the most variance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4036375" y="28754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745" y="1951538"/>
            <a:ext cx="3624054" cy="2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50" y="1676475"/>
            <a:ext cx="3258125" cy="30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0" y="1699550"/>
            <a:ext cx="3258125" cy="30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4036375" y="2875425"/>
            <a:ext cx="722700" cy="5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188" y="2065119"/>
            <a:ext cx="4292213" cy="23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950" y="1737725"/>
            <a:ext cx="5914899" cy="30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discussions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focused on clustering techniques, which seek to “discover” labels on feature data that has no historical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now shift towards unsupervised algorithms that focus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025" y="1839450"/>
            <a:ext cx="3536649" cy="33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visualize and understand complex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also act as a simpler data set for training data for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dimensions then train ML Algorithm on smaller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reduce N features to a desired smaller set of components through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select a subset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often seen that certain features are more important or have more explanatory power than other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size of a house is probably much more important than the color of a house when explaining the price of a house for sale.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of more important features is easy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when we can directly correlate features to a known label. But what about unlabeled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measurement can we use to determine feature “importance”?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easure the proportion to which each feature accounts for dispersion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0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1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4636125" y="3013825"/>
            <a:ext cx="41520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Motivation of Dimension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30+ features, how would you understand the key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and Data Analysis have limitations when the number of feature dimensions increases.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2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3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44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p44"/>
          <p:cNvSpPr txBox="1"/>
          <p:nvPr/>
        </p:nvSpPr>
        <p:spPr>
          <a:xfrm rot="-2020686">
            <a:off x="3924752" y="3169399"/>
            <a:ext cx="2391229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2662136" y="2892826"/>
            <a:ext cx="3911977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5"/>
          <p:cNvCxnSpPr/>
          <p:nvPr/>
        </p:nvCxnSpPr>
        <p:spPr>
          <a:xfrm>
            <a:off x="1779850" y="3206050"/>
            <a:ext cx="6004500" cy="7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3" name="Google Shape;343;p45"/>
          <p:cNvSpPr txBox="1"/>
          <p:nvPr/>
        </p:nvSpPr>
        <p:spPr>
          <a:xfrm>
            <a:off x="3586600" y="3290625"/>
            <a:ext cx="2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is a linear combination of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variance the original feature accounts for, the more influence it has over the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went from 2 features down to 1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single principal component can “explain” some percentage of the original data, for example 90% of variance explained by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100% of the variance in the data is explained by all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trade off some of the explained variance for less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significant savings for data sets with many dimensions, but only a few strong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how Principal Component Analysis actually works mathematically.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Two</a:t>
            </a:r>
            <a:endParaRPr/>
          </a:p>
        </p:txBody>
      </p:sp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Suggested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10.1 of ISLR covers the topic of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which features describe the most variance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Aid human understanding of large feature sets, especially through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operates by creating a new set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(the principal components) that are normalized linear combinations of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925" y="3552050"/>
            <a:ext cx="5162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4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5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55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30" name="Google Shape;430;p55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56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41" name="Google Shape;441;p56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7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57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52" name="Google Shape;452;p57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00000">
            <a:off x="5611007" y="2799860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57"/>
          <p:cNvCxnSpPr/>
          <p:nvPr/>
        </p:nvCxnSpPr>
        <p:spPr>
          <a:xfrm flipH="1" rot="10800000">
            <a:off x="5268829" y="1984068"/>
            <a:ext cx="3483900" cy="2026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58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65" name="Google Shape;465;p58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475" y="2784484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58"/>
          <p:cNvCxnSpPr/>
          <p:nvPr/>
        </p:nvCxnSpPr>
        <p:spPr>
          <a:xfrm flipH="1" rot="-8999849">
            <a:off x="5268863" y="1984106"/>
            <a:ext cx="3483935" cy="2026575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921" y="1794950"/>
            <a:ext cx="5974657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actually calculate these components?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steps visually.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algorithms such as PCA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choose a subset of the existing features.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create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dimensional components that are combinations of proportions of the existing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6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0" name="Google Shape;510;p63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1" name="Google Shape;511;p63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3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64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2" name="Google Shape;522;p64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4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6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8" name="Google Shape;538;p65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p65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5" name="Google Shape;555;p66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6" name="Google Shape;556;p66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66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6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66"/>
          <p:cNvCxnSpPr>
            <a:stCxn id="563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6"/>
          <p:cNvCxnSpPr>
            <a:stCxn id="559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6"/>
          <p:cNvCxnSpPr>
            <a:stCxn id="560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6"/>
          <p:cNvCxnSpPr>
            <a:stCxn id="558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66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66"/>
          <p:cNvCxnSpPr>
            <a:stCxn id="562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8" name="Google Shape;578;p67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9" name="Google Shape;579;p67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7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67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7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7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7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7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7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7"/>
          <p:cNvCxnSpPr>
            <a:stCxn id="587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7"/>
          <p:cNvCxnSpPr>
            <a:stCxn id="583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67"/>
          <p:cNvCxnSpPr>
            <a:stCxn id="584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7"/>
          <p:cNvCxnSpPr>
            <a:stCxn id="582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7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7"/>
          <p:cNvCxnSpPr>
            <a:stCxn id="586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2" name="Google Shape;602;p68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3" name="Google Shape;603;p68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8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68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8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8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8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8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68"/>
          <p:cNvCxnSpPr>
            <a:stCxn id="605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68"/>
          <p:cNvCxnSpPr>
            <a:stCxn id="608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68"/>
          <p:cNvCxnSpPr>
            <a:stCxn id="606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68"/>
          <p:cNvCxnSpPr>
            <a:stCxn id="610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8"/>
          <p:cNvCxnSpPr>
            <a:stCxn id="607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68"/>
          <p:cNvCxnSpPr>
            <a:stCxn id="609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3" name="Google Shape;6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69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6" name="Google Shape;626;p69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69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69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9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9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9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9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9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69"/>
          <p:cNvCxnSpPr>
            <a:stCxn id="628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69"/>
          <p:cNvCxnSpPr>
            <a:stCxn id="631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69"/>
          <p:cNvCxnSpPr>
            <a:stCxn id="629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69"/>
          <p:cNvCxnSpPr>
            <a:stCxn id="633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69"/>
          <p:cNvCxnSpPr>
            <a:stCxn id="630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69"/>
          <p:cNvCxnSpPr>
            <a:stCxn id="632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40" name="Google Shape;640;p69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9" name="Google Shape;649;p70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0" name="Google Shape;650;p70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70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70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0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0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0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0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0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0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8" name="Google Shape;668;p71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9" name="Google Shape;669;p71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71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71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1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71"/>
          <p:cNvCxnSpPr/>
          <p:nvPr/>
        </p:nvCxnSpPr>
        <p:spPr>
          <a:xfrm>
            <a:off x="4877525" y="3675600"/>
            <a:ext cx="8358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71"/>
          <p:cNvCxnSpPr>
            <a:stCxn id="671" idx="0"/>
            <a:endCxn id="673" idx="3"/>
          </p:cNvCxnSpPr>
          <p:nvPr/>
        </p:nvCxnSpPr>
        <p:spPr>
          <a:xfrm rot="10800000">
            <a:off x="5850575" y="3764250"/>
            <a:ext cx="0" cy="96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6" name="Google Shape;676;p7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Manually create PCA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Scikit-Learn to perform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Project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{782637A0-63F8-409D-8DC1-46FDD0859BF4}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1" name="Google Shape;691;p72"/>
          <p:cNvCxnSpPr/>
          <p:nvPr/>
        </p:nvCxnSpPr>
        <p:spPr>
          <a:xfrm rot="10800000">
            <a:off x="4784475" y="1840675"/>
            <a:ext cx="0" cy="32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2" name="Google Shape;692;p72"/>
          <p:cNvCxnSpPr/>
          <p:nvPr/>
        </p:nvCxnSpPr>
        <p:spPr>
          <a:xfrm>
            <a:off x="4429875" y="4719750"/>
            <a:ext cx="396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3" name="Google Shape;693;p72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73"/>
          <p:cNvCxnSpPr/>
          <p:nvPr/>
        </p:nvCxnSpPr>
        <p:spPr>
          <a:xfrm rot="10800000">
            <a:off x="5165475" y="1459800"/>
            <a:ext cx="0" cy="3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73"/>
          <p:cNvCxnSpPr/>
          <p:nvPr/>
        </p:nvCxnSpPr>
        <p:spPr>
          <a:xfrm>
            <a:off x="4218800" y="4338750"/>
            <a:ext cx="45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0" name="Google Shape;710;p73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3" name="Google Shape;72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4" name="Google Shape;72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74"/>
          <p:cNvCxnSpPr/>
          <p:nvPr/>
        </p:nvCxnSpPr>
        <p:spPr>
          <a:xfrm rot="10800000">
            <a:off x="5622675" y="1595600"/>
            <a:ext cx="0" cy="330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6" name="Google Shape;726;p74"/>
          <p:cNvCxnSpPr/>
          <p:nvPr/>
        </p:nvCxnSpPr>
        <p:spPr>
          <a:xfrm>
            <a:off x="4497425" y="3957750"/>
            <a:ext cx="422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7" name="Google Shape;727;p74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0" name="Google Shape;74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1" name="Google Shape;74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p7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4" name="Google Shape;744;p75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covariance matrix for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7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0" name="Google Shape;760;p7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1" name="Google Shape;761;p76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7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7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7" name="Google Shape;777;p7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8" name="Google Shape;778;p77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7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0" name="Google Shape;780;p7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1" name="Google Shape;781;p77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7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8" name="Google Shape;78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9" name="Google Shape;78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7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1" name="Google Shape;791;p7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2" name="Google Shape;792;p78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7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4" name="Google Shape;794;p7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5" name="Google Shape;795;p78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8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8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798" name="Google Shape;798;p78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Google Shape;807;p7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8" name="Google Shape;808;p7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9" name="Google Shape;809;p79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7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1" name="Google Shape;811;p7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2" name="Google Shape;812;p79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9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9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15" name="Google Shape;815;p79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7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8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8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6" name="Google Shape;826;p8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7" name="Google Shape;827;p80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8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9" name="Google Shape;829;p8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0" name="Google Shape;830;p80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0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0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33" name="Google Shape;833;p8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0"/>
          <p:cNvSpPr/>
          <p:nvPr/>
        </p:nvSpPr>
        <p:spPr>
          <a:xfrm>
            <a:off x="8433350" y="184097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0"/>
          <p:cNvSpPr txBox="1"/>
          <p:nvPr/>
        </p:nvSpPr>
        <p:spPr>
          <a:xfrm>
            <a:off x="7500050" y="2001475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(a1+b1,a2+b2)</a:t>
            </a:r>
            <a:endParaRPr/>
          </a:p>
        </p:txBody>
      </p:sp>
      <p:sp>
        <p:nvSpPr>
          <p:cNvPr id="836" name="Google Shape;836;p80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81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3" name="Google Shape;84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4" name="Google Shape;84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Google Shape;845;p81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6" name="Google Shape;846;p81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7" name="Google Shape;847;p81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8" name="Google Shape;848;p81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9" name="Google Shape;849;p81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1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1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81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3" name="Google Shape;853;p81"/>
          <p:cNvCxnSpPr/>
          <p:nvPr/>
        </p:nvCxnSpPr>
        <p:spPr>
          <a:xfrm flipH="1" rot="10800000">
            <a:off x="1863151" y="2879074"/>
            <a:ext cx="143400" cy="30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81"/>
          <p:cNvCxnSpPr/>
          <p:nvPr/>
        </p:nvCxnSpPr>
        <p:spPr>
          <a:xfrm flipH="1" rot="10800000">
            <a:off x="7208351" y="2384549"/>
            <a:ext cx="1282800" cy="835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82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82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4" name="Google Shape;864;p82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5" name="Google Shape;865;p82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6" name="Google Shape;866;p82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7" name="Google Shape;867;p82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2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82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2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82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3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83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1" name="Google Shape;881;p83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2" name="Google Shape;882;p83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3" name="Google Shape;883;p83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4" name="Google Shape;884;p83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3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3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3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3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3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4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Google Shape;898;p84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9" name="Google Shape;899;p84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0" name="Google Shape;900;p84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1" name="Google Shape;901;p84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2" name="Google Shape;902;p84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4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4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4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84"/>
          <p:cNvCxnSpPr>
            <a:endCxn id="90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84"/>
          <p:cNvCxnSpPr>
            <a:endCxn id="90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84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84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5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Google Shape;918;p85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9" name="Google Shape;919;p85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0" name="Google Shape;920;p85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1" name="Google Shape;921;p85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2" name="Google Shape;922;p85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85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5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5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5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5"/>
          <p:cNvCxnSpPr>
            <a:endCxn id="92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85"/>
          <p:cNvCxnSpPr>
            <a:endCxn id="92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85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86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86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9" name="Google Shape;939;p86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0" name="Google Shape;940;p86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1" name="Google Shape;941;p86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2" name="Google Shape;942;p86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6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6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6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6"/>
          <p:cNvCxnSpPr>
            <a:endCxn id="94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86"/>
          <p:cNvCxnSpPr>
            <a:endCxn id="94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86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86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86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6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8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9" name="Google Shape;959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0" name="Google Shape;96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1" name="Google Shape;961;p8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2" name="Google Shape;962;p8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3" name="Google Shape;963;p8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4" name="Google Shape;964;p8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5" name="Google Shape;965;p87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87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7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7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7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87"/>
          <p:cNvCxnSpPr>
            <a:endCxn id="96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87"/>
          <p:cNvCxnSpPr>
            <a:endCxn id="96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7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7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87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7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7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7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8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8" name="Google Shape;988;p8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8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0" name="Google Shape;990;p8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1" name="Google Shape;991;p88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88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8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8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8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88"/>
          <p:cNvCxnSpPr>
            <a:endCxn id="99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88"/>
          <p:cNvCxnSpPr>
            <a:endCxn id="99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88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2115750" y="2355775"/>
            <a:ext cx="6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√2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8102425" y="2389975"/>
            <a:ext cx="8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√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8|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88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88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8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8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8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Orthogonal EigenVector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" name="Google Shape;1015;p8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6" name="Google Shape;1016;p8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7" name="Google Shape;1017;p8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8" name="Google Shape;1018;p8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9" name="Google Shape;1019;p89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9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89"/>
          <p:cNvCxnSpPr>
            <a:endCxn id="1019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89"/>
          <p:cNvCxnSpPr>
            <a:endCxn id="1020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4" name="Google Shape;1024;p89"/>
          <p:cNvCxnSpPr>
            <a:endCxn id="1019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89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9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 is just a linear transformation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4" name="Google Shape;1034;p9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5" name="Google Shape;1035;p9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6" name="Google Shape;1036;p9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7" name="Google Shape;1037;p9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8" name="Google Shape;1038;p90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90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90"/>
          <p:cNvCxnSpPr>
            <a:endCxn id="103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90"/>
          <p:cNvCxnSpPr>
            <a:endCxn id="103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9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3" name="Google Shape;1043;p90"/>
          <p:cNvCxnSpPr>
            <a:endCxn id="1038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0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1" name="Google Shape;1051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2" name="Google Shape;1052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3" name="Google Shape;1053;p91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4" name="Google Shape;1054;p91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5" name="Google Shape;1055;p9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91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91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1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9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9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9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9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One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0" name="Google Shape;107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1" name="Google Shape;107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2" name="Google Shape;107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Google Shape;1073;p92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4" name="Google Shape;1074;p92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5" name="Google Shape;1075;p9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9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9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92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2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92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92"/>
          <p:cNvCxnSpPr>
            <a:stCxn id="107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1" name="Google Shape;109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2" name="Google Shape;109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3" name="Google Shape;1093;p93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4" name="Google Shape;1094;p93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5" name="Google Shape;1095;p9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9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9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9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93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3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3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93"/>
          <p:cNvCxnSpPr>
            <a:stCxn id="109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5" name="Google Shape;1105;p93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2" name="Google Shape;1112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3" name="Google Shape;1113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4" name="Google Shape;1114;p94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15" name="Google Shape;1115;p94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6" name="Google Shape;1116;p9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9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9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94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94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94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94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6" name="Google Shape;1126;p94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7" name="Google Shape;1127;p94"/>
          <p:cNvSpPr txBox="1"/>
          <p:nvPr/>
        </p:nvSpPr>
        <p:spPr>
          <a:xfrm>
            <a:off x="7545450" y="1919275"/>
            <a:ext cx="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94"/>
          <p:cNvSpPr txBox="1"/>
          <p:nvPr/>
        </p:nvSpPr>
        <p:spPr>
          <a:xfrm>
            <a:off x="4795475" y="2503550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7" name="Google Shape;1137;p9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8" name="Google Shape;1138;p9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39" name="Google Shape;1139;p9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9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9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9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9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9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95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5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95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95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5" name="Google Shape;11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6" name="Google Shape;11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9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58" name="Google Shape;1158;p9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9" name="Google Shape;1159;p96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96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96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96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96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96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96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6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96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5" name="Google Shape;117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6" name="Google Shape;117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97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97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97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7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7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7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7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97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7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97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3" name="Google Shape;119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4" name="Google Shape;119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98"/>
          <p:cNvSpPr/>
          <p:nvPr/>
        </p:nvSpPr>
        <p:spPr>
          <a:xfrm rot="2214704">
            <a:off x="5134003" y="3394454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8"/>
          <p:cNvSpPr/>
          <p:nvPr/>
        </p:nvSpPr>
        <p:spPr>
          <a:xfrm rot="2214704">
            <a:off x="6231762" y="3384267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8"/>
          <p:cNvSpPr/>
          <p:nvPr/>
        </p:nvSpPr>
        <p:spPr>
          <a:xfrm rot="2214704">
            <a:off x="6520032" y="3384261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8"/>
          <p:cNvSpPr/>
          <p:nvPr/>
        </p:nvSpPr>
        <p:spPr>
          <a:xfrm rot="2214704">
            <a:off x="5550514" y="3395286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8"/>
          <p:cNvSpPr/>
          <p:nvPr/>
        </p:nvSpPr>
        <p:spPr>
          <a:xfrm rot="2214704">
            <a:off x="4776475" y="3384248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8"/>
          <p:cNvSpPr/>
          <p:nvPr/>
        </p:nvSpPr>
        <p:spPr>
          <a:xfrm rot="2214704">
            <a:off x="7098837" y="3384252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8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98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8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4" name="Google Shape;1204;p98"/>
          <p:cNvCxnSpPr/>
          <p:nvPr/>
        </p:nvCxnSpPr>
        <p:spPr>
          <a:xfrm flipH="1" rot="-8590659">
            <a:off x="4653682" y="2363993"/>
            <a:ext cx="2891701" cy="2204881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5" name="Google Shape;1205;p98"/>
          <p:cNvSpPr txBox="1"/>
          <p:nvPr/>
        </p:nvSpPr>
        <p:spPr>
          <a:xfrm>
            <a:off x="4666275" y="3592500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Principal Component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original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Covariance Matrix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EigenVectors by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original data onto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0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Implementation</a:t>
            </a:r>
            <a:endParaRPr/>
          </a:p>
        </p:txBody>
      </p:sp>
      <p:pic>
        <p:nvPicPr>
          <p:cNvPr descr="watermark.jpg" id="1220" name="Google Shape;122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01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1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Implementation</a:t>
            </a:r>
            <a:endParaRPr/>
          </a:p>
        </p:txBody>
      </p:sp>
      <p:pic>
        <p:nvPicPr>
          <p:cNvPr descr="watermark.jpg" id="1228" name="Google Shape;122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the history and motivation behind the main ideas of PCA (Principal Component Analysis).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focus on the mathematics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2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5" name="Google Shape;1235;p102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1236" name="Google Shape;1236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