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Montserrat-bold.fntdata"/><Relationship Id="rId10" Type="http://schemas.openxmlformats.org/officeDocument/2006/relationships/slide" Target="slides/slide6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02d6f40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02d6f40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02d6f40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02d6f40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02d6f40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02d6f40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da0e50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da0e50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a02d6f40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a02d6f4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02d6f4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a02d6f4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02d6f40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a02d6f40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a02d6f40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a02d6f40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a02d6f4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a02d6f4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a02d6f40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a02d6f40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a02d6f40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a02d6f40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a02d6f40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a02d6f40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a02d6f40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a02d6f40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a02d6f40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a02d6f40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a02d6f40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a02d6f40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a02d6f40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a02d6f40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a02d6f40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a02d6f40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a02d6f40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a02d6f40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a02d6f40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a02d6f40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a02d6f40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a02d6f40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9da0e50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9da0e50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a02d6f40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a02d6f40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a02d6f40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a02d6f40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a02d6f40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a02d6f40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b4eb28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3b4eb28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9da0e50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9da0e50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3b4eb28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3b4eb28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b4eb28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3b4eb28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b4eb286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3b4eb286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3b4eb286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3b4eb286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3b4eb286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3b4eb286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9da0e50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9da0e50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b4eb286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3b4eb286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3b4eb28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3b4eb28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3b4eb286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3b4eb286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3b4eb28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3b4eb28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3b4eb286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3b4eb286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b4eb28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3b4eb28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3b4eb286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3b4eb286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3b4eb286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3b4eb286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3b4eb286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3b4eb28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3b4eb286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3b4eb286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da0e50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da0e50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da0e50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da0e50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da0e50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da0e50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da0e50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da0e50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da0e50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da0e50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Johann Peter Gustav Lejeune Dirichlet was a German mathmatician in the 1800s who contributed widely to the field of modern mathematics.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probability distribution named after him “Dirichlet Distribution”.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Latent Dirichlet Allocation is based off this probability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2003 LDA was first published as a graphical model for topic discovery  in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Journal of Machine Learning Research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David Blei, Andrew Ng and Michael I. Jordan.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a high level overview of how LDA works for topic modelling.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 encourage you to also take a look at the original publication paper!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Assumptions of LDA for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with similar topics use similar groups of words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Latent topics can then be found by searching for groups of words that frequently occur together in documents across the corpus.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Assumptions of LDA for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themselves are probability distributions over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7"/>
          <p:cNvCxnSpPr/>
          <p:nvPr/>
        </p:nvCxnSpPr>
        <p:spPr>
          <a:xfrm>
            <a:off x="2909950" y="3217150"/>
            <a:ext cx="75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7"/>
          <p:cNvCxnSpPr/>
          <p:nvPr/>
        </p:nvCxnSpPr>
        <p:spPr>
          <a:xfrm>
            <a:off x="3790550" y="3763850"/>
            <a:ext cx="333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7"/>
          <p:cNvSpPr txBox="1"/>
          <p:nvPr/>
        </p:nvSpPr>
        <p:spPr>
          <a:xfrm>
            <a:off x="4759825" y="3895800"/>
            <a:ext cx="164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40400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46179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51519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5772900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63938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4165275" y="36100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4721225" y="2338850"/>
            <a:ext cx="154200" cy="1425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5279575" y="3268025"/>
            <a:ext cx="154200" cy="49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5898150" y="3421975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6516725" y="3683825"/>
            <a:ext cx="154200" cy="80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1890150" y="2525475"/>
            <a:ext cx="890100" cy="131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 are probability distributions over latent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1890150" y="2525475"/>
            <a:ext cx="890100" cy="131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DOC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" name="Google Shape;190;p28"/>
          <p:cNvCxnSpPr/>
          <p:nvPr/>
        </p:nvCxnSpPr>
        <p:spPr>
          <a:xfrm>
            <a:off x="2909950" y="3217150"/>
            <a:ext cx="75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8"/>
          <p:cNvCxnSpPr/>
          <p:nvPr/>
        </p:nvCxnSpPr>
        <p:spPr>
          <a:xfrm>
            <a:off x="3790550" y="3763850"/>
            <a:ext cx="333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8"/>
          <p:cNvSpPr txBox="1"/>
          <p:nvPr/>
        </p:nvSpPr>
        <p:spPr>
          <a:xfrm>
            <a:off x="4759825" y="3895800"/>
            <a:ext cx="164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40400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46179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515192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5772900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6393875" y="368382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4165275" y="3125500"/>
            <a:ext cx="154200" cy="638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4721225" y="3345600"/>
            <a:ext cx="154200" cy="41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5279575" y="360975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5898150" y="2296375"/>
            <a:ext cx="154200" cy="1467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6516725" y="3421850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themselves are probability distributions over words.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/>
          <p:nvPr/>
        </p:nvSpPr>
        <p:spPr>
          <a:xfrm>
            <a:off x="641700" y="2752125"/>
            <a:ext cx="1274100" cy="1274100"/>
          </a:xfrm>
          <a:prstGeom prst="ellipse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Topic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2" name="Google Shape;212;p29"/>
          <p:cNvCxnSpPr/>
          <p:nvPr/>
        </p:nvCxnSpPr>
        <p:spPr>
          <a:xfrm>
            <a:off x="3175650" y="4219600"/>
            <a:ext cx="509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9"/>
          <p:cNvSpPr txBox="1"/>
          <p:nvPr/>
        </p:nvSpPr>
        <p:spPr>
          <a:xfrm>
            <a:off x="3425125" y="4139575"/>
            <a:ext cx="40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39113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45370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</a:t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5081213" y="4139575"/>
            <a:ext cx="632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6706075" y="4139575"/>
            <a:ext cx="464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film</a:t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3547975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4106325" y="3801350"/>
            <a:ext cx="154200" cy="41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4664675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7424575" y="2752125"/>
            <a:ext cx="154200" cy="1467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6890875" y="3877725"/>
            <a:ext cx="154200" cy="3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958275" y="2442750"/>
            <a:ext cx="154200" cy="1776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5283250" y="4065500"/>
            <a:ext cx="154200" cy="1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7222450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7833025" y="4139575"/>
            <a:ext cx="544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5713925" y="3971450"/>
            <a:ext cx="992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………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..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4712951" y="4545550"/>
            <a:ext cx="3053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 of all words in Corpus</a:t>
            </a:r>
            <a:endParaRPr/>
          </a:p>
        </p:txBody>
      </p:sp>
      <p:cxnSp>
        <p:nvCxnSpPr>
          <p:cNvPr id="229" name="Google Shape;229;p29"/>
          <p:cNvCxnSpPr/>
          <p:nvPr/>
        </p:nvCxnSpPr>
        <p:spPr>
          <a:xfrm flipH="1" rot="10800000">
            <a:off x="2057400" y="3389125"/>
            <a:ext cx="874800" cy="1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LDA represents documents as mixtures of topics that spit out words with certain probabilities.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assumes that documents are produced in the following fashion: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Decide on the number of words N the document will have.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Topic Modeling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Latent Dirichlet Allocation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LDA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Non-Negative Matrix Factorization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NMF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LDA and NMF with a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assumes that documents are produced in the following fashion: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a topic mixture for the document (according to a Dirichlet distribution over a fixed set of K topics).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e.g. 60% business, 20% politics, 10% food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each word in the document by: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picking a topic according to the multinomial distribution that you sampled previously (60% business, 20% politics, 10% food)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Generate each word in the document by: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the topic to generate the word itself (according to the topic’s multinomial distribution).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we selected the food topic, we might generate the word “apple” with 60% probability, “home” with 30% probability, and so 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Assuming this generative model for a collection of documents, LDA then tries to backtrack from the documents to find a set of topics that are likely to have generated the collection.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imagine we have a set of documents.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chosen some fixed number of K topics to discover, and want to use LDA to learn the topic representation of each document and the words associated to each topic.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through each document, and randomly assign each word in the document to one of the K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random assignment already gives you both topic representations of all the documents and word distributions of all the topics (note, these initial random topics won’t make sense).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iterate over every word in every document to improve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every word in every document and for each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calculate: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| document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= the proportion of words in document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are currently assigned to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Google Shape;30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Google Shape;30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iterate over every word in every document to improve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every word in every document and for each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calculate: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p(word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|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= the proportion of assignments to topic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over all documents that come from this word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Reassign w a new topic, where we choose topic t with probability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p(topic t | document d)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*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p(word w | topic t)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essentially the probability that topic t generated word 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repeating the previous step a large number of times, we eventually reach a roughly steady state where the assignments are acceptable.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have each document assigned to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also can search for the words that have the highest probability of being assigned to a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end up with an output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 assigned to Topic #4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words (highest probability) for Topic #4: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[‘cat’,’vet’,’birds’,’dog’,...,’food’,’home’]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the user to interpret these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important notes: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must decide on the amount of topics present in the document.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must interpret what the topics 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implement LDA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Latent Dirichlet Allocation 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5"/>
          <p:cNvSpPr txBox="1"/>
          <p:nvPr>
            <p:ph idx="1" type="subTitle"/>
          </p:nvPr>
        </p:nvSpPr>
        <p:spPr>
          <a:xfrm>
            <a:off x="311700" y="3236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Non-Negative Matrix Factorization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Non-negative Matrix Factorization is an unsupervised algorithm that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simultaneously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performs dimensionality reduction and clustering.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it in conjunction with TF-IDF to model topics across documents.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a non-negative matrix A, find k-dimension approximation in terms of non-negative factors W and 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7" name="Google Shape;377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8" name="Google Shape;378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Approximate each object (i.e. column of A) by a linear combination of k reduced dimensions or “basis vectors” in 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6" name="Google Shape;38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7" name="Google Shape;38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basis vector can be interpreted as a cluster. The memberships of objects in these clusters encoded by 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Input: Non-negative data matrix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number of basis vectors (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initial values for factors W and H (e.g. random matrices).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701" y="2713825"/>
            <a:ext cx="6854724" cy="2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learn about methods such as Latent Dirichlet Allocation or Non-negative Matrix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Factorization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let’s understand the general concept of Topic Modeling and why it’s important!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Objective Function: Some measure of reconstruction error between A and the approximation WH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508" y="3462625"/>
            <a:ext cx="5320476" cy="10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Expectation–maximization optimisation to refine W and H in order to minimise the objective function. Common approach is to iterate between two multiplicative update rules until convergence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4225" y="3493104"/>
            <a:ext cx="6039050" cy="13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4"/>
          <p:cNvSpPr txBox="1"/>
          <p:nvPr>
            <p:ph idx="1" type="body"/>
          </p:nvPr>
        </p:nvSpPr>
        <p:spPr>
          <a:xfrm>
            <a:off x="152400" y="1152475"/>
            <a:ext cx="899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Construct vector space model for documents (after stopword filtering), resulting in a term-document matrix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TF-IDF term weight normalisation to 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Normalize TF-IDF vectors to unit length.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Initialise factors using NNDSVD on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AutoNum type="arabicPeriod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Projected Gradient NMF to 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Basis vectors: the topics (clusters)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 matrix: the membership weights for documents relative to each topic (cluster).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9" name="Google Shape;439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document term matrix with TF-IDF Vectorization.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900" y="2434875"/>
            <a:ext cx="3825525" cy="26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Resulting W and 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675" y="2122775"/>
            <a:ext cx="2305076" cy="302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7425" y="2153475"/>
            <a:ext cx="2572700" cy="298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like LDA, we will need to select the number of expected topics beforehand (the value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just like with LDA, we will have to interpret the topics based off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values of the words per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Luckily, due to Scikit-Learn’s uniform syntax, switching out LDA for NMF is very simple.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repeat our analysis of the NPR Article data set and discover topics with NMF.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3" name="Google Shape;473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0"/>
          <p:cNvSpPr txBox="1"/>
          <p:nvPr>
            <p:ph type="ctrTitle"/>
          </p:nvPr>
        </p:nvSpPr>
        <p:spPr>
          <a:xfrm>
            <a:off x="311708" y="1670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Non-Negative Matrix Factorization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1"/>
          <p:cNvSpPr txBox="1"/>
          <p:nvPr>
            <p:ph type="ctrTitle"/>
          </p:nvPr>
        </p:nvSpPr>
        <p:spPr>
          <a:xfrm>
            <a:off x="311708" y="1495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 Modeling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6" name="Google Shape;48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 Modeling allows for us to efficiently analyze large volumes of text by clustering documents into topics.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large amount of text data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meaning we won’t be able to apply our previous supervised learning approaches to create machine learning models for the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then we can attempt to “discover”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case of text data, this means attempting to discover clusters of documents, grouped together by topic.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very important idea to keep in mind here is that we don’t know the “correct” topic or </a:t>
            </a:r>
            <a:b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ight answer”!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we know is that the documents clustered together share similar topic ideas.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the user to identify what these topics represent.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Natural Language Processing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begin by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examining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how Latent Dirichlet Allocation  can attempt to discover topics for a corpus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documents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311708" y="1292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Latent Dirichlet Allocation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11700" y="3497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Python - Part 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