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</p:sldIdLst>
  <p:sldSz cy="5143500" cx="9144000"/>
  <p:notesSz cx="6858000" cy="9144000"/>
  <p:embeddedFontLst>
    <p:embeddedFont>
      <p:font typeface="Montserrat"/>
      <p:regular r:id="rId108"/>
      <p:bold r:id="rId109"/>
      <p:italic r:id="rId110"/>
      <p:boldItalic r:id="rId1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font" Target="fonts/Montserrat-bold.fntdata"/><Relationship Id="rId108" Type="http://schemas.openxmlformats.org/officeDocument/2006/relationships/font" Target="fonts/Montserrat-regular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10" Type="http://schemas.openxmlformats.org/officeDocument/2006/relationships/font" Target="fonts/Montserrat-italic.fntdata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11" Type="http://schemas.openxmlformats.org/officeDocument/2006/relationships/font" Target="fonts/Montserrat-boldItalic.fntdata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acf8c317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acf8c317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4c5b0e238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4c5b0e23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4c5b0e238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4c5b0e238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4c5b0e238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4c5b0e238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4a139f4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4a139f4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bacf8c317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bacf8c317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bacf8c317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bacf8c317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bacf8c317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bacf8c317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bacf8c317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bacf8c317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bacf8c317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bacf8c317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bacf8c317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bacf8c317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bacf8c317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bacf8c317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bacf8c317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bacf8c317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bacf8c317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bacf8c317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bacf8c317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bacf8c317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bacf8c317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bacf8c317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bacf8c317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bacf8c317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bacf8c317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bacf8c317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bacf8c317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bacf8c317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bacf8c317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bacf8c317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bacf8c317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bacf8c317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bacf8c317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bacf8c317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bacf8c317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bacf8c317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bacf8c317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bacf8c317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bacf8c317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bacf8c317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bacf8c317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bacf8c317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bacf8c317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bacf8c317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bacf8c317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bacf8c317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bacf8c317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bacf8c317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4bacf8c317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4bacf8c317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bacf8c317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bacf8c317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bacf8c317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4bacf8c317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4bacf8c317_0_1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4bacf8c317_0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4bacf8c317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4bacf8c317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4bacf8c317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4bacf8c317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acf8c317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acf8c317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4bacf8c317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4bacf8c317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4bacf8c317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4bacf8c317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bacf8c317_0_1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4bacf8c317_0_1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4bacf8c317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4bacf8c317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4bacf8c317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4bacf8c317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4bacf8c317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4bacf8c317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4bacf8c317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4bacf8c317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4bacf8c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4bacf8c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4bacf8c3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4bacf8c3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4bacf8c31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4bacf8c3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acf8c317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acf8c317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4bacf8c3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4bacf8c3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4bacf8c3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4bacf8c3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4bacf8c31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4bacf8c3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4bacf8c31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4bacf8c31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bacf8c31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4bacf8c31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4bacf8c31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4bacf8c31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4bacf8c31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4bacf8c31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4bacf8c3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4bacf8c3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4bacf8c31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4bacf8c31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4bacf8c31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4bacf8c31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acf8c317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acf8c317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4bacf8c31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4bacf8c31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4bacf8c31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4bacf8c31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4bacf8c31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4bacf8c31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4bacf8c31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4bacf8c31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4bacf8c31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4bacf8c31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4bacf8c31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4bacf8c31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4bacf8c317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4bacf8c31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4bacf8c31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4bacf8c31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4bacf8c317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4bacf8c31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4bacf8c317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4bacf8c317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bacf8c317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bacf8c317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4bacf8c317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4bacf8c317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4bacf8c317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4bacf8c317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4bacf8c317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4bacf8c317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4bacf8c317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4bacf8c317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4bacf8c317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4bacf8c317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4bacf8c317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4bacf8c317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4bacf8c317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4bacf8c317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4a139f4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4a139f4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4a237113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4a237113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4a237113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4a237113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bacf8c317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bacf8c317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4a237113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4a237113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4a237113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4a237113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4a2371134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4a2371134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4c5b0e238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4c5b0e23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4c5b0e238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4c5b0e23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4c5b0e238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4c5b0e238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4c5b0e238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4c5b0e238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4c5b0e238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4c5b0e238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4c5b0e238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4c5b0e238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4c5b0e238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4c5b0e238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bacf8c317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bacf8c317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4c5b0e238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4c5b0e238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4c5b0e238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4c5b0e238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4c5b0e238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4c5b0e238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4c5b0e238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4c5b0e238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4c5b0e238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4c5b0e238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4c5b0e238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4c5b0e238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4c5b0e23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4c5b0e23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4c5b0e23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4c5b0e23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4c5b0e238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4c5b0e238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4c5b0e23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4c5b0e23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Relationship Id="rId4" Type="http://schemas.openxmlformats.org/officeDocument/2006/relationships/image" Target="../media/image1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7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7.png"/><Relationship Id="rId4" Type="http://schemas.openxmlformats.org/officeDocument/2006/relationships/image" Target="../media/image2.jp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7.png"/><Relationship Id="rId4" Type="http://schemas.openxmlformats.org/officeDocument/2006/relationships/image" Target="../media/image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7.png"/><Relationship Id="rId4" Type="http://schemas.openxmlformats.org/officeDocument/2006/relationships/image" Target="../media/image2.jpg"/><Relationship Id="rId5" Type="http://schemas.openxmlformats.org/officeDocument/2006/relationships/image" Target="../media/image8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7.png"/><Relationship Id="rId4" Type="http://schemas.openxmlformats.org/officeDocument/2006/relationships/image" Target="../media/image2.jpg"/><Relationship Id="rId5" Type="http://schemas.openxmlformats.org/officeDocument/2006/relationships/image" Target="../media/image13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inputs and an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>
            <a:endCxn id="16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5" name="Google Shape;1715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 the Neural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Encoder 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Encoder 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 Encoder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Complete the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6" name="Google Shape;1716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7" name="Google Shape;1717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113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Four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3" name="Google Shape;172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4" name="Google Shape;172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0" name="Google Shape;1730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 the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(We will load a pre-trained network)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out Training History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on Test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our Own Stories and Questions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1" name="Google Shape;1731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2" name="Google Shape;1732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1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8" name="Google Shape;1738;p1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39" name="Google Shape;1739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will be values of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>
            <a:endCxn id="17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multiplied by a weight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4"/>
          <p:cNvCxnSpPr>
            <a:endCxn id="193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5"/>
          <p:cNvCxnSpPr>
            <a:endCxn id="21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2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6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6"/>
          <p:cNvCxnSpPr>
            <a:endCxn id="23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7"/>
          <p:cNvCxnSpPr>
            <a:endCxn id="25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8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28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8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8"/>
          <p:cNvCxnSpPr>
            <a:endCxn id="269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8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these results are passed to an activation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2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9"/>
          <p:cNvCxnSpPr>
            <a:endCxn id="28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6245288" y="292935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activation functions to choose from, we’ll cover this in more detail later!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3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0"/>
          <p:cNvCxnSpPr>
            <a:endCxn id="304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6215263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our activation function will be very simple...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3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1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1"/>
          <p:cNvCxnSpPr>
            <a:endCxn id="32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3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1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6255313" y="2879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overview of Deep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basics of LSTM and RNN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LSTM to generate text from source corpus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QA Chat Bots with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sum of inputs is positive return 1, if sum is negative output 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3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2"/>
          <p:cNvCxnSpPr>
            <a:endCxn id="34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624528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 6-4=2 so the activation function returns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" name="Google Shape;359;p3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3"/>
          <p:cNvCxnSpPr>
            <a:endCxn id="358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3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3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possible issue. What if the original inputs started off as zero?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3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4"/>
          <p:cNvCxnSpPr>
            <a:endCxn id="37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4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4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4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any weight multiplied by the input would still result in zero!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4" name="Google Shape;39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5" name="Google Shape;39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3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35"/>
          <p:cNvCxnSpPr>
            <a:endCxn id="39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3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3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35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35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3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fix this by adding in a bias term, in this case we choose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p3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6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6"/>
          <p:cNvCxnSpPr>
            <a:endCxn id="41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3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36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8" name="Google Shape;428;p36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3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does this look like mathematically?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" name="Google Shape;438;p3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7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7"/>
          <p:cNvCxnSpPr>
            <a:endCxn id="43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37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37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37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37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think about how we can represent this perceptron model mathematically: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many perceptrons in a network we’ll see how we can easily extend this to a matrix form!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6" name="Google Shape;4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7" name="Google Shape;4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Biological Neuron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Perceptron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Mathematical Representation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2" name="Google Shape;4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3" name="Google Shape;4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a single perceptron behaves, now let’s expand this concept to the idea of a neural network!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to connect many perceptrons together and then how to represent this mathematically!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0" name="Google Shape;4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1" name="Google Shape;4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43"/>
          <p:cNvSpPr txBox="1"/>
          <p:nvPr>
            <p:ph idx="1" type="body"/>
          </p:nvPr>
        </p:nvSpPr>
        <p:spPr>
          <a:xfrm>
            <a:off x="311700" y="1152475"/>
            <a:ext cx="8520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Perceptrons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8" name="Google Shape;4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9" name="Google Shape;4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3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3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3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3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3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3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3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3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3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Google Shape;509;p43"/>
          <p:cNvCxnSpPr>
            <a:stCxn id="500" idx="6"/>
            <a:endCxn id="503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43"/>
          <p:cNvCxnSpPr>
            <a:endCxn id="504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43"/>
          <p:cNvCxnSpPr>
            <a:stCxn id="503" idx="6"/>
            <a:endCxn id="506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43"/>
          <p:cNvCxnSpPr>
            <a:stCxn id="503" idx="6"/>
            <a:endCxn id="505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43"/>
          <p:cNvCxnSpPr>
            <a:stCxn id="503" idx="6"/>
            <a:endCxn id="507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43"/>
          <p:cNvCxnSpPr>
            <a:endCxn id="508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43"/>
          <p:cNvCxnSpPr>
            <a:endCxn id="508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43"/>
          <p:cNvCxnSpPr>
            <a:endCxn id="508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43"/>
          <p:cNvCxnSpPr>
            <a:stCxn id="504" idx="6"/>
            <a:endCxn id="505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43"/>
          <p:cNvCxnSpPr>
            <a:stCxn id="504" idx="6"/>
            <a:endCxn id="507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43"/>
          <p:cNvCxnSpPr>
            <a:endCxn id="506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43"/>
          <p:cNvCxnSpPr>
            <a:endCxn id="503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43"/>
          <p:cNvCxnSpPr>
            <a:endCxn id="504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43"/>
          <p:cNvCxnSpPr>
            <a:endCxn id="503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43"/>
          <p:cNvCxnSpPr>
            <a:endCxn id="504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Layer. 2 hidden layers. 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1" name="Google Shape;53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4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4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4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4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4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4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4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4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Google Shape;541;p44"/>
          <p:cNvCxnSpPr>
            <a:stCxn id="532" idx="6"/>
            <a:endCxn id="535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44"/>
          <p:cNvCxnSpPr>
            <a:endCxn id="536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4"/>
          <p:cNvCxnSpPr>
            <a:stCxn id="535" idx="6"/>
            <a:endCxn id="538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44"/>
          <p:cNvCxnSpPr>
            <a:stCxn id="535" idx="6"/>
            <a:endCxn id="537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44"/>
          <p:cNvCxnSpPr>
            <a:stCxn id="535" idx="6"/>
            <a:endCxn id="539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44"/>
          <p:cNvCxnSpPr>
            <a:endCxn id="540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44"/>
          <p:cNvCxnSpPr>
            <a:endCxn id="540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44"/>
          <p:cNvCxnSpPr>
            <a:endCxn id="540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44"/>
          <p:cNvCxnSpPr>
            <a:stCxn id="536" idx="6"/>
            <a:endCxn id="537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44"/>
          <p:cNvCxnSpPr>
            <a:stCxn id="536" idx="6"/>
            <a:endCxn id="539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44"/>
          <p:cNvCxnSpPr>
            <a:endCxn id="538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44"/>
          <p:cNvCxnSpPr>
            <a:endCxn id="535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44"/>
          <p:cNvCxnSpPr>
            <a:endCxn id="536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44"/>
          <p:cNvCxnSpPr>
            <a:endCxn id="535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4"/>
          <p:cNvCxnSpPr>
            <a:endCxn id="536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values from the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Layers in between input and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or more layers is “deep network”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estimate of the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2" name="Google Shape;56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3" name="Google Shape;56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forwards through more layers, the level of abstraction increases.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the activation function in a little more detail!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47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Previously our activation function was just  a simple function that output 0 or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8" name="Google Shape;57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9" name="Google Shape;57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" name="Google Shape;580;p47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47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47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47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47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47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6" name="Google Shape;586;p47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47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48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pretty dramatic function, since small changes aren’t reflected.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4" name="Google Shape;59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5" name="Google Shape;59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6" name="Google Shape;596;p48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48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Google Shape;598;p48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48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48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p48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2" name="Google Shape;602;p48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48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49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if we could have a more dynamic function, for example the red line!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0" name="Google Shape;61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1" name="Google Shape;61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p49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49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49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49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49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49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49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Google Shape;619;p49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0" name="Google Shape;620;p49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50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Lucky for us, this is the sigmoid function!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7" name="Google Shape;62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8" name="Google Shape;62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9" name="Google Shape;629;p50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50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50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50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50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4" name="Google Shape;634;p50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5" name="Google Shape;635;p50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50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7" name="Google Shape;637;p50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8" name="Google Shape;63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51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the activation function used can be beneficial depending on the task!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5" name="Google Shape;64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6" name="Google Shape;64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7" name="Google Shape;647;p51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51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51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51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51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51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3" name="Google Shape;653;p51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51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5" name="Google Shape;655;p51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6" name="Google Shape;65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launch straight into neural networks, we need to understand the individual components first, such as a single “neuron”.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Google Shape;662;p52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activation functions that we’ll encounter!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3" name="Google Shape;66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4" name="Google Shape;66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5" name="Google Shape;665;p52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52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52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52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52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52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52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53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Hyperbolic Tangent: tanh(z)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8" name="Google Shape;67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9" name="Google Shape;67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Google Shape;680;p53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53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53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3" name="Google Shape;683;p53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53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53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53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7" name="Google Shape;687;p53"/>
          <p:cNvPicPr preferRelativeResize="0"/>
          <p:nvPr/>
        </p:nvPicPr>
        <p:blipFill rotWithShape="1">
          <a:blip r:embed="rId4">
            <a:alphaModFix/>
          </a:blip>
          <a:srcRect b="30709" l="0" r="64970" t="0"/>
          <a:stretch/>
        </p:blipFill>
        <p:spPr>
          <a:xfrm>
            <a:off x="6856775" y="3114375"/>
            <a:ext cx="1975449" cy="1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53"/>
          <p:cNvPicPr preferRelativeResize="0"/>
          <p:nvPr/>
        </p:nvPicPr>
        <p:blipFill rotWithShape="1">
          <a:blip r:embed="rId4">
            <a:alphaModFix/>
          </a:blip>
          <a:srcRect b="68414" l="55417" r="8882" t="0"/>
          <a:stretch/>
        </p:blipFill>
        <p:spPr>
          <a:xfrm>
            <a:off x="6818925" y="2350750"/>
            <a:ext cx="2013300" cy="61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9" name="Google Shape;689;p53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54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Rectified Linear Unit (ReLU): This is actually a relatively simple function: max(0,z)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6" name="Google Shape;69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7" name="Google Shape;69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8" name="Google Shape;698;p54"/>
          <p:cNvCxnSpPr/>
          <p:nvPr/>
        </p:nvCxnSpPr>
        <p:spPr>
          <a:xfrm rot="10800000">
            <a:off x="4988175" y="233635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54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54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54"/>
          <p:cNvSpPr txBox="1"/>
          <p:nvPr/>
        </p:nvSpPr>
        <p:spPr>
          <a:xfrm>
            <a:off x="2239625" y="29222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4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54"/>
          <p:cNvSpPr/>
          <p:nvPr/>
        </p:nvSpPr>
        <p:spPr>
          <a:xfrm>
            <a:off x="3691100" y="2922225"/>
            <a:ext cx="2559225" cy="1086775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55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ReLu tends to have the best performance in many situations.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libraries have these built in for us, so we don’t need to worry about having to implement them manually!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0" name="Google Shape;71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1" name="Google Shape;71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7" name="Google Shape;717;p56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basics of neural network theory, let’s move on to implementing and building our own neural network models with Keras!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8" name="Google Shape;718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9" name="Google Shape;7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Keras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5" name="Google Shape;72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1" name="Google Shape;731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create a very simple neural network for classifying the famous Iris data set!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iris data set contains measurements of flower petals and sepals and has corresponding labels to one of three classes (3 flower species).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2" name="Google Shape;732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3" name="Google Shape;733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9"/>
          <p:cNvSpPr txBox="1"/>
          <p:nvPr>
            <p:ph type="ctrTitle"/>
          </p:nvPr>
        </p:nvSpPr>
        <p:spPr>
          <a:xfrm>
            <a:off x="311708" y="122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Neural Networks Theory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6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Examples of 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Data (Sales)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 Trajectories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Music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7" name="Google Shape;74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8" name="Google Shape;74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6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5" name="Google Shape;75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6" name="Google Shape;75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Networks (ANN) actually have a basis in biology!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 can attempt to mimic biological neurons with an artificial neuron, known as a perceptron!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6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6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Neuron in Feed Forward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1" name="Google Shape;7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63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4" name="Google Shape;774;p63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63"/>
          <p:cNvCxnSpPr>
            <a:endCxn id="773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63"/>
          <p:cNvCxnSpPr>
            <a:stCxn id="773" idx="2"/>
            <a:endCxn id="773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7" name="Google Shape;777;p63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778" name="Google Shape;778;p63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9" name="Google Shape;779;p63"/>
          <p:cNvSpPr txBox="1"/>
          <p:nvPr/>
        </p:nvSpPr>
        <p:spPr>
          <a:xfrm>
            <a:off x="2168575" y="2626725"/>
            <a:ext cx="2163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3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3"/>
          <p:cNvSpPr txBox="1"/>
          <p:nvPr/>
        </p:nvSpPr>
        <p:spPr>
          <a:xfrm>
            <a:off x="2168575" y="3149750"/>
            <a:ext cx="2439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Aggregation of Inputs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3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64"/>
          <p:cNvSpPr txBox="1"/>
          <p:nvPr>
            <p:ph idx="1" type="body"/>
          </p:nvPr>
        </p:nvSpPr>
        <p:spPr>
          <a:xfrm>
            <a:off x="3117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9" name="Google Shape;78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0" name="Google Shape;79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64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2" name="Google Shape;792;p64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4"/>
          <p:cNvCxnSpPr>
            <a:endCxn id="791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64"/>
          <p:cNvCxnSpPr>
            <a:stCxn id="791" idx="2"/>
            <a:endCxn id="791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64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796" name="Google Shape;796;p64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64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8" name="Google Shape;798;p64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64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00" name="Google Shape;800;p64"/>
          <p:cNvSpPr txBox="1"/>
          <p:nvPr>
            <p:ph idx="1" type="body"/>
          </p:nvPr>
        </p:nvSpPr>
        <p:spPr>
          <a:xfrm>
            <a:off x="42754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output back to itself!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this looks like over time!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65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7" name="Google Shape;807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8" name="Google Shape;808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5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0" name="Google Shape;810;p65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" name="Google Shape;811;p65"/>
          <p:cNvCxnSpPr>
            <a:endCxn id="809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65"/>
          <p:cNvCxnSpPr>
            <a:stCxn id="809" idx="2"/>
            <a:endCxn id="809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65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14" name="Google Shape;814;p65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5" name="Google Shape;815;p65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65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65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18" name="Google Shape;818;p65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9" name="Google Shape;819;p65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65"/>
          <p:cNvCxnSpPr>
            <a:endCxn id="818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65"/>
          <p:cNvCxnSpPr>
            <a:stCxn id="818" idx="2"/>
            <a:endCxn id="818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2" name="Google Shape;822;p65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23" name="Google Shape;823;p65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4" name="Google Shape;824;p65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65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6" name="Google Shape;826;p65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Google Shape;827;p65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8" name="Google Shape;828;p65"/>
          <p:cNvCxnSpPr>
            <a:endCxn id="826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65"/>
          <p:cNvCxnSpPr>
            <a:stCxn id="826" idx="2"/>
            <a:endCxn id="826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0" name="Google Shape;830;p65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31" name="Google Shape;831;p65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2" name="Google Shape;832;p65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65"/>
          <p:cNvSpPr/>
          <p:nvPr/>
        </p:nvSpPr>
        <p:spPr>
          <a:xfrm>
            <a:off x="7482325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4" name="Google Shape;834;p65"/>
          <p:cNvCxnSpPr/>
          <p:nvPr/>
        </p:nvCxnSpPr>
        <p:spPr>
          <a:xfrm rot="10800000">
            <a:off x="7943125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65"/>
          <p:cNvCxnSpPr>
            <a:endCxn id="833" idx="4"/>
          </p:cNvCxnSpPr>
          <p:nvPr/>
        </p:nvCxnSpPr>
        <p:spPr>
          <a:xfrm rot="10800000">
            <a:off x="7945525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65"/>
          <p:cNvCxnSpPr>
            <a:stCxn id="833" idx="2"/>
            <a:endCxn id="833" idx="6"/>
          </p:cNvCxnSpPr>
          <p:nvPr/>
        </p:nvCxnSpPr>
        <p:spPr>
          <a:xfrm>
            <a:off x="7482325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65"/>
          <p:cNvSpPr txBox="1"/>
          <p:nvPr/>
        </p:nvSpPr>
        <p:spPr>
          <a:xfrm>
            <a:off x="7702675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38" name="Google Shape;838;p65"/>
          <p:cNvSpPr/>
          <p:nvPr/>
        </p:nvSpPr>
        <p:spPr>
          <a:xfrm>
            <a:off x="7652600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9" name="Google Shape;839;p65"/>
          <p:cNvSpPr txBox="1"/>
          <p:nvPr/>
        </p:nvSpPr>
        <p:spPr>
          <a:xfrm>
            <a:off x="7482325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0" name="Google Shape;840;p65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1" name="Google Shape;841;p65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65"/>
          <p:cNvSpPr txBox="1"/>
          <p:nvPr/>
        </p:nvSpPr>
        <p:spPr>
          <a:xfrm>
            <a:off x="7482325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3" name="Google Shape;843;p65"/>
          <p:cNvCxnSpPr>
            <a:endCxn id="826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65"/>
          <p:cNvCxnSpPr>
            <a:endCxn id="833" idx="3"/>
          </p:cNvCxnSpPr>
          <p:nvPr/>
        </p:nvCxnSpPr>
        <p:spPr>
          <a:xfrm>
            <a:off x="6772293" y="2721994"/>
            <a:ext cx="845700" cy="650400"/>
          </a:xfrm>
          <a:prstGeom prst="curvedConnector4">
            <a:avLst>
              <a:gd fmla="val 41979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p65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6" name="Google Shape;846;p65"/>
          <p:cNvCxnSpPr/>
          <p:nvPr/>
        </p:nvCxnSpPr>
        <p:spPr>
          <a:xfrm>
            <a:off x="8273043" y="2721994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65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8" name="Google Shape;848;p65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4" name="Google Shape;854;p6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Cells that are a function of inputs from previous time steps are also known as </a:t>
            </a:r>
            <a:r>
              <a:rPr i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memory cells.</a:t>
            </a:r>
            <a:endParaRPr i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flexible in their inputs and outputs, for both sequences and single vector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5" name="Google Shape;855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6" name="Google Shape;856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6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create entire layers of Recurrent Neurons...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3" name="Google Shape;863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4" name="Google Shape;864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0" name="Google Shape;870;p68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1" name="Google Shape;87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2" name="Google Shape;872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68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4" name="Google Shape;874;p68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5" name="Google Shape;875;p68"/>
          <p:cNvCxnSpPr>
            <a:endCxn id="873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6" name="Google Shape;876;p68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68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8" name="Google Shape;878;p68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9" name="Google Shape;879;p68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0" name="Google Shape;880;p68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1" name="Google Shape;881;p68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2" name="Google Shape;882;p68"/>
          <p:cNvCxnSpPr>
            <a:endCxn id="877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68"/>
          <p:cNvCxnSpPr>
            <a:endCxn id="879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4" name="Google Shape;884;p68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885" name="Google Shape;885;p68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6" name="Google Shape;886;p68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7" name="Google Shape;887;p68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8" name="Google Shape;888;p68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4" name="Google Shape;894;p69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5" name="Google Shape;89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6" name="Google Shape;89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7" name="Google Shape;897;p69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69"/>
          <p:cNvCxnSpPr>
            <a:endCxn id="899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Google Shape;900;p69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69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2" name="Google Shape;902;p69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69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4" name="Google Shape;904;p69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5" name="Google Shape;905;p69"/>
          <p:cNvCxnSpPr/>
          <p:nvPr/>
        </p:nvCxnSpPr>
        <p:spPr>
          <a:xfrm rot="10800000">
            <a:off x="702662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6" name="Google Shape;906;p69"/>
          <p:cNvCxnSpPr/>
          <p:nvPr/>
        </p:nvCxnSpPr>
        <p:spPr>
          <a:xfrm rot="10800000">
            <a:off x="702902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7" name="Google Shape;907;p69"/>
          <p:cNvSpPr txBox="1"/>
          <p:nvPr/>
        </p:nvSpPr>
        <p:spPr>
          <a:xfrm>
            <a:off x="656582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69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69"/>
          <p:cNvSpPr txBox="1"/>
          <p:nvPr/>
        </p:nvSpPr>
        <p:spPr>
          <a:xfrm>
            <a:off x="65658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69"/>
          <p:cNvCxnSpPr>
            <a:endCxn id="911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69"/>
          <p:cNvCxnSpPr/>
          <p:nvPr/>
        </p:nvCxnSpPr>
        <p:spPr>
          <a:xfrm>
            <a:off x="5604918" y="28196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3" name="Google Shape;913;p69"/>
          <p:cNvCxnSpPr/>
          <p:nvPr/>
        </p:nvCxnSpPr>
        <p:spPr>
          <a:xfrm>
            <a:off x="7547293" y="28040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14" name="Google Shape;914;p69"/>
          <p:cNvSpPr txBox="1"/>
          <p:nvPr/>
        </p:nvSpPr>
        <p:spPr>
          <a:xfrm>
            <a:off x="2700400" y="4617675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69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9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9"/>
          <p:cNvSpPr/>
          <p:nvPr/>
        </p:nvSpPr>
        <p:spPr>
          <a:xfrm>
            <a:off x="6405500" y="27341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9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9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9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9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9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9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9"/>
          <p:cNvSpPr/>
          <p:nvPr/>
        </p:nvSpPr>
        <p:spPr>
          <a:xfrm>
            <a:off x="6518725" y="2970100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9"/>
          <p:cNvSpPr/>
          <p:nvPr/>
        </p:nvSpPr>
        <p:spPr>
          <a:xfrm>
            <a:off x="6875575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69"/>
          <p:cNvSpPr/>
          <p:nvPr/>
        </p:nvSpPr>
        <p:spPr>
          <a:xfrm>
            <a:off x="7228700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69"/>
          <p:cNvCxnSpPr/>
          <p:nvPr/>
        </p:nvCxnSpPr>
        <p:spPr>
          <a:xfrm>
            <a:off x="3891800" y="4972438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7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very flexible in their inputs and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few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4" name="Google Shape;93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5" name="Google Shape;93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71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71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5" name="Google Shape;945;p71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71"/>
          <p:cNvCxnSpPr>
            <a:endCxn id="944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71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8" name="Google Shape;948;p71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9" name="Google Shape;949;p71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71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1" name="Google Shape;951;p71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2" name="Google Shape;952;p71"/>
          <p:cNvCxnSpPr>
            <a:endCxn id="950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71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71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5" name="Google Shape;955;p71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6" name="Google Shape;956;p71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7" name="Google Shape;957;p71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8" name="Google Shape;958;p71"/>
          <p:cNvCxnSpPr>
            <a:endCxn id="956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9" name="Google Shape;959;p71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71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1" name="Google Shape;961;p71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71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3" name="Google Shape;963;p71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4" name="Google Shape;964;p71"/>
          <p:cNvCxnSpPr>
            <a:endCxn id="962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5" name="Google Shape;965;p71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71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7" name="Google Shape;967;p71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71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9" name="Google Shape;969;p71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0" name="Google Shape;970;p71"/>
          <p:cNvCxnSpPr>
            <a:endCxn id="968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1" name="Google Shape;971;p71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71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biological neuron: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1517500" y="2065800"/>
            <a:ext cx="2018350" cy="896475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Google Shape;97;p18"/>
          <p:cNvSpPr/>
          <p:nvPr/>
        </p:nvSpPr>
        <p:spPr>
          <a:xfrm>
            <a:off x="1512500" y="2311200"/>
            <a:ext cx="956575" cy="305500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8"/>
          <p:cNvSpPr/>
          <p:nvPr/>
        </p:nvSpPr>
        <p:spPr>
          <a:xfrm flipH="1" rot="10800000">
            <a:off x="1484563" y="2962267"/>
            <a:ext cx="2013304" cy="6489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Google Shape;99;p18"/>
          <p:cNvSpPr/>
          <p:nvPr/>
        </p:nvSpPr>
        <p:spPr>
          <a:xfrm flipH="1" rot="10800000">
            <a:off x="1479575" y="3212438"/>
            <a:ext cx="954184" cy="22115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18"/>
          <p:cNvSpPr/>
          <p:nvPr/>
        </p:nvSpPr>
        <p:spPr>
          <a:xfrm flipH="1" rot="10800000">
            <a:off x="1452560" y="2962313"/>
            <a:ext cx="2083341" cy="1557536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Google Shape;101;p18"/>
          <p:cNvSpPr/>
          <p:nvPr/>
        </p:nvSpPr>
        <p:spPr>
          <a:xfrm flipH="1" rot="10800000">
            <a:off x="1247050" y="3999008"/>
            <a:ext cx="1187684" cy="9449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Google Shape;102;p18"/>
          <p:cNvSpPr/>
          <p:nvPr/>
        </p:nvSpPr>
        <p:spPr>
          <a:xfrm rot="10800000">
            <a:off x="5019676" y="2852612"/>
            <a:ext cx="2107965" cy="8091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Google Shape;103;p18"/>
          <p:cNvSpPr/>
          <p:nvPr/>
        </p:nvSpPr>
        <p:spPr>
          <a:xfrm rot="10800000">
            <a:off x="5829597" y="3192062"/>
            <a:ext cx="1360728" cy="49063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8"/>
          <p:cNvSpPr/>
          <p:nvPr/>
        </p:nvSpPr>
        <p:spPr>
          <a:xfrm>
            <a:off x="3425675" y="2364288"/>
            <a:ext cx="1637700" cy="1187100"/>
          </a:xfrm>
          <a:prstGeom prst="ellipse">
            <a:avLst/>
          </a:prstGeom>
          <a:solidFill>
            <a:srgbClr val="EAD1DC"/>
          </a:solidFill>
          <a:ln cap="flat" cmpd="sng" w="762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654350" y="2555125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Axon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723325" y="2616700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Body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-76212" y="2652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Dendrites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72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Vector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72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2" name="Google Shape;982;p72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72"/>
          <p:cNvCxnSpPr>
            <a:endCxn id="981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p72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5" name="Google Shape;985;p72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6" name="Google Shape;986;p72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7" name="Google Shape;987;p72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8" name="Google Shape;988;p72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72"/>
          <p:cNvCxnSpPr>
            <a:endCxn id="987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72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1" name="Google Shape;991;p72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2" name="Google Shape;992;p72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3" name="Google Shape;993;p72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4" name="Google Shape;994;p72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72"/>
          <p:cNvCxnSpPr>
            <a:endCxn id="993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72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72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8" name="Google Shape;998;p72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9" name="Google Shape;999;p72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0" name="Google Shape;1000;p72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72"/>
          <p:cNvCxnSpPr>
            <a:endCxn id="999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72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72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4" name="Google Shape;1004;p72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5" name="Google Shape;1005;p72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6" name="Google Shape;1006;p72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7" name="Google Shape;1007;p72"/>
          <p:cNvCxnSpPr>
            <a:endCxn id="1005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8" name="Google Shape;1008;p72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72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5" name="Google Shape;1015;p73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6" name="Google Shape;1016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7" name="Google Shape;1017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73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9" name="Google Shape;1019;p73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73"/>
          <p:cNvCxnSpPr>
            <a:endCxn id="1018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1" name="Google Shape;1021;p73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73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3" name="Google Shape;1023;p73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4" name="Google Shape;1024;p73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5" name="Google Shape;1025;p73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73"/>
          <p:cNvCxnSpPr>
            <a:endCxn id="1024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7" name="Google Shape;1027;p73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73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9" name="Google Shape;1029;p73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0" name="Google Shape;1030;p73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1" name="Google Shape;1031;p73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2" name="Google Shape;1032;p73"/>
          <p:cNvCxnSpPr>
            <a:endCxn id="1030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3" name="Google Shape;1033;p73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73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5" name="Google Shape;1035;p73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73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7" name="Google Shape;1037;p73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73"/>
          <p:cNvCxnSpPr>
            <a:endCxn id="1036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9" name="Google Shape;1039;p73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0" name="Google Shape;1040;p73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1" name="Google Shape;1041;p73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73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3" name="Google Shape;1043;p73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73"/>
          <p:cNvCxnSpPr>
            <a:endCxn id="1042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73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73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7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basic RNNs we’ll move on to understanding a particular cell structure known as LSTM (Long Short Term Memory Units).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3" name="Google Shape;105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4" name="Google Shape;105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LSTM and GRU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0" name="Google Shape;106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1" name="Google Shape;106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Google Shape;1067;p7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issue RNN face is that after awhile the network will begin to “forget” the first inputs, as information is lost at each step going through the RNN.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some sort of “long-term memory” for our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8" name="Google Shape;106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9" name="Google Shape;106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7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LSTM (Long Short-Term Memory) cell was created to help address these RNN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how an LSTM cell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will be a lot of Math here! Check out the resource link for a full breakdown!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6" name="Google Shape;107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7" name="Google Shape;107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3" name="Google Shape;1083;p7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4" name="Google Shape;108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5" name="Google Shape;108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6" name="Google Shape;1086;p78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78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8" name="Google Shape;1088;p78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9" name="Google Shape;1089;p78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0" name="Google Shape;1090;p78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1" name="Google Shape;1091;p78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2" name="Google Shape;1092;p78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3" name="Google Shape;1093;p78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4" name="Google Shape;1094;p78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5" name="Google Shape;1095;p78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6" name="Google Shape;1096;p78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78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8" name="Google Shape;1098;p78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Google Shape;1099;p78"/>
          <p:cNvCxnSpPr/>
          <p:nvPr/>
        </p:nvCxnSpPr>
        <p:spPr>
          <a:xfrm>
            <a:off x="4468043" y="28152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78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01" name="Google Shape;1101;p78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78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78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7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 cell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0" name="Google Shape;1110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1" name="Google Shape;1111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2" name="Google Shape;1112;p79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3" name="Google Shape;1113;p79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4" name="Google Shape;1114;p79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5" name="Google Shape;1115;p79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6" name="Google Shape;1116;p79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7" name="Google Shape;1117;p79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8" name="Google Shape;1118;p79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9" name="Google Shape;1119;p79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0" name="Google Shape;1120;p79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79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2" name="Google Shape;1122;p79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23" name="Google Shape;1123;p79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79"/>
          <p:cNvSpPr/>
          <p:nvPr/>
        </p:nvSpPr>
        <p:spPr>
          <a:xfrm>
            <a:off x="3282975" y="268810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79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6" name="Google Shape;1126;p79"/>
          <p:cNvCxnSpPr/>
          <p:nvPr/>
        </p:nvCxnSpPr>
        <p:spPr>
          <a:xfrm>
            <a:off x="2564250" y="2772575"/>
            <a:ext cx="956700" cy="324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79"/>
          <p:cNvCxnSpPr>
            <a:stCxn id="1116" idx="0"/>
          </p:cNvCxnSpPr>
          <p:nvPr/>
        </p:nvCxnSpPr>
        <p:spPr>
          <a:xfrm rot="-5400000">
            <a:off x="3146825" y="3522763"/>
            <a:ext cx="954600" cy="4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79"/>
          <p:cNvSpPr/>
          <p:nvPr/>
        </p:nvSpPr>
        <p:spPr>
          <a:xfrm>
            <a:off x="3500775" y="2932225"/>
            <a:ext cx="706200" cy="342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79"/>
          <p:cNvCxnSpPr/>
          <p:nvPr/>
        </p:nvCxnSpPr>
        <p:spPr>
          <a:xfrm rot="-5400000">
            <a:off x="3843875" y="2488925"/>
            <a:ext cx="626100" cy="25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79"/>
          <p:cNvCxnSpPr/>
          <p:nvPr/>
        </p:nvCxnSpPr>
        <p:spPr>
          <a:xfrm>
            <a:off x="4071725" y="2741925"/>
            <a:ext cx="1242000" cy="723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79"/>
          <p:cNvSpPr txBox="1"/>
          <p:nvPr/>
        </p:nvSpPr>
        <p:spPr>
          <a:xfrm>
            <a:off x="2501825" y="2500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79"/>
          <p:cNvSpPr txBox="1"/>
          <p:nvPr/>
        </p:nvSpPr>
        <p:spPr>
          <a:xfrm>
            <a:off x="4424775" y="26923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3" name="Google Shape;1133;p79"/>
          <p:cNvSpPr txBox="1"/>
          <p:nvPr/>
        </p:nvSpPr>
        <p:spPr>
          <a:xfrm>
            <a:off x="6498875" y="27667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79"/>
          <p:cNvSpPr txBox="1"/>
          <p:nvPr/>
        </p:nvSpPr>
        <p:spPr>
          <a:xfrm>
            <a:off x="1709425" y="2208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5" name="Google Shape;1135;p79"/>
          <p:cNvSpPr txBox="1"/>
          <p:nvPr/>
        </p:nvSpPr>
        <p:spPr>
          <a:xfrm>
            <a:off x="3500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6" name="Google Shape;1136;p79"/>
          <p:cNvSpPr txBox="1"/>
          <p:nvPr/>
        </p:nvSpPr>
        <p:spPr>
          <a:xfrm>
            <a:off x="5608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2" name="Google Shape;1142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3" name="Google Shape;1143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80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5" name="Google Shape;1145;p80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p80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7" name="Google Shape;1147;p80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80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80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50" name="Google Shape;1150;p80"/>
          <p:cNvSpPr txBox="1"/>
          <p:nvPr/>
        </p:nvSpPr>
        <p:spPr>
          <a:xfrm>
            <a:off x="105175" y="4357000"/>
            <a:ext cx="1556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1" name="Google Shape;1151;p80"/>
          <p:cNvSpPr txBox="1"/>
          <p:nvPr/>
        </p:nvSpPr>
        <p:spPr>
          <a:xfrm>
            <a:off x="3545850" y="1045450"/>
            <a:ext cx="128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2" name="Google Shape;1152;p80"/>
          <p:cNvCxnSpPr>
            <a:stCxn id="1150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80"/>
          <p:cNvCxnSpPr/>
          <p:nvPr/>
        </p:nvCxnSpPr>
        <p:spPr>
          <a:xfrm>
            <a:off x="826375" y="3730150"/>
            <a:ext cx="2629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80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55" name="Google Shape;1155;p80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80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57" name="Google Shape;1157;p80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80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80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0" name="Google Shape;1160;p80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1" name="Google Shape;1161;p80"/>
          <p:cNvCxnSpPr>
            <a:endCxn id="115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80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80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80"/>
          <p:cNvCxnSpPr>
            <a:endCxn id="115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p80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6" name="Google Shape;1166;p80"/>
          <p:cNvCxnSpPr>
            <a:stCxn id="1154" idx="0"/>
            <a:endCxn id="115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7" name="Google Shape;1167;p80"/>
          <p:cNvCxnSpPr>
            <a:stCxn id="1155" idx="0"/>
            <a:endCxn id="115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80"/>
          <p:cNvCxnSpPr>
            <a:stCxn id="1158" idx="0"/>
            <a:endCxn id="115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9" name="Google Shape;1169;p80"/>
          <p:cNvCxnSpPr>
            <a:stCxn id="1156" idx="0"/>
            <a:endCxn id="116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80"/>
          <p:cNvCxnSpPr>
            <a:stCxn id="116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80"/>
          <p:cNvCxnSpPr>
            <a:stCxn id="116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80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3" name="Google Shape;1173;p80"/>
          <p:cNvCxnSpPr>
            <a:stCxn id="117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4" name="Google Shape;1174;p80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5" name="Google Shape;1175;p80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80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80"/>
          <p:cNvSpPr txBox="1"/>
          <p:nvPr/>
        </p:nvSpPr>
        <p:spPr>
          <a:xfrm>
            <a:off x="5372575" y="4827900"/>
            <a:ext cx="3771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http://colah.github.io/posts/2015-08-Understanding-LSTMs/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3" name="Google Shape;118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4" name="Google Shape;118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81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6" name="Google Shape;1186;p81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7" name="Google Shape;1187;p81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81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81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81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91" name="Google Shape;1191;p81"/>
          <p:cNvCxnSpPr>
            <a:stCxn id="119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81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4" name="Google Shape;1194;p81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95" name="Google Shape;1195;p81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81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97" name="Google Shape;1197;p81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8" name="Google Shape;1198;p81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9" name="Google Shape;1199;p81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81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1" name="Google Shape;1201;p81"/>
          <p:cNvCxnSpPr>
            <a:endCxn id="119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81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81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81"/>
          <p:cNvCxnSpPr>
            <a:endCxn id="119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81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6" name="Google Shape;1206;p81"/>
          <p:cNvCxnSpPr>
            <a:stCxn id="1194" idx="0"/>
            <a:endCxn id="119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7" name="Google Shape;1207;p81"/>
          <p:cNvCxnSpPr>
            <a:stCxn id="1195" idx="0"/>
            <a:endCxn id="119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81"/>
          <p:cNvCxnSpPr>
            <a:stCxn id="1198" idx="0"/>
            <a:endCxn id="119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81"/>
          <p:cNvCxnSpPr>
            <a:stCxn id="1196" idx="0"/>
            <a:endCxn id="120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81"/>
          <p:cNvCxnSpPr>
            <a:stCxn id="120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81"/>
          <p:cNvCxnSpPr>
            <a:stCxn id="120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2" name="Google Shape;1212;p81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3" name="Google Shape;1213;p81"/>
          <p:cNvCxnSpPr>
            <a:stCxn id="121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4" name="Google Shape;1214;p81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5" name="Google Shape;1215;p81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6" name="Google Shape;1216;p81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7" name="Google Shape;1217;p81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81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81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0" name="Google Shape;1220;p81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81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81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81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artificial neuron also has inputs and outputs!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>
            <a:endCxn id="11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9" name="Google Shape;1229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0" name="Google Shape;1230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82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2" name="Google Shape;1232;p82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3" name="Google Shape;1233;p82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4" name="Google Shape;1234;p82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5" name="Google Shape;1235;p82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6" name="Google Shape;1236;p82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7" name="Google Shape;1237;p82"/>
          <p:cNvCxnSpPr>
            <a:stCxn id="1238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82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p82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41" name="Google Shape;1241;p82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82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43" name="Google Shape;1243;p82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82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82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6" name="Google Shape;1246;p82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7" name="Google Shape;1247;p82"/>
          <p:cNvCxnSpPr>
            <a:endCxn id="1240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82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9" name="Google Shape;1249;p82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82"/>
          <p:cNvCxnSpPr>
            <a:endCxn id="1243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82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2" name="Google Shape;1252;p82"/>
          <p:cNvCxnSpPr>
            <a:stCxn id="1240" idx="0"/>
            <a:endCxn id="1244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3" name="Google Shape;1253;p82"/>
          <p:cNvCxnSpPr>
            <a:stCxn id="1241" idx="0"/>
            <a:endCxn id="1244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82"/>
          <p:cNvCxnSpPr>
            <a:stCxn id="1244" idx="0"/>
            <a:endCxn id="1245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5" name="Google Shape;1255;p82"/>
          <p:cNvCxnSpPr>
            <a:stCxn id="1242" idx="0"/>
            <a:endCxn id="1246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6" name="Google Shape;1256;p82"/>
          <p:cNvCxnSpPr>
            <a:stCxn id="1246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82"/>
          <p:cNvCxnSpPr>
            <a:stCxn id="1246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8" name="Google Shape;1258;p82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9" name="Google Shape;1259;p82"/>
          <p:cNvCxnSpPr>
            <a:stCxn id="1258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0" name="Google Shape;1260;p82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82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2" name="Google Shape;1262;p82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3" name="Google Shape;1263;p82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82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5" name="Google Shape;1265;p82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6" name="Google Shape;1266;p82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7" name="Google Shape;1267;p82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8" name="Google Shape;1268;p82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9" name="Google Shape;1269;p82"/>
          <p:cNvPicPr preferRelativeResize="0"/>
          <p:nvPr/>
        </p:nvPicPr>
        <p:blipFill rotWithShape="1">
          <a:blip r:embed="rId4">
            <a:alphaModFix/>
          </a:blip>
          <a:srcRect b="27126" l="54740" r="3877" t="38108"/>
          <a:stretch/>
        </p:blipFill>
        <p:spPr>
          <a:xfrm>
            <a:off x="5355350" y="2310950"/>
            <a:ext cx="3784052" cy="9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82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6" name="Google Shape;127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7" name="Google Shape;127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83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9" name="Google Shape;1279;p83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0" name="Google Shape;1280;p83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1" name="Google Shape;1281;p83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2" name="Google Shape;1282;p83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83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84" name="Google Shape;1284;p83"/>
          <p:cNvCxnSpPr>
            <a:stCxn id="128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83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7" name="Google Shape;1287;p83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88" name="Google Shape;1288;p83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83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90" name="Google Shape;1290;p83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1" name="Google Shape;1291;p83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83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3" name="Google Shape;1293;p83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4" name="Google Shape;1294;p83"/>
          <p:cNvCxnSpPr>
            <a:endCxn id="128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83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83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7" name="Google Shape;1297;p83"/>
          <p:cNvCxnSpPr>
            <a:endCxn id="129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8" name="Google Shape;1298;p83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9" name="Google Shape;1299;p83"/>
          <p:cNvCxnSpPr>
            <a:stCxn id="1287" idx="0"/>
            <a:endCxn id="129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0" name="Google Shape;1300;p83"/>
          <p:cNvCxnSpPr>
            <a:stCxn id="1288" idx="0"/>
            <a:endCxn id="129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83"/>
          <p:cNvCxnSpPr>
            <a:stCxn id="1291" idx="0"/>
            <a:endCxn id="129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2" name="Google Shape;1302;p83"/>
          <p:cNvCxnSpPr>
            <a:stCxn id="1289" idx="0"/>
            <a:endCxn id="129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3" name="Google Shape;1303;p83"/>
          <p:cNvCxnSpPr>
            <a:stCxn id="129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4" name="Google Shape;1304;p83"/>
          <p:cNvCxnSpPr>
            <a:stCxn id="129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5" name="Google Shape;1305;p83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6" name="Google Shape;1306;p83"/>
          <p:cNvCxnSpPr>
            <a:stCxn id="130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83"/>
          <p:cNvSpPr txBox="1"/>
          <p:nvPr/>
        </p:nvSpPr>
        <p:spPr>
          <a:xfrm>
            <a:off x="2324225" y="306247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83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83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0" name="Google Shape;1310;p83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1" name="Google Shape;1311;p83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2" name="Google Shape;1312;p83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83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83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5" name="Google Shape;1315;p83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6" name="Google Shape;1316;p83"/>
          <p:cNvPicPr preferRelativeResize="0"/>
          <p:nvPr/>
        </p:nvPicPr>
        <p:blipFill rotWithShape="1">
          <a:blip r:embed="rId4">
            <a:alphaModFix/>
          </a:blip>
          <a:srcRect b="23050" l="53348" r="752" t="37192"/>
          <a:stretch/>
        </p:blipFill>
        <p:spPr>
          <a:xfrm>
            <a:off x="5689239" y="2398300"/>
            <a:ext cx="3212413" cy="8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83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8" name="Google Shape;1318;p83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9" name="Google Shape;1319;p83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5" name="Google Shape;1325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6" name="Google Shape;1326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p84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8" name="Google Shape;1328;p84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84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0" name="Google Shape;1330;p84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1" name="Google Shape;1331;p84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2" name="Google Shape;1332;p84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33" name="Google Shape;1333;p84"/>
          <p:cNvCxnSpPr>
            <a:stCxn id="133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84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6" name="Google Shape;1336;p84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37" name="Google Shape;1337;p84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84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39" name="Google Shape;1339;p84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84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1" name="Google Shape;1341;p84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84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3" name="Google Shape;1343;p84"/>
          <p:cNvCxnSpPr>
            <a:endCxn id="133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4" name="Google Shape;1344;p84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84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84"/>
          <p:cNvCxnSpPr>
            <a:stCxn id="1347" idx="0"/>
            <a:endCxn id="1339" idx="4"/>
          </p:cNvCxnSpPr>
          <p:nvPr/>
        </p:nvCxnSpPr>
        <p:spPr>
          <a:xfrm rot="10800000">
            <a:off x="1202000" y="2235975"/>
            <a:ext cx="0" cy="8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7" name="Google Shape;1347;p84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8" name="Google Shape;1348;p84"/>
          <p:cNvCxnSpPr>
            <a:stCxn id="1336" idx="0"/>
            <a:endCxn id="134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9" name="Google Shape;1349;p84"/>
          <p:cNvCxnSpPr>
            <a:stCxn id="1337" idx="0"/>
            <a:endCxn id="134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84"/>
          <p:cNvCxnSpPr>
            <a:stCxn id="1340" idx="0"/>
            <a:endCxn id="134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1" name="Google Shape;1351;p84"/>
          <p:cNvCxnSpPr>
            <a:stCxn id="1338" idx="0"/>
            <a:endCxn id="134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2" name="Google Shape;1352;p84"/>
          <p:cNvCxnSpPr>
            <a:stCxn id="134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84"/>
          <p:cNvCxnSpPr>
            <a:stCxn id="134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4" name="Google Shape;1354;p84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5" name="Google Shape;1355;p84"/>
          <p:cNvCxnSpPr>
            <a:stCxn id="135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6" name="Google Shape;1356;p84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7" name="Google Shape;1357;p84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8" name="Google Shape;1358;p84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9" name="Google Shape;1359;p84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0" name="Google Shape;1360;p84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1" name="Google Shape;1361;p84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84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3" name="Google Shape;1363;p84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4" name="Google Shape;1364;p84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p84"/>
          <p:cNvCxnSpPr/>
          <p:nvPr/>
        </p:nvCxnSpPr>
        <p:spPr>
          <a:xfrm rot="10800000">
            <a:off x="1202000" y="3429550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6" name="Google Shape;1366;p84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7" name="Google Shape;1367;p84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84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9" name="Google Shape;1369;p84"/>
          <p:cNvPicPr preferRelativeResize="0"/>
          <p:nvPr/>
        </p:nvPicPr>
        <p:blipFill rotWithShape="1">
          <a:blip r:embed="rId4">
            <a:alphaModFix/>
          </a:blip>
          <a:srcRect b="30752" l="53074" r="10361" t="45840"/>
          <a:stretch/>
        </p:blipFill>
        <p:spPr>
          <a:xfrm>
            <a:off x="5658675" y="2602266"/>
            <a:ext cx="3343324" cy="6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84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6" name="Google Shape;137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7" name="Google Shape;137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85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9" name="Google Shape;1379;p85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85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1" name="Google Shape;1381;p85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85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3" name="Google Shape;1383;p85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84" name="Google Shape;1384;p85"/>
          <p:cNvCxnSpPr>
            <a:stCxn id="138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85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85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88" name="Google Shape;1388;p85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85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90" name="Google Shape;1390;p85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85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2" name="Google Shape;1392;p85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85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4" name="Google Shape;1394;p85"/>
          <p:cNvCxnSpPr>
            <a:endCxn id="138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85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6" name="Google Shape;1396;p85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85"/>
          <p:cNvCxnSpPr>
            <a:endCxn id="139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8" name="Google Shape;1398;p85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9" name="Google Shape;1399;p85"/>
          <p:cNvCxnSpPr>
            <a:stCxn id="1387" idx="0"/>
            <a:endCxn id="139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0" name="Google Shape;1400;p85"/>
          <p:cNvCxnSpPr>
            <a:stCxn id="1388" idx="0"/>
            <a:endCxn id="139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85"/>
          <p:cNvCxnSpPr>
            <a:stCxn id="1391" idx="0"/>
            <a:endCxn id="139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2" name="Google Shape;1402;p85"/>
          <p:cNvCxnSpPr>
            <a:stCxn id="1389" idx="0"/>
            <a:endCxn id="139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3" name="Google Shape;1403;p85"/>
          <p:cNvCxnSpPr>
            <a:stCxn id="139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85"/>
          <p:cNvCxnSpPr>
            <a:stCxn id="139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5" name="Google Shape;1405;p85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6" name="Google Shape;1406;p85"/>
          <p:cNvCxnSpPr>
            <a:stCxn id="140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7" name="Google Shape;1407;p85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8" name="Google Shape;1408;p85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9" name="Google Shape;1409;p85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0" name="Google Shape;1410;p85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85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2" name="Google Shape;1412;p85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3" name="Google Shape;1413;p85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4" name="Google Shape;1414;p85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5" name="Google Shape;1415;p85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6" name="Google Shape;1416;p85"/>
          <p:cNvPicPr preferRelativeResize="0"/>
          <p:nvPr/>
        </p:nvPicPr>
        <p:blipFill rotWithShape="1">
          <a:blip r:embed="rId4">
            <a:alphaModFix/>
          </a:blip>
          <a:srcRect b="23051" l="54102" r="3407" t="36342"/>
          <a:stretch/>
        </p:blipFill>
        <p:spPr>
          <a:xfrm>
            <a:off x="5414250" y="2333175"/>
            <a:ext cx="3885226" cy="11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 with “peepholes”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2" name="Google Shape;142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3" name="Google Shape;142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86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5" name="Google Shape;1425;p8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6" name="Google Shape;1426;p86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7" name="Google Shape;1427;p8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8" name="Google Shape;1428;p86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9" name="Google Shape;1429;p86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30" name="Google Shape;1430;p86"/>
          <p:cNvCxnSpPr>
            <a:stCxn id="1431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86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3" name="Google Shape;1433;p86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34" name="Google Shape;1434;p86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86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36" name="Google Shape;1436;p86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7" name="Google Shape;1437;p86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8" name="Google Shape;1438;p86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9" name="Google Shape;1439;p86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0" name="Google Shape;1440;p86"/>
          <p:cNvCxnSpPr>
            <a:endCxn id="143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86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86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86"/>
          <p:cNvCxnSpPr>
            <a:stCxn id="1444" idx="2"/>
            <a:endCxn id="1436" idx="4"/>
          </p:cNvCxnSpPr>
          <p:nvPr/>
        </p:nvCxnSpPr>
        <p:spPr>
          <a:xfrm rot="10800000">
            <a:off x="1202000" y="2235975"/>
            <a:ext cx="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4" name="Google Shape;1444;p86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5" name="Google Shape;1445;p86"/>
          <p:cNvCxnSpPr>
            <a:stCxn id="1433" idx="0"/>
            <a:endCxn id="143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6" name="Google Shape;1446;p86"/>
          <p:cNvCxnSpPr>
            <a:stCxn id="1434" idx="0"/>
            <a:endCxn id="143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86"/>
          <p:cNvCxnSpPr>
            <a:stCxn id="1437" idx="0"/>
            <a:endCxn id="143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8" name="Google Shape;1448;p86"/>
          <p:cNvCxnSpPr>
            <a:stCxn id="1435" idx="0"/>
            <a:endCxn id="143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9" name="Google Shape;1449;p86"/>
          <p:cNvCxnSpPr>
            <a:stCxn id="143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86"/>
          <p:cNvCxnSpPr>
            <a:stCxn id="143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1" name="Google Shape;1451;p86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2" name="Google Shape;1452;p86"/>
          <p:cNvCxnSpPr>
            <a:stCxn id="145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3" name="Google Shape;1453;p86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4" name="Google Shape;1454;p86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5" name="Google Shape;1455;p86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6" name="Google Shape;1456;p86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7" name="Google Shape;1457;p8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8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9" name="Google Shape;1459;p86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0" name="Google Shape;1460;p86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1" name="Google Shape;1461;p8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2" name="Google Shape;1462;p86"/>
          <p:cNvPicPr preferRelativeResize="0"/>
          <p:nvPr/>
        </p:nvPicPr>
        <p:blipFill rotWithShape="1">
          <a:blip r:embed="rId4">
            <a:alphaModFix/>
          </a:blip>
          <a:srcRect b="16844" l="51531" r="0" t="32617"/>
          <a:stretch/>
        </p:blipFill>
        <p:spPr>
          <a:xfrm>
            <a:off x="5414250" y="2306989"/>
            <a:ext cx="3729751" cy="120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3" name="Google Shape;1463;p86"/>
          <p:cNvCxnSpPr/>
          <p:nvPr/>
        </p:nvCxnSpPr>
        <p:spPr>
          <a:xfrm>
            <a:off x="876450" y="2050775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86"/>
          <p:cNvCxnSpPr/>
          <p:nvPr/>
        </p:nvCxnSpPr>
        <p:spPr>
          <a:xfrm flipH="1" rot="10800000">
            <a:off x="876450" y="3453025"/>
            <a:ext cx="225300" cy="13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86"/>
          <p:cNvCxnSpPr/>
          <p:nvPr/>
        </p:nvCxnSpPr>
        <p:spPr>
          <a:xfrm flipH="1" rot="10800000">
            <a:off x="896475" y="3432925"/>
            <a:ext cx="781200" cy="15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86"/>
          <p:cNvCxnSpPr>
            <a:endCxn id="1444" idx="2"/>
          </p:cNvCxnSpPr>
          <p:nvPr/>
        </p:nvCxnSpPr>
        <p:spPr>
          <a:xfrm rot="10800000">
            <a:off x="120200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86"/>
          <p:cNvCxnSpPr/>
          <p:nvPr/>
        </p:nvCxnSpPr>
        <p:spPr>
          <a:xfrm>
            <a:off x="3057200" y="2042950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86"/>
          <p:cNvCxnSpPr/>
          <p:nvPr/>
        </p:nvCxnSpPr>
        <p:spPr>
          <a:xfrm flipH="1" rot="10800000">
            <a:off x="3060050" y="3453100"/>
            <a:ext cx="255300" cy="130200"/>
          </a:xfrm>
          <a:prstGeom prst="curvedConnector3">
            <a:avLst>
              <a:gd fmla="val 7259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4" name="Google Shape;1474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5" name="Google Shape;1475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87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7" name="Google Shape;1477;p87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8" name="Google Shape;1478;p87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9" name="Google Shape;1479;p87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80" name="Google Shape;1480;p87"/>
          <p:cNvCxnSpPr>
            <a:stCxn id="1481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2" name="Google Shape;1482;p87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83" name="Google Shape;1483;p87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4" name="Google Shape;1484;p87"/>
          <p:cNvCxnSpPr>
            <a:stCxn id="1485" idx="0"/>
            <a:endCxn id="1486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7" name="Google Shape;1487;p87"/>
          <p:cNvCxnSpPr>
            <a:stCxn id="1488" idx="0"/>
            <a:endCxn id="1483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9" name="Google Shape;1489;p87"/>
          <p:cNvCxnSpPr>
            <a:stCxn id="1482" idx="0"/>
            <a:endCxn id="1490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1" name="Google Shape;1491;p87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87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87"/>
          <p:cNvCxnSpPr>
            <a:stCxn id="149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5" name="Google Shape;1495;p87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6" name="Google Shape;1496;p87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7" name="Google Shape;1497;p87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8" name="Google Shape;1498;p87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9" name="Google Shape;1499;p87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0" name="Google Shape;1500;p87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1" name="Google Shape;1501;p87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87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502" name="Google Shape;1502;p87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87"/>
          <p:cNvCxnSpPr>
            <a:stCxn id="1482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87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87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87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6" name="Google Shape;1486;p87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7" name="Google Shape;1507;p87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87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9" name="Google Shape;1509;p87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87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87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11" name="Google Shape;1511;p87"/>
          <p:cNvCxnSpPr>
            <a:stCxn id="1510" idx="0"/>
            <a:endCxn id="1490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2" name="Google Shape;1512;p87"/>
          <p:cNvCxnSpPr>
            <a:stCxn id="1482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8" name="Google Shape;1488;p87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3" name="Google Shape;1513;p87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4" name="Google Shape;1514;p87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0" name="Google Shape;1520;p8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Keras has a really nice API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makes LSTM and RNN easy to work with.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Coming up next, we’ll learn how to format data for RNNs and then how to use LSTM for text generation.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1" name="Google Shape;152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2" name="Google Shape;152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8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8" name="Google Shape;1528;p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529" name="Google Shape;1529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5" name="Google Shape;1535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Clean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Tokenize the Text and create Sequences with Keras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6" name="Google Shape;153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7" name="Google Shape;153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3" name="Google Shape;1543;p9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1544" name="Google Shape;1544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simple model is known as a perceptron.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" name="Google Shape;130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>
            <a:endCxn id="13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0" name="Google Shape;1550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the LSTM Based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the Data into Features and Labels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Features (First n words of Sequence)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Label (Next Word after the sequence)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1" name="Google Shape;155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2" name="Google Shape;155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1559" name="Google Shape;155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5" name="Google Shape;1565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New Text Based off a Seed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6" name="Google Shape;1566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7" name="Google Shape;1567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95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QA Bot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3" name="Google Shape;1573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4" name="Google Shape;1574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0" name="Google Shape;1580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implementing a chat bot that can answer questions based on a “story” given to the bot.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BaBi dataset released by Facebook research.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https://research.fb.com/downloads/babi/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1" name="Google Shape;1581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2" name="Google Shape;1582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8" name="Google Shape;1588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Jane went to the store. Mike ran to the bedroom.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Mike in the store?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Answer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9" name="Google Shape;1589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0" name="Google Shape;1590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6" name="Google Shape;1596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End-to-End Memory Networks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Sainbayar Sukhbaatar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Arthur Szlam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Jason Weston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Rob Fergus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must read the paper to understand this network!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7" name="Google Shape;1597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8" name="Google Shape;1598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takes a discrete set of inputs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x1, ..., xn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are to be stored in the memory, a query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outputs an answer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contains symbols coming from a dictionary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writes 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the memory up to a fixed buffer size, and then finds a continuous representation for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5" name="Google Shape;1605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6" name="Google Shape;1606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2" name="Google Shape;1612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End to End Network: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Memory Representation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Generating Final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full model with RNN and Multiple Layers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3" name="Google Shape;1613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4" name="Google Shape;1614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9" name="Google Shape;1619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0" name="Google Shape;1620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1" name="Google Shape;1621;p10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2" name="Google Shape;1622;p10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p101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Memory Representation of stories.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Use Keras for Embedding to convert sentences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Encoders C and M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Question Encoder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 of how it can 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>
            <a:endCxn id="14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" name="Google Shape;1628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Google Shape;162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0" name="Google Shape;1630;p10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1" name="Google Shape;1631;p10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2" name="Google Shape;1632;p102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Memory Representation of stories.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3" name="Google Shape;1633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9550" y="3106498"/>
            <a:ext cx="2194275" cy="4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4" name="Google Shape;1634;p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7600" y="3641925"/>
            <a:ext cx="2872450" cy="5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" name="Google Shape;163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0" name="Google Shape;1640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1" name="Google Shape;1641;p10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2" name="Google Shape;1642;p10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103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Each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has a corresponding output vector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" name="Google Shape;1648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9" name="Google Shape;1649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0" name="Google Shape;1650;p10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1" name="Google Shape;1651;p10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104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3" name="Google Shape;1653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3073" y="2875700"/>
            <a:ext cx="1461050" cy="7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" name="Google Shape;165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0" name="Google Shape;1660;p10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1" name="Google Shape;1661;p10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05"/>
          <p:cNvSpPr txBox="1"/>
          <p:nvPr/>
        </p:nvSpPr>
        <p:spPr>
          <a:xfrm>
            <a:off x="5521825" y="1788075"/>
            <a:ext cx="36222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 the single layer case, the sum of the output vector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and the input embedding u is then passed through a final weight matrix W (of size V × d) and a softmax to produce the predicted label: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3" name="Google Shape;1663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6125" y="4682300"/>
            <a:ext cx="2318555" cy="4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9" name="Google Shape;1669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0" name="Google Shape;1670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1" name="Google Shape;1671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446" y="971338"/>
            <a:ext cx="3753091" cy="397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7" name="Google Shape;1677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exploring how we can build out this network with Python and Keras!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8" name="Google Shape;1678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9" name="Google Shape;167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108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5" name="Google Shape;1685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6" name="Google Shape;1686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2" name="Google Shape;1692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steps on how to Vectorize the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function that can vectorize data for 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3" name="Google Shape;1693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4" name="Google Shape;1694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110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0" name="Google Shape;1700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1" name="Google Shape;1701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7" name="Google Shape;1707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read the paper before continuing to this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8" name="Google Shape;1708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9" name="Google Shape;1709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