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IBM Data Science 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Divya Kompella</a:t>
            </a:r>
          </a:p>
          <a:p>
            <a:pPr>
              <a:spcAft>
                <a:spcPts val="600"/>
              </a:spcAft>
            </a:pPr>
            <a:r>
              <a:rPr lang="en-US" dirty="0">
                <a:solidFill>
                  <a:schemeClr val="tx1"/>
                </a:solidFill>
              </a:rPr>
              <a:t>December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5209-704F-4957-97F7-CA0F353B80E7}"/>
              </a:ext>
            </a:extLst>
          </p:cNvPr>
          <p:cNvSpPr>
            <a:spLocks noGrp="1"/>
          </p:cNvSpPr>
          <p:nvPr>
            <p:ph type="ctrTitle"/>
          </p:nvPr>
        </p:nvSpPr>
        <p:spPr/>
        <p:txBody>
          <a:bodyPr/>
          <a:lstStyle/>
          <a:p>
            <a:r>
              <a:rPr lang="en-US" dirty="0"/>
              <a:t>ITALY MEETS INDIA</a:t>
            </a:r>
          </a:p>
        </p:txBody>
      </p:sp>
      <p:sp>
        <p:nvSpPr>
          <p:cNvPr id="3" name="Subtitle 2">
            <a:extLst>
              <a:ext uri="{FF2B5EF4-FFF2-40B4-BE49-F238E27FC236}">
                <a16:creationId xmlns:a16="http://schemas.microsoft.com/office/drawing/2014/main" id="{16884968-AE7A-4CA6-A93A-310AB8E66EC0}"/>
              </a:ext>
            </a:extLst>
          </p:cNvPr>
          <p:cNvSpPr>
            <a:spLocks noGrp="1"/>
          </p:cNvSpPr>
          <p:nvPr>
            <p:ph type="subTitle" idx="1"/>
          </p:nvPr>
        </p:nvSpPr>
        <p:spPr/>
        <p:txBody>
          <a:bodyPr/>
          <a:lstStyle/>
          <a:p>
            <a:r>
              <a:rPr lang="en-US" dirty="0"/>
              <a:t>Starting an Italian Restaurant in Hyderabad, India</a:t>
            </a:r>
          </a:p>
        </p:txBody>
      </p:sp>
    </p:spTree>
    <p:extLst>
      <p:ext uri="{BB962C8B-B14F-4D97-AF65-F5344CB8AC3E}">
        <p14:creationId xmlns:p14="http://schemas.microsoft.com/office/powerpoint/2010/main" val="19510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639C-4ACD-4A67-9BE5-D2BC237ABAA8}"/>
              </a:ext>
            </a:extLst>
          </p:cNvPr>
          <p:cNvSpPr>
            <a:spLocks noGrp="1"/>
          </p:cNvSpPr>
          <p:nvPr>
            <p:ph type="title"/>
          </p:nvPr>
        </p:nvSpPr>
        <p:spPr/>
        <p:txBody>
          <a:bodyPr/>
          <a:lstStyle/>
          <a:p>
            <a:r>
              <a:rPr lang="en-US" dirty="0"/>
              <a:t>Introduction/Business Problem</a:t>
            </a:r>
          </a:p>
        </p:txBody>
      </p:sp>
      <p:sp>
        <p:nvSpPr>
          <p:cNvPr id="3" name="Content Placeholder 2">
            <a:extLst>
              <a:ext uri="{FF2B5EF4-FFF2-40B4-BE49-F238E27FC236}">
                <a16:creationId xmlns:a16="http://schemas.microsoft.com/office/drawing/2014/main" id="{2D81CADE-0D71-4C5A-B587-5F409E84CF6B}"/>
              </a:ext>
            </a:extLst>
          </p:cNvPr>
          <p:cNvSpPr>
            <a:spLocks noGrp="1"/>
          </p:cNvSpPr>
          <p:nvPr>
            <p:ph idx="1"/>
          </p:nvPr>
        </p:nvSpPr>
        <p:spPr/>
        <p:txBody>
          <a:bodyPr>
            <a:normAutofit/>
          </a:bodyPr>
          <a:lstStyle/>
          <a:p>
            <a:pPr marL="0" indent="0">
              <a:buNone/>
            </a:pPr>
            <a:r>
              <a:rPr lang="en-US" sz="2000" dirty="0"/>
              <a:t>Hyderabad is a bustling city in Telangana, India with a population of over 10 million people. The city is an epicenter for tourism, shopping, and business and food is a big proponent of the culture. The continuous urbanization of the city demands new and unique places to dine and the client would like to introduce an Italian restaurant to the city. While Italian food is not as common in Hyderabad, it is important to locate an area with the most amount of foot traffic. The client is specifically interested in the boroughs of Kukatpally, </a:t>
            </a:r>
            <a:r>
              <a:rPr lang="en-US" sz="2000" dirty="0" err="1"/>
              <a:t>Secunderabad</a:t>
            </a:r>
            <a:r>
              <a:rPr lang="en-US" sz="2000" dirty="0"/>
              <a:t>, Banjara Hills, and Uppal. </a:t>
            </a:r>
            <a:r>
              <a:rPr lang="en-US" sz="2000" dirty="0" err="1"/>
              <a:t>Thefollowing</a:t>
            </a:r>
            <a:r>
              <a:rPr lang="en-US" sz="2000" dirty="0"/>
              <a:t> report will detail the ideal location for the new Italian restaurant the client wishes to establish in Hyderabad. </a:t>
            </a:r>
          </a:p>
        </p:txBody>
      </p:sp>
    </p:spTree>
    <p:extLst>
      <p:ext uri="{BB962C8B-B14F-4D97-AF65-F5344CB8AC3E}">
        <p14:creationId xmlns:p14="http://schemas.microsoft.com/office/powerpoint/2010/main" val="304068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9043-E405-4E44-A75D-405C8412F78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F79A778-EA3E-4B73-AB6D-EC94340D531E}"/>
              </a:ext>
            </a:extLst>
          </p:cNvPr>
          <p:cNvSpPr>
            <a:spLocks noGrp="1"/>
          </p:cNvSpPr>
          <p:nvPr>
            <p:ph idx="1"/>
          </p:nvPr>
        </p:nvSpPr>
        <p:spPr/>
        <p:txBody>
          <a:bodyPr/>
          <a:lstStyle/>
          <a:p>
            <a:pPr marL="0" indent="0">
              <a:buNone/>
            </a:pPr>
            <a:r>
              <a:rPr lang="en-US" dirty="0"/>
              <a:t>Data required for this analysis include</a:t>
            </a:r>
          </a:p>
          <a:p>
            <a:pPr marL="342900" indent="-342900">
              <a:buAutoNum type="arabicPeriod"/>
            </a:pPr>
            <a:r>
              <a:rPr lang="en-US" dirty="0"/>
              <a:t>Names and coordinates of the 4 </a:t>
            </a:r>
            <a:r>
              <a:rPr lang="en-US" dirty="0" err="1"/>
              <a:t>burroughs</a:t>
            </a:r>
            <a:r>
              <a:rPr lang="en-US" dirty="0"/>
              <a:t> the client is interested in:</a:t>
            </a:r>
          </a:p>
          <a:p>
            <a:pPr marL="617220" lvl="1" indent="-342900">
              <a:buAutoNum type="arabicPeriod"/>
            </a:pPr>
            <a:r>
              <a:rPr lang="en-US" dirty="0">
                <a:solidFill>
                  <a:srgbClr val="000000"/>
                </a:solidFill>
                <a:latin typeface="+mj-lt"/>
              </a:rPr>
              <a:t>Kukatpally (17.500010,78.401527)</a:t>
            </a:r>
          </a:p>
          <a:p>
            <a:pPr marL="617220" lvl="1" indent="-342900">
              <a:buAutoNum type="arabicPeriod"/>
            </a:pPr>
            <a:r>
              <a:rPr lang="en-US" dirty="0" err="1">
                <a:solidFill>
                  <a:srgbClr val="000000"/>
                </a:solidFill>
                <a:latin typeface="+mj-lt"/>
              </a:rPr>
              <a:t>Secunderabad</a:t>
            </a:r>
            <a:r>
              <a:rPr lang="en-US" dirty="0">
                <a:solidFill>
                  <a:srgbClr val="000000"/>
                </a:solidFill>
                <a:latin typeface="+mj-lt"/>
              </a:rPr>
              <a:t> (17.439930, 78.498276)</a:t>
            </a:r>
          </a:p>
          <a:p>
            <a:pPr marL="617220" lvl="1" indent="-342900">
              <a:buAutoNum type="arabicPeriod"/>
            </a:pPr>
            <a:r>
              <a:rPr lang="en-US" dirty="0">
                <a:solidFill>
                  <a:srgbClr val="000000"/>
                </a:solidFill>
                <a:latin typeface="+mj-lt"/>
              </a:rPr>
              <a:t>Banjara Hills </a:t>
            </a:r>
            <a:r>
              <a:rPr lang="en-US" b="0" i="0" dirty="0">
                <a:solidFill>
                  <a:srgbClr val="000000"/>
                </a:solidFill>
                <a:effectLst/>
                <a:latin typeface="+mj-lt"/>
              </a:rPr>
              <a:t>(17.413828, 78.439758)</a:t>
            </a:r>
            <a:endParaRPr lang="en-US" dirty="0">
              <a:solidFill>
                <a:srgbClr val="000000"/>
              </a:solidFill>
              <a:latin typeface="+mj-lt"/>
            </a:endParaRPr>
          </a:p>
          <a:p>
            <a:pPr marL="617220" lvl="1" indent="-342900">
              <a:buAutoNum type="arabicPeriod"/>
            </a:pPr>
            <a:r>
              <a:rPr lang="en-US" dirty="0">
                <a:solidFill>
                  <a:srgbClr val="000000"/>
                </a:solidFill>
                <a:latin typeface="+mj-lt"/>
              </a:rPr>
              <a:t>Uppal (17,401810, 78.560188)</a:t>
            </a:r>
          </a:p>
          <a:p>
            <a:pPr marL="274320" lvl="1" indent="0">
              <a:buNone/>
            </a:pPr>
            <a:r>
              <a:rPr lang="en-US" dirty="0"/>
              <a:t>*All coordinates were found using latlong.net</a:t>
            </a:r>
          </a:p>
          <a:p>
            <a:pPr marL="342900" indent="-342900">
              <a:buAutoNum type="arabicPeriod"/>
            </a:pPr>
            <a:r>
              <a:rPr lang="en-US" dirty="0"/>
              <a:t>Data from the Foursquare API about surrounding venues and popular spots near the above </a:t>
            </a:r>
            <a:r>
              <a:rPr lang="en-US" dirty="0" err="1"/>
              <a:t>burroughs</a:t>
            </a:r>
            <a:r>
              <a:rPr lang="en-US" dirty="0"/>
              <a:t>.</a:t>
            </a:r>
          </a:p>
          <a:p>
            <a:pPr marL="274320" lvl="1" indent="0">
              <a:buNone/>
            </a:pPr>
            <a:endParaRPr lang="en-US" dirty="0"/>
          </a:p>
          <a:p>
            <a:pPr marL="617220" lvl="1" indent="-342900">
              <a:buAutoNum type="arabicPeriod"/>
            </a:pPr>
            <a:endParaRPr lang="en-US" dirty="0"/>
          </a:p>
          <a:p>
            <a:pPr marL="617220" lvl="1" indent="-342900">
              <a:buAutoNum type="arabicPeriod"/>
            </a:pPr>
            <a:endParaRPr lang="en-US" dirty="0"/>
          </a:p>
        </p:txBody>
      </p:sp>
    </p:spTree>
    <p:extLst>
      <p:ext uri="{BB962C8B-B14F-4D97-AF65-F5344CB8AC3E}">
        <p14:creationId xmlns:p14="http://schemas.microsoft.com/office/powerpoint/2010/main" val="1277639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{2C464AC0-9977-4FB2-8BBC-FE3F007F1E5B}tf78438558_win32</Template>
  <TotalTime>114</TotalTime>
  <Words>223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Garamond</vt:lpstr>
      <vt:lpstr>SavonVTI</vt:lpstr>
      <vt:lpstr>IBM Data Science Capstone project</vt:lpstr>
      <vt:lpstr>ITALY MEETS INDIA</vt:lpstr>
      <vt:lpstr>Introduction/Business Problem</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Divya Kompella</dc:creator>
  <cp:lastModifiedBy>Divya Kompella</cp:lastModifiedBy>
  <cp:revision>5</cp:revision>
  <dcterms:created xsi:type="dcterms:W3CDTF">2020-12-21T02:55:27Z</dcterms:created>
  <dcterms:modified xsi:type="dcterms:W3CDTF">2020-12-21T04:50:27Z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