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Fira Sans Condense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zRDinZvAdqQ+nqjiUcL7wfx1f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7A9606-F84F-482F-AE99-C36770799889}">
  <a:tblStyle styleId="{C07A9606-F84F-482F-AE99-C36770799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FiraSansCondensed-bold.fntdata"/><Relationship Id="rId12" Type="http://schemas.openxmlformats.org/officeDocument/2006/relationships/font" Target="fonts/FiraSansCondense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SansCondensed-boldItalic.fntdata"/><Relationship Id="rId14" Type="http://schemas.openxmlformats.org/officeDocument/2006/relationships/font" Target="fonts/FiraSansCondensed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9b2e789b4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9b2e789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9b2e789b4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9b2e789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9b2e789b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9b2e789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9b2e789b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9b2e789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9b2e789b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9b2e789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9b2e789b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9b2e789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9b2e789b4_0_27"/>
          <p:cNvSpPr txBox="1"/>
          <p:nvPr/>
        </p:nvSpPr>
        <p:spPr>
          <a:xfrm>
            <a:off x="1380300" y="1165725"/>
            <a:ext cx="9569400" cy="45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Ideaboard</a:t>
            </a:r>
            <a:endParaRPr b="1" sz="4200">
              <a:solidFill>
                <a:srgbClr val="7030A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for </a:t>
            </a:r>
            <a:endParaRPr b="1" sz="4200">
              <a:solidFill>
                <a:srgbClr val="7030A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Capturing Ideas </a:t>
            </a:r>
            <a:endParaRPr b="1" sz="4200">
              <a:solidFill>
                <a:srgbClr val="7030A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about</a:t>
            </a:r>
            <a:endParaRPr b="1" sz="4200">
              <a:solidFill>
                <a:srgbClr val="7030A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200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Careers in Technology</a:t>
            </a:r>
            <a:endParaRPr sz="4200">
              <a:solidFill>
                <a:srgbClr val="7030A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7030A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9b2e789b4_0_65"/>
          <p:cNvSpPr txBox="1"/>
          <p:nvPr>
            <p:ph type="title"/>
          </p:nvPr>
        </p:nvSpPr>
        <p:spPr>
          <a:xfrm>
            <a:off x="0" y="0"/>
            <a:ext cx="2801100" cy="1690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60000"/>
                </a:solidFill>
                <a:highlight>
                  <a:srgbClr val="FFFFFF"/>
                </a:highlight>
                <a:latin typeface="Fira Sans Condensed"/>
                <a:ea typeface="Fira Sans Condensed"/>
                <a:cs typeface="Fira Sans Condensed"/>
                <a:sym typeface="Fira Sans Condensed"/>
              </a:rPr>
              <a:t>Scary Myths About Careers in Technology</a:t>
            </a:r>
            <a:endParaRPr sz="2100">
              <a:solidFill>
                <a:srgbClr val="66000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aphicFrame>
        <p:nvGraphicFramePr>
          <p:cNvPr id="90" name="Google Shape;90;g339b2e789b4_0_65"/>
          <p:cNvGraphicFramePr/>
          <p:nvPr/>
        </p:nvGraphicFramePr>
        <p:xfrm>
          <a:off x="0" y="176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{C07A9606-F84F-482F-AE99-C36770799889}</a:tableStyleId>
              </a:tblPr>
              <a:tblGrid>
                <a:gridCol w="962700"/>
                <a:gridCol w="962700"/>
                <a:gridCol w="962700"/>
              </a:tblGrid>
              <a:tr h="16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You Need a Computer Science Degree</a:t>
                      </a:r>
                      <a:endParaRPr sz="10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AI and Automation</a:t>
                      </a:r>
                      <a:endParaRPr sz="10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Will Replace All Tech Jobs</a:t>
                      </a:r>
                      <a:endParaRPr sz="10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If You’re Not the Best,</a:t>
                      </a:r>
                      <a:endParaRPr sz="10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You Can’t Succeed</a:t>
                      </a:r>
                      <a:endParaRPr sz="10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</a:tr>
              <a:tr h="164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Tech Jobs Are Overwhelmingly Stressful</a:t>
                      </a:r>
                      <a:endParaRPr sz="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Technology Jobs Are </a:t>
                      </a:r>
                      <a:endParaRPr sz="10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All About Coding</a:t>
                      </a:r>
                      <a:endParaRPr sz="10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You Have to </a:t>
                      </a:r>
                      <a:endParaRPr sz="10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Learn Every Technology</a:t>
                      </a:r>
                      <a:endParaRPr sz="10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Out There</a:t>
                      </a:r>
                      <a:endParaRPr sz="10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</a:tr>
              <a:tr h="181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Tech Jobs Don’t Require Creativity</a:t>
                      </a:r>
                      <a:endParaRPr sz="10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Only Big Tech Companies </a:t>
                      </a:r>
                      <a:endParaRPr sz="10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Offer Good Careers in Tech</a:t>
                      </a:r>
                      <a:endParaRPr sz="10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Tech Jobs Aren’t Stable</a:t>
                      </a:r>
                      <a:endParaRPr sz="10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  <p:sp>
        <p:nvSpPr>
          <p:cNvPr id="91" name="Google Shape;91;g339b2e789b4_0_65"/>
          <p:cNvSpPr txBox="1"/>
          <p:nvPr>
            <p:ph type="title"/>
          </p:nvPr>
        </p:nvSpPr>
        <p:spPr>
          <a:xfrm>
            <a:off x="9801300" y="0"/>
            <a:ext cx="2322600" cy="1690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990"/>
              <a:buNone/>
            </a:pPr>
            <a:r>
              <a:rPr lang="en-US" sz="1800">
                <a:solidFill>
                  <a:srgbClr val="6FA8DC"/>
                </a:solidFill>
                <a:highlight>
                  <a:srgbClr val="FFFFFF"/>
                </a:highlight>
                <a:latin typeface="Fira Sans Condensed"/>
                <a:ea typeface="Fira Sans Condensed"/>
                <a:cs typeface="Fira Sans Condensed"/>
                <a:sym typeface="Fira Sans Condensed"/>
              </a:rPr>
              <a:t>Technology Careers can be more Inclusive of Underrepresented People</a:t>
            </a:r>
            <a:endParaRPr sz="1800">
              <a:solidFill>
                <a:srgbClr val="6FA8DC"/>
              </a:solidFill>
              <a:highlight>
                <a:srgbClr val="FFFFFF"/>
              </a:highlight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aphicFrame>
        <p:nvGraphicFramePr>
          <p:cNvPr id="92" name="Google Shape;92;g339b2e789b4_0_65"/>
          <p:cNvGraphicFramePr/>
          <p:nvPr/>
        </p:nvGraphicFramePr>
        <p:xfrm>
          <a:off x="9869400" y="176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{C07A9606-F84F-482F-AE99-C36770799889}</a:tableStyleId>
              </a:tblPr>
              <a:tblGrid>
                <a:gridCol w="580650"/>
                <a:gridCol w="580650"/>
                <a:gridCol w="580650"/>
                <a:gridCol w="580650"/>
              </a:tblGrid>
              <a:tr h="16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Promoting Representation</a:t>
                      </a:r>
                      <a:endParaRPr sz="5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Addressing Accessibility</a:t>
                      </a:r>
                      <a:endParaRPr sz="5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Collaborating </a:t>
                      </a:r>
                      <a:endParaRPr sz="5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Accountability</a:t>
                      </a:r>
                      <a:endParaRPr sz="5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</a:tr>
              <a:tr h="16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Supporting Intersectionality</a:t>
                      </a:r>
                      <a:endParaRPr sz="5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Provide Career Advancement Opportunities</a:t>
                      </a:r>
                      <a:endParaRPr sz="5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Inclusivity</a:t>
                      </a:r>
                      <a:endParaRPr sz="5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Address Unconscious Bias</a:t>
                      </a:r>
                      <a:endParaRPr sz="5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</a:tr>
              <a:tr h="16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Mentorship</a:t>
                      </a:r>
                      <a:endParaRPr sz="5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Networking</a:t>
                      </a:r>
                      <a:endParaRPr sz="5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Equal Access</a:t>
                      </a:r>
                      <a:endParaRPr sz="5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Resource Groups</a:t>
                      </a:r>
                      <a:endParaRPr sz="5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  <p:sp>
        <p:nvSpPr>
          <p:cNvPr id="93" name="Google Shape;93;g339b2e789b4_0_65"/>
          <p:cNvSpPr txBox="1"/>
          <p:nvPr>
            <p:ph type="title"/>
          </p:nvPr>
        </p:nvSpPr>
        <p:spPr>
          <a:xfrm>
            <a:off x="6713000" y="0"/>
            <a:ext cx="3088200" cy="1690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8761D"/>
                </a:solidFill>
                <a:highlight>
                  <a:srgbClr val="FFFFFF"/>
                </a:highlight>
                <a:latin typeface="Fira Sans Condensed"/>
                <a:ea typeface="Fira Sans Condensed"/>
                <a:cs typeface="Fira Sans Condensed"/>
                <a:sym typeface="Fira Sans Condensed"/>
              </a:rPr>
              <a:t>Benefits of a Career in Technology</a:t>
            </a:r>
            <a:endParaRPr sz="2100">
              <a:solidFill>
                <a:srgbClr val="38761D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aphicFrame>
        <p:nvGraphicFramePr>
          <p:cNvPr id="94" name="Google Shape;94;g339b2e789b4_0_65"/>
          <p:cNvGraphicFramePr/>
          <p:nvPr/>
        </p:nvGraphicFramePr>
        <p:xfrm>
          <a:off x="6713000" y="176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{C07A9606-F84F-482F-AE99-C36770799889}</a:tableStyleId>
              </a:tblPr>
              <a:tblGrid>
                <a:gridCol w="772075"/>
                <a:gridCol w="772075"/>
                <a:gridCol w="772075"/>
                <a:gridCol w="772075"/>
              </a:tblGrid>
              <a:tr h="16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Continuous Learning</a:t>
                      </a:r>
                      <a:endParaRPr sz="9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Career Growth</a:t>
                      </a:r>
                      <a:endParaRPr sz="9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Variety of Roles</a:t>
                      </a:r>
                      <a:endParaRPr sz="9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Various Specialization</a:t>
                      </a:r>
                      <a:endParaRPr sz="8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</a:tr>
              <a:tr h="16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Creativity</a:t>
                      </a:r>
                      <a:endParaRPr sz="9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Innovation</a:t>
                      </a:r>
                      <a:endParaRPr sz="9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Collaboration</a:t>
                      </a:r>
                      <a:endParaRPr sz="8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Flexibility</a:t>
                      </a:r>
                      <a:endParaRPr sz="9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</a:tr>
              <a:tr h="169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Networking</a:t>
                      </a:r>
                      <a:endParaRPr sz="9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Diversity</a:t>
                      </a:r>
                      <a:endParaRPr sz="9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Work-Life Balance</a:t>
                      </a:r>
                      <a:endParaRPr sz="9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Global Impact</a:t>
                      </a:r>
                      <a:endParaRPr sz="9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  <p:sp>
        <p:nvSpPr>
          <p:cNvPr id="95" name="Google Shape;95;g339b2e789b4_0_65"/>
          <p:cNvSpPr txBox="1"/>
          <p:nvPr>
            <p:ph type="title"/>
          </p:nvPr>
        </p:nvSpPr>
        <p:spPr>
          <a:xfrm>
            <a:off x="3004175" y="0"/>
            <a:ext cx="3640500" cy="1690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BF9000"/>
                </a:solidFill>
                <a:highlight>
                  <a:srgbClr val="FFFFFF"/>
                </a:highlight>
                <a:latin typeface="Fira Sans Condensed"/>
                <a:ea typeface="Fira Sans Condensed"/>
                <a:cs typeface="Fira Sans Condensed"/>
                <a:sym typeface="Fira Sans Condensed"/>
              </a:rPr>
              <a:t>Different Roles in Technology</a:t>
            </a:r>
            <a:endParaRPr sz="2100">
              <a:solidFill>
                <a:srgbClr val="BF900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aphicFrame>
        <p:nvGraphicFramePr>
          <p:cNvPr id="96" name="Google Shape;96;g339b2e789b4_0_65"/>
          <p:cNvGraphicFramePr/>
          <p:nvPr/>
        </p:nvGraphicFramePr>
        <p:xfrm>
          <a:off x="3004300" y="17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{C07A9606-F84F-482F-AE99-C36770799889}</a:tableStyleId>
              </a:tblPr>
              <a:tblGrid>
                <a:gridCol w="1820250"/>
                <a:gridCol w="1820250"/>
              </a:tblGrid>
              <a:tr h="361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F2CC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Primarily Technical</a:t>
                      </a:r>
                      <a:endParaRPr sz="900">
                        <a:solidFill>
                          <a:srgbClr val="FFF2CC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102"/>
                        </a:gs>
                        <a:gs pos="100000">
                          <a:srgbClr val="795C04"/>
                        </a:gs>
                      </a:gsLst>
                      <a:lin ang="5400012" scaled="0"/>
                    </a:gradFill>
                  </a:tcPr>
                </a:tc>
                <a:tc hMerge="1"/>
              </a:tr>
              <a:tr h="86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Software Developer/Engineer</a:t>
                      </a:r>
                      <a:endParaRPr sz="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Web Developer</a:t>
                      </a:r>
                      <a:endParaRPr sz="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</a:tr>
              <a:tr h="57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Data Scientist/Analyst</a:t>
                      </a:r>
                      <a:endParaRPr sz="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DevOps Engineer</a:t>
                      </a:r>
                      <a:endParaRPr sz="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SysAdmin</a:t>
                      </a:r>
                      <a:endParaRPr sz="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AI/ML Engineer</a:t>
                      </a:r>
                      <a:endParaRPr sz="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</a:tr>
              <a:tr h="36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UI/UX Designer</a:t>
                      </a:r>
                      <a:endParaRPr sz="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Cloud Engineer</a:t>
                      </a:r>
                      <a:endParaRPr sz="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7" name="Google Shape;97;g339b2e789b4_0_65"/>
          <p:cNvGraphicFramePr/>
          <p:nvPr/>
        </p:nvGraphicFramePr>
        <p:xfrm>
          <a:off x="3004175" y="433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{C07A9606-F84F-482F-AE99-C36770799889}</a:tableStyleId>
              </a:tblPr>
              <a:tblGrid>
                <a:gridCol w="1820250"/>
                <a:gridCol w="1820250"/>
              </a:tblGrid>
              <a:tr h="440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F2CC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Primarily Non-Technical</a:t>
                      </a:r>
                      <a:endParaRPr sz="900">
                        <a:solidFill>
                          <a:srgbClr val="FFF2CC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102"/>
                        </a:gs>
                        <a:gs pos="100000">
                          <a:srgbClr val="795C04"/>
                        </a:gs>
                      </a:gsLst>
                      <a:lin ang="5400012" scaled="0"/>
                    </a:gradFill>
                  </a:tcPr>
                </a:tc>
                <a:tc hMerge="1"/>
              </a:tr>
              <a:tr h="69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Product Manager</a:t>
                      </a:r>
                      <a:endParaRPr sz="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Project Manager</a:t>
                      </a:r>
                      <a:endParaRPr sz="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</a:tr>
              <a:tr h="69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Business Analyst</a:t>
                      </a:r>
                      <a:endParaRPr sz="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Technical Writer</a:t>
                      </a:r>
                      <a:endParaRPr sz="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</a:tr>
              <a:tr h="69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Recruiter</a:t>
                      </a:r>
                      <a:endParaRPr sz="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Chief Technology Officer</a:t>
                      </a:r>
                      <a:endParaRPr sz="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9b2e789b4_0_1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660000"/>
                </a:solidFill>
                <a:highlight>
                  <a:srgbClr val="FFFFFF"/>
                </a:highlight>
                <a:latin typeface="Fira Sans Condensed"/>
                <a:ea typeface="Fira Sans Condensed"/>
                <a:cs typeface="Fira Sans Condensed"/>
                <a:sym typeface="Fira Sans Condensed"/>
              </a:rPr>
              <a:t>Scary Myths About Careers in Technology</a:t>
            </a:r>
            <a:endParaRPr sz="3000">
              <a:solidFill>
                <a:srgbClr val="66000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aphicFrame>
        <p:nvGraphicFramePr>
          <p:cNvPr id="103" name="Google Shape;103;g339b2e789b4_0_1"/>
          <p:cNvGraphicFramePr/>
          <p:nvPr/>
        </p:nvGraphicFramePr>
        <p:xfrm>
          <a:off x="0" y="16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{C07A9606-F84F-482F-AE99-C36770799889}</a:tableStyleId>
              </a:tblPr>
              <a:tblGrid>
                <a:gridCol w="4064000"/>
                <a:gridCol w="4064000"/>
                <a:gridCol w="4064000"/>
              </a:tblGrid>
              <a:tr h="17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You Need a Computer Science Degree</a:t>
                      </a:r>
                      <a:endParaRPr sz="1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AI and Automation</a:t>
                      </a:r>
                      <a:endParaRPr sz="19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Will Replace All Tech Jobs</a:t>
                      </a:r>
                      <a:endParaRPr sz="19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If You’re Not the Best,</a:t>
                      </a:r>
                      <a:endParaRPr sz="19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You Can’t Succeed</a:t>
                      </a:r>
                      <a:endParaRPr sz="19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</a:tr>
              <a:tr h="17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Tech Jobs Are Overwhelmingly Stressful</a:t>
                      </a:r>
                      <a:endParaRPr sz="1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Technology Jobs Are </a:t>
                      </a:r>
                      <a:endParaRPr sz="19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All About Coding</a:t>
                      </a:r>
                      <a:endParaRPr sz="19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You Have to </a:t>
                      </a:r>
                      <a:endParaRPr sz="19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Learn Every Technology</a:t>
                      </a:r>
                      <a:endParaRPr sz="19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Out There</a:t>
                      </a:r>
                      <a:endParaRPr sz="19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</a:tr>
              <a:tr h="17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Tech Jobs Don’t Require Creativity</a:t>
                      </a:r>
                      <a:endParaRPr sz="19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Only Big Tech Companies </a:t>
                      </a:r>
                      <a:endParaRPr sz="19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Offer Good Careers in Tech</a:t>
                      </a:r>
                      <a:endParaRPr sz="19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Tech Jobs Aren’t Stable</a:t>
                      </a:r>
                      <a:endParaRPr sz="19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9b2e789b4_0_8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BF9000"/>
                </a:solidFill>
                <a:highlight>
                  <a:srgbClr val="FFFFFF"/>
                </a:highlight>
                <a:latin typeface="Fira Sans Condensed"/>
                <a:ea typeface="Fira Sans Condensed"/>
                <a:cs typeface="Fira Sans Condensed"/>
                <a:sym typeface="Fira Sans Condensed"/>
              </a:rPr>
              <a:t>Different Roles</a:t>
            </a:r>
            <a:r>
              <a:rPr lang="en-US" sz="3000">
                <a:solidFill>
                  <a:srgbClr val="BF9000"/>
                </a:solidFill>
                <a:highlight>
                  <a:srgbClr val="FFFFFF"/>
                </a:highlight>
                <a:latin typeface="Fira Sans Condensed"/>
                <a:ea typeface="Fira Sans Condensed"/>
                <a:cs typeface="Fira Sans Condensed"/>
                <a:sym typeface="Fira Sans Condensed"/>
              </a:rPr>
              <a:t> in Technology</a:t>
            </a:r>
            <a:endParaRPr sz="3000">
              <a:solidFill>
                <a:srgbClr val="BF900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aphicFrame>
        <p:nvGraphicFramePr>
          <p:cNvPr id="109" name="Google Shape;109;g339b2e789b4_0_8"/>
          <p:cNvGraphicFramePr/>
          <p:nvPr/>
        </p:nvGraphicFramePr>
        <p:xfrm>
          <a:off x="-25" y="169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{C07A9606-F84F-482F-AE99-C36770799889}</a:tableStyleId>
              </a:tblPr>
              <a:tblGrid>
                <a:gridCol w="2584050"/>
                <a:gridCol w="2584050"/>
              </a:tblGrid>
              <a:tr h="5342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2CC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Primarily Technical</a:t>
                      </a:r>
                      <a:endParaRPr sz="1800">
                        <a:solidFill>
                          <a:srgbClr val="FFF2CC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102"/>
                        </a:gs>
                        <a:gs pos="100000">
                          <a:srgbClr val="795C04"/>
                        </a:gs>
                      </a:gsLst>
                      <a:lin ang="5400012" scaled="0"/>
                    </a:gradFill>
                  </a:tcPr>
                </a:tc>
                <a:tc hMerge="1"/>
              </a:tr>
              <a:tr h="1158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Software Developer/Engineer</a:t>
                      </a:r>
                      <a:endParaRPr sz="1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Web Developer</a:t>
                      </a:r>
                      <a:endParaRPr sz="1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</a:tr>
              <a:tr h="115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Data Scientist/Analyst</a:t>
                      </a:r>
                      <a:endParaRPr sz="1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DevOps Engineer</a:t>
                      </a:r>
                      <a:endParaRPr sz="1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</a:tr>
              <a:tr h="115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SysAdmin</a:t>
                      </a:r>
                      <a:endParaRPr sz="1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AI/ML Engineer</a:t>
                      </a:r>
                      <a:endParaRPr sz="1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</a:tr>
              <a:tr h="115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UI/UX Designer</a:t>
                      </a:r>
                      <a:endParaRPr sz="1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Cloud Engineer</a:t>
                      </a:r>
                      <a:endParaRPr sz="1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0" name="Google Shape;110;g339b2e789b4_0_8"/>
          <p:cNvGraphicFramePr/>
          <p:nvPr/>
        </p:nvGraphicFramePr>
        <p:xfrm>
          <a:off x="7154400" y="169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{C07A9606-F84F-482F-AE99-C36770799889}</a:tableStyleId>
              </a:tblPr>
              <a:tblGrid>
                <a:gridCol w="2518800"/>
                <a:gridCol w="2518800"/>
              </a:tblGrid>
              <a:tr h="6886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2CC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Primarily Non-Technical</a:t>
                      </a:r>
                      <a:endParaRPr sz="1800">
                        <a:solidFill>
                          <a:srgbClr val="FFF2CC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C102"/>
                        </a:gs>
                        <a:gs pos="100000">
                          <a:srgbClr val="795C04"/>
                        </a:gs>
                      </a:gsLst>
                      <a:lin ang="5400012" scaled="0"/>
                    </a:gradFill>
                  </a:tcPr>
                </a:tc>
                <a:tc hMerge="1"/>
              </a:tr>
              <a:tr h="14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Product Manager</a:t>
                      </a:r>
                      <a:endParaRPr sz="1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Project Manager</a:t>
                      </a:r>
                      <a:endParaRPr sz="1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</a:tr>
              <a:tr h="14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Business Analyst</a:t>
                      </a:r>
                      <a:endParaRPr sz="1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Technical Writer</a:t>
                      </a:r>
                      <a:endParaRPr sz="1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</a:tr>
              <a:tr h="14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Recruiter</a:t>
                      </a:r>
                      <a:endParaRPr sz="1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Chief Technology Officer</a:t>
                      </a:r>
                      <a:endParaRPr sz="18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6DB"/>
                        </a:gs>
                        <a:gs pos="100000">
                          <a:srgbClr val="FAD15C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9b2e789b4_0_16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8761D"/>
                </a:solidFill>
                <a:highlight>
                  <a:srgbClr val="FFFFFF"/>
                </a:highlight>
                <a:latin typeface="Fira Sans Condensed"/>
                <a:ea typeface="Fira Sans Condensed"/>
                <a:cs typeface="Fira Sans Condensed"/>
                <a:sym typeface="Fira Sans Condensed"/>
              </a:rPr>
              <a:t>Benefits of a</a:t>
            </a:r>
            <a:r>
              <a:rPr lang="en-US" sz="3000">
                <a:solidFill>
                  <a:srgbClr val="38761D"/>
                </a:solidFill>
                <a:highlight>
                  <a:srgbClr val="FFFFFF"/>
                </a:highlight>
                <a:latin typeface="Fira Sans Condensed"/>
                <a:ea typeface="Fira Sans Condensed"/>
                <a:cs typeface="Fira Sans Condensed"/>
                <a:sym typeface="Fira Sans Condensed"/>
              </a:rPr>
              <a:t> Career in Technology</a:t>
            </a:r>
            <a:endParaRPr sz="3000">
              <a:solidFill>
                <a:srgbClr val="38761D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aphicFrame>
        <p:nvGraphicFramePr>
          <p:cNvPr id="116" name="Google Shape;116;g339b2e789b4_0_16"/>
          <p:cNvGraphicFramePr/>
          <p:nvPr/>
        </p:nvGraphicFramePr>
        <p:xfrm>
          <a:off x="0" y="16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{C07A9606-F84F-482F-AE99-C36770799889}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7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Continuous Learning</a:t>
                      </a:r>
                      <a:endParaRPr sz="18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Career Growth</a:t>
                      </a:r>
                      <a:endParaRPr sz="18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Variety</a:t>
                      </a:r>
                      <a:r>
                        <a:rPr lang="en-US" sz="18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 of Roles</a:t>
                      </a:r>
                      <a:endParaRPr sz="18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Various Specialization</a:t>
                      </a:r>
                      <a:endParaRPr sz="18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</a:tr>
              <a:tr h="17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Creativity</a:t>
                      </a:r>
                      <a:endParaRPr sz="18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Innovation</a:t>
                      </a:r>
                      <a:endParaRPr sz="18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Collaboration</a:t>
                      </a:r>
                      <a:endParaRPr sz="18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Flexibility</a:t>
                      </a:r>
                      <a:endParaRPr sz="18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</a:tr>
              <a:tr h="17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Networking</a:t>
                      </a:r>
                      <a:endParaRPr sz="18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Diversity</a:t>
                      </a:r>
                      <a:endParaRPr sz="18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Work-Life Balance</a:t>
                      </a:r>
                      <a:endParaRPr sz="18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D9EAD3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Global Impact</a:t>
                      </a:r>
                      <a:endParaRPr sz="1800">
                        <a:solidFill>
                          <a:srgbClr val="D9EAD3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9b2e789b4_0_21"/>
          <p:cNvSpPr txBox="1"/>
          <p:nvPr>
            <p:ph type="title"/>
          </p:nvPr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>
                <a:solidFill>
                  <a:srgbClr val="6FA8DC"/>
                </a:solidFill>
                <a:highlight>
                  <a:srgbClr val="FFFFFF"/>
                </a:highlight>
                <a:latin typeface="Fira Sans Condensed"/>
                <a:ea typeface="Fira Sans Condensed"/>
                <a:cs typeface="Fira Sans Condensed"/>
                <a:sym typeface="Fira Sans Condensed"/>
              </a:rPr>
              <a:t>Technology Careers can be more Inclusive of Underrepresented People</a:t>
            </a:r>
            <a:endParaRPr sz="3000">
              <a:solidFill>
                <a:srgbClr val="6FA8DC"/>
              </a:solidFill>
              <a:highlight>
                <a:srgbClr val="FFFFFF"/>
              </a:highlight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aphicFrame>
        <p:nvGraphicFramePr>
          <p:cNvPr id="122" name="Google Shape;122;g339b2e789b4_0_21"/>
          <p:cNvGraphicFramePr/>
          <p:nvPr/>
        </p:nvGraphicFramePr>
        <p:xfrm>
          <a:off x="0" y="16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{C07A9606-F84F-482F-AE99-C36770799889}</a:tableStyleId>
              </a:tblPr>
              <a:tblGrid>
                <a:gridCol w="3048000"/>
                <a:gridCol w="3048000"/>
                <a:gridCol w="3048000"/>
                <a:gridCol w="3048000"/>
              </a:tblGrid>
              <a:tr h="17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Promoting Representation</a:t>
                      </a:r>
                      <a:endParaRPr sz="18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Addressing Accessibility</a:t>
                      </a:r>
                      <a:endParaRPr sz="18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Collaborating </a:t>
                      </a:r>
                      <a:endParaRPr sz="18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Accountability</a:t>
                      </a:r>
                      <a:endParaRPr sz="18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</a:tr>
              <a:tr h="17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Supporting Intersectionality</a:t>
                      </a:r>
                      <a:endParaRPr sz="18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Provide Career Advancement Opportunities</a:t>
                      </a:r>
                      <a:endParaRPr sz="18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Inclusivity</a:t>
                      </a:r>
                      <a:endParaRPr sz="18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Address Unconscious Bias</a:t>
                      </a:r>
                      <a:endParaRPr sz="18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</a:tr>
              <a:tr h="17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Mentorship</a:t>
                      </a:r>
                      <a:endParaRPr sz="18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Networking</a:t>
                      </a:r>
                      <a:endParaRPr sz="18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Equal Access</a:t>
                      </a:r>
                      <a:endParaRPr sz="18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C4587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Resource Groups</a:t>
                      </a:r>
                      <a:endParaRPr sz="1800">
                        <a:solidFill>
                          <a:srgbClr val="1C4587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gradFill>
                      <a:gsLst>
                        <a:gs pos="0">
                          <a:srgbClr val="D4E5F5"/>
                        </a:gs>
                        <a:gs pos="100000">
                          <a:srgbClr val="70A4D5"/>
                        </a:gs>
                      </a:gsLst>
                      <a:lin ang="5400012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2021-10-08T17:27:31Z</dcterms:created>
  <dc:creator>Thomas Malone</dc:creator>
</cp:coreProperties>
</file>