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Fira Sans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VNFPK1Q3oMlWTzrNHkk/NPae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761C70-D108-475A-8CF6-350132468462}">
  <a:tblStyle styleId="{38761C70-D108-475A-8CF6-35013246846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FiraSansCondense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Condensed-bold.fntdata"/><Relationship Id="rId6" Type="http://schemas.openxmlformats.org/officeDocument/2006/relationships/slide" Target="slides/slide1.xml"/><Relationship Id="rId18" Type="http://schemas.openxmlformats.org/officeDocument/2006/relationships/font" Target="fonts/FiraSans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1eed6576e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1eed6576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1eed6576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1eed657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9ba89d17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9ba89d1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9ba89d17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9ba89d1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9ba89d17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9ba89d1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9ba89d17f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9ba89d17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9ba89d17f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9ba89d17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9ba89d17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9ba89d1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ba89d17f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9ba89d1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9ba89d17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9ba89d17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44731" y="102776"/>
            <a:ext cx="1005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Analysis of Current Trends in Software Development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7" y="684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{38761C70-D108-475A-8CF6-350132468462}</a:tableStyleId>
              </a:tblPr>
              <a:tblGrid>
                <a:gridCol w="1417675"/>
                <a:gridCol w="1417675"/>
                <a:gridCol w="3027150"/>
                <a:gridCol w="2985450"/>
                <a:gridCol w="3344050"/>
              </a:tblGrid>
              <a:tr h="29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</a:t>
                      </a:r>
                      <a:endParaRPr>
                        <a:solidFill>
                          <a:srgbClr val="7030A0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 Name</a:t>
                      </a:r>
                      <a:endParaRPr>
                        <a:solidFill>
                          <a:srgbClr val="7030A0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Description</a:t>
                      </a:r>
                      <a:endParaRPr>
                        <a:solidFill>
                          <a:srgbClr val="7030A0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Why is it Happening?</a:t>
                      </a:r>
                      <a:endParaRPr>
                        <a:solidFill>
                          <a:srgbClr val="7030A0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Expected Impact</a:t>
                      </a:r>
                      <a:endParaRPr>
                        <a:solidFill>
                          <a:srgbClr val="7030A0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56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 1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DevOps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Integrates development and operations teams to streamline software delivery.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Pressure to speed up releases, improve quality, and foster collaboration between teams.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faster deployment cycles, reduced costs, higher-quality software.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better alignment between development and operations teams.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37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 2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Blockchain Technology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Provides decentralized and secure transaction records.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Increasing demand for transparency, security, and tamper-proof systems across industries.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Cost reduction in transactions, reduced fraud, revolutionizes data storage and financial systems.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 3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Artificial Intelligence(AI)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Uses machine learning, deep learning, and NLP to automate tasks and create intelligent systems.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Exponential growth in data, computing power, and demand for automation and smarter systems.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Enhanced productivity, reduced human error, faster decision-making, and better user experiences across applications.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561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 4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Big Data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handling, processing, and analysis of massive datasets that are too large or complex for traditional data-processing methods.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growth of digital platforms, IoT devices, and social media generates vast amounts of data, creating the need for advanced tools to derive actionable insights.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lead to more data-driven decisions, personalized services, improved operational efficiency, and innovative business models.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52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 5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Information Security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Focus on protecting data and ensuring security across platforms.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Increasing cyber threats, regulatory pressure, and data breaches.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Enhanced data protection, better regulatory compliance, and reduced security risks.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68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 6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Low-Code/No-Code Platforms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Simplifies application development by enabling non-technical users to build apps.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Need for faster app development and democratization of development.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Quicker time-to-market, reduced dependency on developers, and greater accessibility in app creation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68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 7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MLOps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Automates the deployment, monitoring, and management of machine learning models.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Growth of AI, the need to operationalize models, and streamline ML processes.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Improved model accuracy, faster time-to-deployment, and more efficient workflows between teams.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68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 8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UX Design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Focuses on creating intuitive, user-centered design for digital products.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Increasing demand for seamless, engaging, and accessible digital experiences.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Better customer satisfaction, higher engagement, and improved product adoption.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68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 9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Edge Computing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Processes data closer to where it's generated, reducing latency.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Explosion of IoT devices and demand for real-time data processing.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Reduced latency, increased efficiency, and improved reliability, especially in remote or connected environments.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68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Trend 10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Quantum Computing</a:t>
                      </a:r>
                      <a:endParaRPr b="1"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Uses quantum mechanics to perform complex computations.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Potential for solving problems traditional computers can't, and major investments in research.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 Condensed"/>
                        <a:buChar char="●"/>
                      </a:pPr>
                      <a:r>
                        <a:rPr lang="en-US" sz="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Revolutionizing fields like cryptography, AI, drug discovery, and materials science.</a:t>
                      </a:r>
                      <a:endParaRPr sz="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1eed6576e_0_41"/>
          <p:cNvSpPr txBox="1"/>
          <p:nvPr>
            <p:ph type="title"/>
          </p:nvPr>
        </p:nvSpPr>
        <p:spPr>
          <a:xfrm>
            <a:off x="839800" y="457200"/>
            <a:ext cx="39321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Fira Sans Condensed"/>
                <a:ea typeface="Fira Sans Condensed"/>
                <a:cs typeface="Fira Sans Condensed"/>
                <a:sym typeface="Fira Sans Condensed"/>
              </a:rPr>
              <a:t>UX Design</a:t>
            </a:r>
            <a:endParaRPr b="1" sz="2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55" name="Google Shape;155;g331eed6576e_0_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61" l="0" r="0" t="2561"/>
          <a:stretch/>
        </p:blipFill>
        <p:spPr>
          <a:xfrm>
            <a:off x="5498000" y="1528200"/>
            <a:ext cx="6205548" cy="3924300"/>
          </a:xfrm>
          <a:prstGeom prst="rect">
            <a:avLst/>
          </a:prstGeom>
        </p:spPr>
      </p:pic>
      <p:sp>
        <p:nvSpPr>
          <p:cNvPr id="156" name="Google Shape;156;g331eed6576e_0_41"/>
          <p:cNvSpPr txBox="1"/>
          <p:nvPr>
            <p:ph idx="1" type="body"/>
          </p:nvPr>
        </p:nvSpPr>
        <p:spPr>
          <a:xfrm>
            <a:off x="839800" y="1441200"/>
            <a:ext cx="3932100" cy="44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Description: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Focuses on creating intuitive, user-centered design for digital products.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Why is it happening?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Increasing demand for seamless, engaging, and accessible digital experiences.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Expected Impact: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Better customer satisfaction, higher engagement, and improved product adoption.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Real-time Projects/Applications: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Apple iOS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Spotify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1eed6576e_0_35"/>
          <p:cNvSpPr txBox="1"/>
          <p:nvPr>
            <p:ph type="title"/>
          </p:nvPr>
        </p:nvSpPr>
        <p:spPr>
          <a:xfrm>
            <a:off x="839800" y="457200"/>
            <a:ext cx="39321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Fira Sans Condensed"/>
                <a:ea typeface="Fira Sans Condensed"/>
                <a:cs typeface="Fira Sans Condensed"/>
                <a:sym typeface="Fira Sans Condensed"/>
              </a:rPr>
              <a:t>Edge Computing</a:t>
            </a:r>
            <a:endParaRPr b="1" sz="2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62" name="Google Shape;162;g331eed6576e_0_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765" r="1774" t="0"/>
          <a:stretch/>
        </p:blipFill>
        <p:spPr>
          <a:xfrm>
            <a:off x="5498000" y="1528200"/>
            <a:ext cx="6205548" cy="3924301"/>
          </a:xfrm>
          <a:prstGeom prst="rect">
            <a:avLst/>
          </a:prstGeom>
        </p:spPr>
      </p:pic>
      <p:sp>
        <p:nvSpPr>
          <p:cNvPr id="163" name="Google Shape;163;g331eed6576e_0_35"/>
          <p:cNvSpPr txBox="1"/>
          <p:nvPr>
            <p:ph idx="1" type="body"/>
          </p:nvPr>
        </p:nvSpPr>
        <p:spPr>
          <a:xfrm>
            <a:off x="839800" y="1441200"/>
            <a:ext cx="3932100" cy="44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Description: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Processes data closer to where it's generated, reducing latency.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Why is it happening?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Explosion of IoT devices and demand for real-time data processing.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Expected Impact: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Reduced latency, increased efficiency, and improved reliability, especially in remote or connected environments.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Real-time Projects/Applications: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Cisco IoT Edge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Tesla Autopilot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9ba89d17f_0_26"/>
          <p:cNvSpPr txBox="1"/>
          <p:nvPr>
            <p:ph type="title"/>
          </p:nvPr>
        </p:nvSpPr>
        <p:spPr>
          <a:xfrm>
            <a:off x="839800" y="457200"/>
            <a:ext cx="39321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Fira Sans Condensed"/>
                <a:ea typeface="Fira Sans Condensed"/>
                <a:cs typeface="Fira Sans Condensed"/>
                <a:sym typeface="Fira Sans Condensed"/>
              </a:rPr>
              <a:t>Quantum Computing</a:t>
            </a:r>
            <a:endParaRPr b="1" sz="2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69" name="Google Shape;169;g339ba89d17f_0_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45" l="0" r="0" t="835"/>
          <a:stretch/>
        </p:blipFill>
        <p:spPr>
          <a:xfrm>
            <a:off x="5498000" y="1528200"/>
            <a:ext cx="6205546" cy="3924301"/>
          </a:xfrm>
          <a:prstGeom prst="rect">
            <a:avLst/>
          </a:prstGeom>
        </p:spPr>
      </p:pic>
      <p:sp>
        <p:nvSpPr>
          <p:cNvPr id="170" name="Google Shape;170;g339ba89d17f_0_26"/>
          <p:cNvSpPr txBox="1"/>
          <p:nvPr>
            <p:ph idx="1" type="body"/>
          </p:nvPr>
        </p:nvSpPr>
        <p:spPr>
          <a:xfrm>
            <a:off x="839800" y="1441200"/>
            <a:ext cx="3932100" cy="44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Description: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Uses quantum mechanics to perform complex computations.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Why is it happening?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Potential for solving problems traditional computers can't, and major investments in research.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Expected Impact: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Revolutionizing fields like cryptography, AI, drug discovery, and materials science.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Real-time Projects/Applications: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IBM Quantum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Google Sycamore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844731" y="102776"/>
            <a:ext cx="1005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Impact of Key Trends on a Real-World Project 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6487886" y="1221857"/>
            <a:ext cx="4972500" cy="19290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6420398" y="852525"/>
            <a:ext cx="48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Process Description – How was the Project Done?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081351" y="852525"/>
            <a:ext cx="20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Project Description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177147" y="1234028"/>
            <a:ext cx="4014600" cy="1929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272924" y="1252800"/>
            <a:ext cx="3918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The project will accomplish: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Condensed"/>
              <a:buChar char="•"/>
            </a:pPr>
            <a:r>
              <a:rPr lang="en-US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Early identification of at-risk students, enabling timely interventions.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Condensed"/>
              <a:buChar char="•"/>
            </a:pPr>
            <a:r>
              <a:rPr lang="en-US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Personalized learning and support, improving student performance.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19367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•"/>
            </a:pPr>
            <a:r>
              <a:rPr lang="en-US">
                <a:latin typeface="Fira Sans Condensed"/>
                <a:ea typeface="Fira Sans Condensed"/>
                <a:cs typeface="Fira Sans Condensed"/>
                <a:sym typeface="Fira Sans Condensed"/>
              </a:rPr>
              <a:t>My role: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•"/>
            </a:pPr>
            <a:r>
              <a:rPr lang="en-US" sz="1200">
                <a:latin typeface="Fira Sans Condensed"/>
                <a:ea typeface="Fira Sans Condensed"/>
                <a:cs typeface="Fira Sans Condensed"/>
                <a:sym typeface="Fira Sans Condensed"/>
              </a:rPr>
              <a:t>Develop and refine AI/ML models for predicting student performance.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•"/>
            </a:pPr>
            <a:r>
              <a:rPr lang="en-US" sz="1200">
                <a:latin typeface="Fira Sans Condensed"/>
                <a:ea typeface="Fira Sans Condensed"/>
                <a:cs typeface="Fira Sans Condensed"/>
                <a:sym typeface="Fira Sans Condensed"/>
              </a:rPr>
              <a:t>Integrate predictive models into the system for real-time insights.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509660" y="1241872"/>
            <a:ext cx="489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Condensed"/>
              <a:buChar char="●"/>
            </a:pPr>
            <a:r>
              <a:rPr lang="en-US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Major steps: </a:t>
            </a:r>
            <a:r>
              <a:rPr lang="en-US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collecting and preparing student data, developing and evaluating predictive models, integrating them into a real-time system, deploying with CI/CD, designing user-friendly dashboards, and continuously refining the system based on feedback.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Condensed"/>
              <a:buChar char="●"/>
            </a:pPr>
            <a:r>
              <a:rPr lang="en-US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</a:t>
            </a:r>
            <a:r>
              <a:rPr lang="en-US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ools used: </a:t>
            </a:r>
            <a:r>
              <a:rPr lang="en-US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Python, R, TensorFlow, Scikit-Learn, Hadoop, SQL/NoSQL, Git, Jenkins, Tableau, and AWS/Google Cloud for data processing, machine learning, deployment, and visualization.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Condensed"/>
              <a:buChar char="●"/>
            </a:pPr>
            <a:r>
              <a:rPr lang="en-US" sz="12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Methodology used: Agile Methodology</a:t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97" name="Google Shape;97;p2"/>
          <p:cNvGraphicFramePr/>
          <p:nvPr/>
        </p:nvGraphicFramePr>
        <p:xfrm>
          <a:off x="642252" y="35379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{38761C70-D108-475A-8CF6-350132468462}</a:tableStyleId>
              </a:tblPr>
              <a:tblGrid>
                <a:gridCol w="2719250"/>
                <a:gridCol w="4013725"/>
                <a:gridCol w="4085250"/>
              </a:tblGrid>
              <a:tr h="78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What key trends influenced your project?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How?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030A0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What was the impact?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483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Artificial Intelligence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Predictive modeling, NLP for sentiment analysis of student feedback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More accurate predictions, personalized interventions, improved academic outcomes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50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Machine Learning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Continuous learning, clustering, and classification to analyze student data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Improved accuracy of predictions over time, real-time adaptations based on new data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  <a:tr h="51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Big Data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Aggregating and processing large datasets from multiple sources (grades, attendance)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Scalable data processing, comprehensive insights, identifying hidden patterns in student behavior</a:t>
                      </a:r>
                      <a:endParaRPr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8" name="Google Shape;98;p2"/>
          <p:cNvSpPr/>
          <p:nvPr/>
        </p:nvSpPr>
        <p:spPr>
          <a:xfrm>
            <a:off x="642252" y="1241872"/>
            <a:ext cx="1317300" cy="19290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642250" y="1261875"/>
            <a:ext cx="1317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Predicting Student Performance</a:t>
            </a:r>
            <a:endParaRPr sz="15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39932" y="869141"/>
            <a:ext cx="14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Project Title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9ba89d17f_0_13"/>
          <p:cNvSpPr txBox="1"/>
          <p:nvPr>
            <p:ph type="title"/>
          </p:nvPr>
        </p:nvSpPr>
        <p:spPr>
          <a:xfrm>
            <a:off x="839800" y="457200"/>
            <a:ext cx="39321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Fira Sans Condensed"/>
                <a:ea typeface="Fira Sans Condensed"/>
                <a:cs typeface="Fira Sans Condensed"/>
                <a:sym typeface="Fira Sans Condensed"/>
              </a:rPr>
              <a:t>DevOps</a:t>
            </a:r>
            <a:endParaRPr b="1" sz="2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06" name="Google Shape;106;g339ba89d17f_0_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-694" t="0"/>
          <a:stretch/>
        </p:blipFill>
        <p:spPr>
          <a:xfrm>
            <a:off x="5498000" y="1528200"/>
            <a:ext cx="6205548" cy="3924300"/>
          </a:xfrm>
          <a:prstGeom prst="rect">
            <a:avLst/>
          </a:prstGeom>
        </p:spPr>
      </p:pic>
      <p:sp>
        <p:nvSpPr>
          <p:cNvPr id="107" name="Google Shape;107;g339ba89d17f_0_13"/>
          <p:cNvSpPr txBox="1"/>
          <p:nvPr>
            <p:ph idx="1" type="body"/>
          </p:nvPr>
        </p:nvSpPr>
        <p:spPr>
          <a:xfrm>
            <a:off x="839800" y="1441200"/>
            <a:ext cx="3932100" cy="44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Description: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Integrates development and operations teams to streamline software delivery.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Why is it happening?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Pressure to speed up releases, improve quality, and foster collaboration between teams.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Expected Impact: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Faster deployment cycles, reduced costs, improved collaboration, and higher-quality software.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Real-time Projects/Applications: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GitLab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Netflix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9ba89d17f_0_32"/>
          <p:cNvSpPr txBox="1"/>
          <p:nvPr>
            <p:ph type="title"/>
          </p:nvPr>
        </p:nvSpPr>
        <p:spPr>
          <a:xfrm>
            <a:off x="839800" y="457200"/>
            <a:ext cx="39321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Fira Sans Condensed"/>
                <a:ea typeface="Fira Sans Condensed"/>
                <a:cs typeface="Fira Sans Condensed"/>
                <a:sym typeface="Fira Sans Condensed"/>
              </a:rPr>
              <a:t>Blockchain Technology</a:t>
            </a:r>
            <a:endParaRPr b="1" sz="2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13" name="Google Shape;113;g339ba89d17f_0_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457" r="8457" t="0"/>
          <a:stretch/>
        </p:blipFill>
        <p:spPr>
          <a:xfrm>
            <a:off x="5498000" y="1528200"/>
            <a:ext cx="6205548" cy="3924300"/>
          </a:xfrm>
          <a:prstGeom prst="rect">
            <a:avLst/>
          </a:prstGeom>
        </p:spPr>
      </p:pic>
      <p:sp>
        <p:nvSpPr>
          <p:cNvPr id="114" name="Google Shape;114;g339ba89d17f_0_32"/>
          <p:cNvSpPr txBox="1"/>
          <p:nvPr>
            <p:ph idx="1" type="body"/>
          </p:nvPr>
        </p:nvSpPr>
        <p:spPr>
          <a:xfrm>
            <a:off x="839800" y="1441200"/>
            <a:ext cx="3932100" cy="44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Description: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Provides decentralized and secure transaction records.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Why is it happening?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Increasing demand for transparency, security, and tamper-proof systems across industries.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Expected Impact: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Cost reduction in transactions, reduced fraud, revolutionizes data storage and financial systems.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Real-time Projects/Applications: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Ethereum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Bitcoin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9ba89d17f_0_38"/>
          <p:cNvSpPr txBox="1"/>
          <p:nvPr>
            <p:ph type="title"/>
          </p:nvPr>
        </p:nvSpPr>
        <p:spPr>
          <a:xfrm>
            <a:off x="839800" y="457200"/>
            <a:ext cx="39321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Fira Sans Condensed"/>
                <a:ea typeface="Fira Sans Condensed"/>
                <a:cs typeface="Fira Sans Condensed"/>
                <a:sym typeface="Fira Sans Condensed"/>
              </a:rPr>
              <a:t>Artificial Intelligence</a:t>
            </a:r>
            <a:endParaRPr b="1" sz="2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20" name="Google Shape;120;g339ba89d17f_0_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8377" l="0" r="0" t="18383"/>
          <a:stretch/>
        </p:blipFill>
        <p:spPr>
          <a:xfrm>
            <a:off x="5498000" y="1528200"/>
            <a:ext cx="6205548" cy="3924301"/>
          </a:xfrm>
          <a:prstGeom prst="rect">
            <a:avLst/>
          </a:prstGeom>
        </p:spPr>
      </p:pic>
      <p:sp>
        <p:nvSpPr>
          <p:cNvPr id="121" name="Google Shape;121;g339ba89d17f_0_38"/>
          <p:cNvSpPr txBox="1"/>
          <p:nvPr>
            <p:ph idx="1" type="body"/>
          </p:nvPr>
        </p:nvSpPr>
        <p:spPr>
          <a:xfrm>
            <a:off x="839800" y="1441200"/>
            <a:ext cx="3932100" cy="44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Description: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Uses machine learning, deep learning, and NLP to automate tasks and create intelligent systems.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Why is it happening?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Exponential growth in data, computing power, and demand for automation and smarter systems.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Expected Impact: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Enhanced productivity, reduced human error, faster decision-making, and better user experiences across applications.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Real-time Projects/Applications: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Google Assistant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ChatGPT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ba89d17f_0_44"/>
          <p:cNvSpPr txBox="1"/>
          <p:nvPr>
            <p:ph type="title"/>
          </p:nvPr>
        </p:nvSpPr>
        <p:spPr>
          <a:xfrm>
            <a:off x="839800" y="457200"/>
            <a:ext cx="39321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Fira Sans Condensed"/>
                <a:ea typeface="Fira Sans Condensed"/>
                <a:cs typeface="Fira Sans Condensed"/>
                <a:sym typeface="Fira Sans Condensed"/>
              </a:rPr>
              <a:t>Big Data</a:t>
            </a:r>
            <a:endParaRPr b="1" sz="2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27" name="Google Shape;127;g339ba89d17f_0_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974" r="9974" t="0"/>
          <a:stretch/>
        </p:blipFill>
        <p:spPr>
          <a:xfrm>
            <a:off x="5498000" y="1528200"/>
            <a:ext cx="6205549" cy="3924301"/>
          </a:xfrm>
          <a:prstGeom prst="rect">
            <a:avLst/>
          </a:prstGeom>
        </p:spPr>
      </p:pic>
      <p:sp>
        <p:nvSpPr>
          <p:cNvPr id="128" name="Google Shape;128;g339ba89d17f_0_44"/>
          <p:cNvSpPr txBox="1"/>
          <p:nvPr>
            <p:ph idx="1" type="body"/>
          </p:nvPr>
        </p:nvSpPr>
        <p:spPr>
          <a:xfrm>
            <a:off x="839800" y="1441200"/>
            <a:ext cx="3932100" cy="44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Description: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Handling, processing, and analyzing massive datasets for actionable insights.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Why is it happening?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Explosion of data from digital platforms, IoT devices, and social media.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Expected Impact: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Data-driven decisions, personalized services, and improved operational efficiency.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Real-time Projects/Applications: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AWS Big Data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Google Analytics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9ba89d17f_0_50"/>
          <p:cNvSpPr txBox="1"/>
          <p:nvPr>
            <p:ph type="title"/>
          </p:nvPr>
        </p:nvSpPr>
        <p:spPr>
          <a:xfrm>
            <a:off x="839800" y="457200"/>
            <a:ext cx="39321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Fira Sans Condensed"/>
                <a:ea typeface="Fira Sans Condensed"/>
                <a:cs typeface="Fira Sans Condensed"/>
                <a:sym typeface="Fira Sans Condensed"/>
              </a:rPr>
              <a:t>Information Security</a:t>
            </a:r>
            <a:endParaRPr b="1" sz="2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34" name="Google Shape;134;g339ba89d17f_0_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094" r="4103" t="0"/>
          <a:stretch/>
        </p:blipFill>
        <p:spPr>
          <a:xfrm>
            <a:off x="5498000" y="1528200"/>
            <a:ext cx="6205548" cy="3924300"/>
          </a:xfrm>
          <a:prstGeom prst="rect">
            <a:avLst/>
          </a:prstGeom>
        </p:spPr>
      </p:pic>
      <p:sp>
        <p:nvSpPr>
          <p:cNvPr id="135" name="Google Shape;135;g339ba89d17f_0_50"/>
          <p:cNvSpPr txBox="1"/>
          <p:nvPr>
            <p:ph idx="1" type="body"/>
          </p:nvPr>
        </p:nvSpPr>
        <p:spPr>
          <a:xfrm>
            <a:off x="839800" y="1441200"/>
            <a:ext cx="3932100" cy="44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Description: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Focus on protecting data and ensuring security across platforms.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Why is it happening?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Increasing cyber threats, regulatory pressure, and data breaches.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Expected Impact: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Enhanced data protection, better regulatory compliance, and reduced security risks.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Real-time Projects/Applications: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CrowdStrike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Okta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9ba89d17f_0_56"/>
          <p:cNvSpPr txBox="1"/>
          <p:nvPr>
            <p:ph type="title"/>
          </p:nvPr>
        </p:nvSpPr>
        <p:spPr>
          <a:xfrm>
            <a:off x="839800" y="457200"/>
            <a:ext cx="39321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Fira Sans Condensed"/>
                <a:ea typeface="Fira Sans Condensed"/>
                <a:cs typeface="Fira Sans Condensed"/>
                <a:sym typeface="Fira Sans Condensed"/>
              </a:rPr>
              <a:t>Low-Code/No-Code Platforms</a:t>
            </a:r>
            <a:endParaRPr b="1" sz="2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41" name="Google Shape;141;g339ba89d17f_0_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892" l="0" r="0" t="3941"/>
          <a:stretch/>
        </p:blipFill>
        <p:spPr>
          <a:xfrm>
            <a:off x="5498000" y="165300"/>
            <a:ext cx="6205550" cy="6437525"/>
          </a:xfrm>
          <a:prstGeom prst="rect">
            <a:avLst/>
          </a:prstGeom>
        </p:spPr>
      </p:pic>
      <p:sp>
        <p:nvSpPr>
          <p:cNvPr id="142" name="Google Shape;142;g339ba89d17f_0_56"/>
          <p:cNvSpPr txBox="1"/>
          <p:nvPr>
            <p:ph idx="1" type="body"/>
          </p:nvPr>
        </p:nvSpPr>
        <p:spPr>
          <a:xfrm>
            <a:off x="839800" y="1441200"/>
            <a:ext cx="3932100" cy="44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Description: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Simplifies application development by enabling non-technical users to build apps.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Why is it happening?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Need for faster app development and democratization of development.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Expected Impact: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Quicker time-to-market, reduced dependency on developers, and greater accessibility in app creation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Real-time Projects/Applications: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Appian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Appsmith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9ba89d17f_0_62"/>
          <p:cNvSpPr txBox="1"/>
          <p:nvPr>
            <p:ph type="title"/>
          </p:nvPr>
        </p:nvSpPr>
        <p:spPr>
          <a:xfrm>
            <a:off x="839800" y="457200"/>
            <a:ext cx="39321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Fira Sans Condensed"/>
                <a:ea typeface="Fira Sans Condensed"/>
                <a:cs typeface="Fira Sans Condensed"/>
                <a:sym typeface="Fira Sans Condensed"/>
              </a:rPr>
              <a:t>ML</a:t>
            </a:r>
            <a:r>
              <a:rPr b="1" lang="en-US" sz="2400">
                <a:latin typeface="Fira Sans Condensed"/>
                <a:ea typeface="Fira Sans Condensed"/>
                <a:cs typeface="Fira Sans Condensed"/>
                <a:sym typeface="Fira Sans Condensed"/>
              </a:rPr>
              <a:t>Ops</a:t>
            </a:r>
            <a:endParaRPr b="1" sz="2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48" name="Google Shape;148;g339ba89d17f_0_6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402" r="11395" t="0"/>
          <a:stretch/>
        </p:blipFill>
        <p:spPr>
          <a:xfrm>
            <a:off x="5498000" y="1528200"/>
            <a:ext cx="6205547" cy="3924300"/>
          </a:xfrm>
          <a:prstGeom prst="rect">
            <a:avLst/>
          </a:prstGeom>
        </p:spPr>
      </p:pic>
      <p:sp>
        <p:nvSpPr>
          <p:cNvPr id="149" name="Google Shape;149;g339ba89d17f_0_62"/>
          <p:cNvSpPr txBox="1"/>
          <p:nvPr>
            <p:ph idx="1" type="body"/>
          </p:nvPr>
        </p:nvSpPr>
        <p:spPr>
          <a:xfrm>
            <a:off x="839800" y="1441200"/>
            <a:ext cx="3932100" cy="44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Description: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Automates the deployment, monitoring, and management of machine learning models.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Why is it happening?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Growth of AI, the need to operationalize models, and streamline ML processes.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Expected Impact: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Improved model accuracy, faster time-to-deployment, and more efficient workflows between teams.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Real-time Projects/Applications: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Google Cloud AI Platform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Fira Sans Condensed"/>
                <a:ea typeface="Fira Sans Condensed"/>
                <a:cs typeface="Fira Sans Condensed"/>
                <a:sym typeface="Fira Sans Condensed"/>
              </a:rPr>
              <a:t>Azure Machine Learning</a:t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2021-10-08T17:27:31Z</dcterms:created>
  <dc:creator>Thomas Malone</dc:creator>
</cp:coreProperties>
</file>