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Quantico"/>
      <p:regular r:id="rId46"/>
      <p:bold r:id="rId47"/>
      <p:italic r:id="rId48"/>
      <p:boldItalic r:id="rId49"/>
    </p:embeddedFont>
    <p:embeddedFont>
      <p:font typeface="Source Code Pro"/>
      <p:regular r:id="rId50"/>
      <p:bold r:id="rId51"/>
      <p:italic r:id="rId52"/>
      <p:boldItalic r:id="rId53"/>
    </p:embeddedFont>
    <p:embeddedFont>
      <p:font typeface="Denk One"/>
      <p:regular r:id="rId54"/>
    </p:embeddedFont>
    <p:embeddedFont>
      <p:font typeface="PT Sans"/>
      <p:regular r:id="rId55"/>
      <p:bold r:id="rId56"/>
      <p:italic r:id="rId57"/>
      <p:boldItalic r:id="rId58"/>
    </p:embeddedFont>
    <p:embeddedFont>
      <p:font typeface="Fira Sans Extra Condense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A9E8EB-8080-479B-B4F3-BAC14AC2EBAF}">
  <a:tblStyle styleId="{5FA9E8EB-8080-479B-B4F3-BAC14AC2EBAF}"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2F0E1E-0479-4FCE-99FE-375C2FA779D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Quantico-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Quantico-italic.fntdata"/><Relationship Id="rId47" Type="http://schemas.openxmlformats.org/officeDocument/2006/relationships/font" Target="fonts/Quantico-bold.fntdata"/><Relationship Id="rId49" Type="http://schemas.openxmlformats.org/officeDocument/2006/relationships/font" Target="fonts/Quantic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FiraSansExtraCondensed-boldItalic.fntdata"/><Relationship Id="rId61" Type="http://schemas.openxmlformats.org/officeDocument/2006/relationships/font" Target="fonts/FiraSansExtraCondense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FiraSansExtraCondense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ourceCodePro-bold.fntdata"/><Relationship Id="rId50" Type="http://schemas.openxmlformats.org/officeDocument/2006/relationships/font" Target="fonts/SourceCodePro-regular.fntdata"/><Relationship Id="rId53" Type="http://schemas.openxmlformats.org/officeDocument/2006/relationships/font" Target="fonts/SourceCodePro-boldItalic.fntdata"/><Relationship Id="rId52" Type="http://schemas.openxmlformats.org/officeDocument/2006/relationships/font" Target="fonts/SourceCodePro-italic.fntdata"/><Relationship Id="rId11" Type="http://schemas.openxmlformats.org/officeDocument/2006/relationships/slide" Target="slides/slide6.xml"/><Relationship Id="rId55" Type="http://schemas.openxmlformats.org/officeDocument/2006/relationships/font" Target="fonts/PTSans-regular.fntdata"/><Relationship Id="rId10" Type="http://schemas.openxmlformats.org/officeDocument/2006/relationships/slide" Target="slides/slide5.xml"/><Relationship Id="rId54" Type="http://schemas.openxmlformats.org/officeDocument/2006/relationships/font" Target="fonts/DenkOne-regular.fntdata"/><Relationship Id="rId13" Type="http://schemas.openxmlformats.org/officeDocument/2006/relationships/slide" Target="slides/slide8.xml"/><Relationship Id="rId57" Type="http://schemas.openxmlformats.org/officeDocument/2006/relationships/font" Target="fonts/PTSans-italic.fntdata"/><Relationship Id="rId12" Type="http://schemas.openxmlformats.org/officeDocument/2006/relationships/slide" Target="slides/slide7.xml"/><Relationship Id="rId56" Type="http://schemas.openxmlformats.org/officeDocument/2006/relationships/font" Target="fonts/PTSans-bold.fntdata"/><Relationship Id="rId15" Type="http://schemas.openxmlformats.org/officeDocument/2006/relationships/slide" Target="slides/slide10.xml"/><Relationship Id="rId59" Type="http://schemas.openxmlformats.org/officeDocument/2006/relationships/font" Target="fonts/FiraSansExtraCondensed-regular.fntdata"/><Relationship Id="rId14" Type="http://schemas.openxmlformats.org/officeDocument/2006/relationships/slide" Target="slides/slide9.xml"/><Relationship Id="rId58" Type="http://schemas.openxmlformats.org/officeDocument/2006/relationships/font" Target="fonts/PT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f7af2584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f7af2584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203c58724c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203c58724c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5d8b5405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5d8b5405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5dadb63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5dadb63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25dadb63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25dadb63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25dadb63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25dadb63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03c58724c_1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03c58724c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25dadb63a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25dadb63a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203c58724c_1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203c58724c_1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25dadb63a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25dadb63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5dadb63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5dadb63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1f30c3009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1f30c3009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25dadb63a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25dadb63a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25dadb63a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325dadb63a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25dadb63a8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25dadb63a8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25dadb63a8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325dadb63a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203c58724c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203c58724c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25dadb63a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25dadb63a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325dadb63a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325dadb63a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25dadb63a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25dadb63a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203c58724c_1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203c58724c_1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25dadb63a8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25dadb63a8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d1541d378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d1541d378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25dadb63a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25dadb63a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25dadb63a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25dadb63a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25dadb63a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25dadb63a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25dadb63a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25dadb63a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25dadb63a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25dadb63a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25dadb63a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25dadb63a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203c58724c_1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203c58724c_1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cc9050bdf8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cc9050bdf8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cc9050bdf8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cc9050bdf8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25dadb63a8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25dadb63a8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03c58724c_1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203c58724c_1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1de8bc5b3b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1de8bc5b3b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03c58724c_1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203c58724c_1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25d8b540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25d8b540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5d8b5405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5d8b5405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203c58724c_1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203c58724c_1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25d8b5405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25d8b5405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789400" y="1309975"/>
            <a:ext cx="4148400" cy="1677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3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5169200" y="3772200"/>
            <a:ext cx="3043800" cy="528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2" name="Google Shape;12;p2"/>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9" name="Shape 69"/>
        <p:cNvGrpSpPr/>
        <p:nvPr/>
      </p:nvGrpSpPr>
      <p:grpSpPr>
        <a:xfrm>
          <a:off x="0" y="0"/>
          <a:ext cx="0" cy="0"/>
          <a:chOff x="0" y="0"/>
          <a:chExt cx="0" cy="0"/>
        </a:xfrm>
      </p:grpSpPr>
      <p:sp>
        <p:nvSpPr>
          <p:cNvPr id="70" name="Google Shape;70;p11"/>
          <p:cNvSpPr txBox="1"/>
          <p:nvPr>
            <p:ph hasCustomPrompt="1" type="title"/>
          </p:nvPr>
        </p:nvSpPr>
        <p:spPr>
          <a:xfrm>
            <a:off x="3030250" y="1291525"/>
            <a:ext cx="4711500" cy="11982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1" name="Google Shape;71;p11"/>
          <p:cNvSpPr txBox="1"/>
          <p:nvPr>
            <p:ph idx="1" type="subTitle"/>
          </p:nvPr>
        </p:nvSpPr>
        <p:spPr>
          <a:xfrm>
            <a:off x="4173275" y="3581850"/>
            <a:ext cx="3169800" cy="67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72" name="Google Shape;72;p1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73" name="Google Shape;73;p1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5" name="Shape 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2">
    <p:spTree>
      <p:nvGrpSpPr>
        <p:cNvPr id="76" name="Shape 76"/>
        <p:cNvGrpSpPr/>
        <p:nvPr/>
      </p:nvGrpSpPr>
      <p:grpSpPr>
        <a:xfrm>
          <a:off x="0" y="0"/>
          <a:ext cx="0" cy="0"/>
          <a:chOff x="0" y="0"/>
          <a:chExt cx="0" cy="0"/>
        </a:xfrm>
      </p:grpSpPr>
      <p:grpSp>
        <p:nvGrpSpPr>
          <p:cNvPr id="77" name="Google Shape;77;p13"/>
          <p:cNvGrpSpPr/>
          <p:nvPr/>
        </p:nvGrpSpPr>
        <p:grpSpPr>
          <a:xfrm>
            <a:off x="396500" y="170424"/>
            <a:ext cx="8360126" cy="4398447"/>
            <a:chOff x="1054783" y="1029605"/>
            <a:chExt cx="7587010" cy="3902100"/>
          </a:xfrm>
        </p:grpSpPr>
        <p:sp>
          <p:nvSpPr>
            <p:cNvPr id="78" name="Google Shape;78;p1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3"/>
          <p:cNvSpPr txBox="1"/>
          <p:nvPr>
            <p:ph type="ctrTitle"/>
          </p:nvPr>
        </p:nvSpPr>
        <p:spPr>
          <a:xfrm>
            <a:off x="1114016" y="1879714"/>
            <a:ext cx="3065100" cy="404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81" name="Google Shape;81;p13"/>
          <p:cNvSpPr txBox="1"/>
          <p:nvPr>
            <p:ph hasCustomPrompt="1" idx="2" type="title"/>
          </p:nvPr>
        </p:nvSpPr>
        <p:spPr>
          <a:xfrm>
            <a:off x="1113997" y="1269525"/>
            <a:ext cx="1298700" cy="610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82" name="Google Shape;82;p13"/>
          <p:cNvSpPr txBox="1"/>
          <p:nvPr>
            <p:ph idx="3" type="ctrTitle"/>
          </p:nvPr>
        </p:nvSpPr>
        <p:spPr>
          <a:xfrm>
            <a:off x="1114008" y="2892814"/>
            <a:ext cx="3065100" cy="404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83" name="Google Shape;83;p13"/>
          <p:cNvSpPr txBox="1"/>
          <p:nvPr>
            <p:ph hasCustomPrompt="1" idx="4" type="title"/>
          </p:nvPr>
        </p:nvSpPr>
        <p:spPr>
          <a:xfrm>
            <a:off x="1113997" y="2283824"/>
            <a:ext cx="1298700" cy="6102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84" name="Google Shape;84;p13"/>
          <p:cNvSpPr txBox="1"/>
          <p:nvPr>
            <p:ph idx="5" type="ctrTitle"/>
          </p:nvPr>
        </p:nvSpPr>
        <p:spPr>
          <a:xfrm>
            <a:off x="1114107" y="3908761"/>
            <a:ext cx="3065100" cy="404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85" name="Google Shape;85;p13"/>
          <p:cNvSpPr txBox="1"/>
          <p:nvPr>
            <p:ph hasCustomPrompt="1" idx="6" type="title"/>
          </p:nvPr>
        </p:nvSpPr>
        <p:spPr>
          <a:xfrm>
            <a:off x="1113998" y="3298125"/>
            <a:ext cx="1298700" cy="609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86" name="Google Shape;86;p13"/>
          <p:cNvSpPr txBox="1"/>
          <p:nvPr>
            <p:ph hasCustomPrompt="1" idx="7" type="title"/>
          </p:nvPr>
        </p:nvSpPr>
        <p:spPr>
          <a:xfrm>
            <a:off x="4965997" y="1270125"/>
            <a:ext cx="1298700" cy="6090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87" name="Google Shape;87;p13"/>
          <p:cNvSpPr txBox="1"/>
          <p:nvPr>
            <p:ph idx="8" type="ctrTitle"/>
          </p:nvPr>
        </p:nvSpPr>
        <p:spPr>
          <a:xfrm>
            <a:off x="4966007" y="1879725"/>
            <a:ext cx="3065100" cy="4041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88" name="Google Shape;88;p13"/>
          <p:cNvSpPr txBox="1"/>
          <p:nvPr>
            <p:ph idx="9"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89" name="Google Shape;89;p13"/>
          <p:cNvSpPr txBox="1"/>
          <p:nvPr>
            <p:ph idx="13" type="ctrTitle"/>
          </p:nvPr>
        </p:nvSpPr>
        <p:spPr>
          <a:xfrm>
            <a:off x="4966007" y="2892814"/>
            <a:ext cx="3065100" cy="404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90" name="Google Shape;90;p13"/>
          <p:cNvSpPr txBox="1"/>
          <p:nvPr>
            <p:ph hasCustomPrompt="1" idx="14" type="title"/>
          </p:nvPr>
        </p:nvSpPr>
        <p:spPr>
          <a:xfrm>
            <a:off x="4965997" y="2283824"/>
            <a:ext cx="1298700" cy="609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91" name="Google Shape;91;p13"/>
          <p:cNvSpPr txBox="1"/>
          <p:nvPr>
            <p:ph hasCustomPrompt="1" idx="15" type="title"/>
          </p:nvPr>
        </p:nvSpPr>
        <p:spPr>
          <a:xfrm>
            <a:off x="4965997" y="3298125"/>
            <a:ext cx="1298700" cy="6090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3000"/>
            </a:lvl1pPr>
            <a:lvl2pPr lvl="1"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2pPr>
            <a:lvl3pPr lvl="2"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3pPr>
            <a:lvl4pPr lvl="3"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4pPr>
            <a:lvl5pPr lvl="4"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5pPr>
            <a:lvl6pPr lvl="5"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6pPr>
            <a:lvl7pPr lvl="6"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7pPr>
            <a:lvl8pPr lvl="7"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8pPr>
            <a:lvl9pPr lvl="8" algn="r">
              <a:spcBef>
                <a:spcPts val="0"/>
              </a:spcBef>
              <a:spcAft>
                <a:spcPts val="0"/>
              </a:spcAft>
              <a:buSzPts val="3600"/>
              <a:buFont typeface="Fira Sans Extra Condensed"/>
              <a:buNone/>
              <a:defRPr b="0" sz="3600">
                <a:latin typeface="Fira Sans Extra Condensed"/>
                <a:ea typeface="Fira Sans Extra Condensed"/>
                <a:cs typeface="Fira Sans Extra Condensed"/>
                <a:sym typeface="Fira Sans Extra Condensed"/>
              </a:defRPr>
            </a:lvl9pPr>
          </a:lstStyle>
          <a:p>
            <a:r>
              <a:t>xx%</a:t>
            </a:r>
          </a:p>
        </p:txBody>
      </p:sp>
      <p:sp>
        <p:nvSpPr>
          <p:cNvPr id="92" name="Google Shape;92;p13"/>
          <p:cNvSpPr txBox="1"/>
          <p:nvPr>
            <p:ph idx="16" type="ctrTitle"/>
          </p:nvPr>
        </p:nvSpPr>
        <p:spPr>
          <a:xfrm>
            <a:off x="4966007" y="3908750"/>
            <a:ext cx="3065100" cy="404100"/>
          </a:xfrm>
          <a:prstGeom prst="rect">
            <a:avLst/>
          </a:prstGeom>
          <a:ln>
            <a:noFill/>
          </a:ln>
        </p:spPr>
        <p:txBody>
          <a:bodyPr anchorCtr="0" anchor="b" bIns="91425" lIns="91425" spcFirstLastPara="1" rIns="91425" wrap="square" tIns="91425">
            <a:noAutofit/>
          </a:bodyPr>
          <a:lstStyle>
            <a:lvl1pPr lvl="0">
              <a:spcBef>
                <a:spcPts val="0"/>
              </a:spcBef>
              <a:spcAft>
                <a:spcPts val="0"/>
              </a:spcAft>
              <a:buClr>
                <a:schemeClr val="lt2"/>
              </a:buClr>
              <a:buSzPts val="2000"/>
              <a:buNone/>
              <a:defRPr sz="2200"/>
            </a:lvl1pPr>
            <a:lvl2pPr lvl="1">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2pPr>
            <a:lvl3pPr lvl="2">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3pPr>
            <a:lvl4pPr lvl="3">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4pPr>
            <a:lvl5pPr lvl="4">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5pPr>
            <a:lvl6pPr lvl="5">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6pPr>
            <a:lvl7pPr lvl="6">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7pPr>
            <a:lvl8pPr lvl="7">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8pPr>
            <a:lvl9pPr lvl="8">
              <a:spcBef>
                <a:spcPts val="0"/>
              </a:spcBef>
              <a:spcAft>
                <a:spcPts val="0"/>
              </a:spcAft>
              <a:buClr>
                <a:schemeClr val="lt2"/>
              </a:buClr>
              <a:buSzPts val="2000"/>
              <a:buFont typeface="Denk One"/>
              <a:buNone/>
              <a:defRPr sz="2000">
                <a:solidFill>
                  <a:schemeClr val="lt2"/>
                </a:solidFill>
                <a:latin typeface="Denk One"/>
                <a:ea typeface="Denk One"/>
                <a:cs typeface="Denk One"/>
                <a:sym typeface="Denk One"/>
              </a:defRPr>
            </a:lvl9pPr>
          </a:lstStyle>
          <a:p/>
        </p:txBody>
      </p:sp>
      <p:sp>
        <p:nvSpPr>
          <p:cNvPr id="93" name="Google Shape;93;p1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_1_1_1_1_1_1">
    <p:spTree>
      <p:nvGrpSpPr>
        <p:cNvPr id="94" name="Shape 94"/>
        <p:cNvGrpSpPr/>
        <p:nvPr/>
      </p:nvGrpSpPr>
      <p:grpSpPr>
        <a:xfrm>
          <a:off x="0" y="0"/>
          <a:ext cx="0" cy="0"/>
          <a:chOff x="0" y="0"/>
          <a:chExt cx="0" cy="0"/>
        </a:xfrm>
      </p:grpSpPr>
      <p:grpSp>
        <p:nvGrpSpPr>
          <p:cNvPr id="95" name="Google Shape;95;p14"/>
          <p:cNvGrpSpPr/>
          <p:nvPr/>
        </p:nvGrpSpPr>
        <p:grpSpPr>
          <a:xfrm>
            <a:off x="396500" y="170424"/>
            <a:ext cx="8360126" cy="4398447"/>
            <a:chOff x="1054783" y="1029605"/>
            <a:chExt cx="7587010" cy="3902100"/>
          </a:xfrm>
        </p:grpSpPr>
        <p:sp>
          <p:nvSpPr>
            <p:cNvPr id="96" name="Google Shape;96;p14"/>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99" name="Google Shape;99;p14"/>
          <p:cNvSpPr txBox="1"/>
          <p:nvPr>
            <p:ph idx="1" type="body"/>
          </p:nvPr>
        </p:nvSpPr>
        <p:spPr>
          <a:xfrm>
            <a:off x="720000" y="1355450"/>
            <a:ext cx="3453900" cy="1623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Anaheim"/>
              <a:buChar char="●"/>
              <a:defRPr sz="1200"/>
            </a:lvl1pPr>
            <a:lvl2pPr indent="-304800" lvl="1" marL="914400">
              <a:spcBef>
                <a:spcPts val="0"/>
              </a:spcBef>
              <a:spcAft>
                <a:spcPts val="0"/>
              </a:spcAft>
              <a:buClr>
                <a:srgbClr val="434343"/>
              </a:buClr>
              <a:buSzPts val="1200"/>
              <a:buFont typeface="Anaheim"/>
              <a:buChar char="○"/>
              <a:defRPr/>
            </a:lvl2pPr>
            <a:lvl3pPr indent="-304800" lvl="2" marL="1371600">
              <a:spcBef>
                <a:spcPts val="0"/>
              </a:spcBef>
              <a:spcAft>
                <a:spcPts val="0"/>
              </a:spcAft>
              <a:buClr>
                <a:srgbClr val="434343"/>
              </a:buClr>
              <a:buSzPts val="1200"/>
              <a:buFont typeface="Anaheim"/>
              <a:buChar char="■"/>
              <a:defRPr/>
            </a:lvl3pPr>
            <a:lvl4pPr indent="-304800" lvl="3" marL="1828800">
              <a:spcBef>
                <a:spcPts val="0"/>
              </a:spcBef>
              <a:spcAft>
                <a:spcPts val="0"/>
              </a:spcAft>
              <a:buClr>
                <a:srgbClr val="434343"/>
              </a:buClr>
              <a:buSzPts val="1200"/>
              <a:buFont typeface="Anaheim"/>
              <a:buChar char="●"/>
              <a:defRPr/>
            </a:lvl4pPr>
            <a:lvl5pPr indent="-304800" lvl="4" marL="2286000">
              <a:spcBef>
                <a:spcPts val="0"/>
              </a:spcBef>
              <a:spcAft>
                <a:spcPts val="0"/>
              </a:spcAft>
              <a:buClr>
                <a:srgbClr val="434343"/>
              </a:buClr>
              <a:buSzPts val="1200"/>
              <a:buFont typeface="Anaheim"/>
              <a:buChar char="○"/>
              <a:defRPr/>
            </a:lvl5pPr>
            <a:lvl6pPr indent="-304800" lvl="5" marL="2743200">
              <a:spcBef>
                <a:spcPts val="0"/>
              </a:spcBef>
              <a:spcAft>
                <a:spcPts val="0"/>
              </a:spcAft>
              <a:buClr>
                <a:srgbClr val="434343"/>
              </a:buClr>
              <a:buSzPts val="1200"/>
              <a:buFont typeface="Anaheim"/>
              <a:buChar char="■"/>
              <a:defRPr/>
            </a:lvl6pPr>
            <a:lvl7pPr indent="-304800" lvl="6" marL="3200400">
              <a:spcBef>
                <a:spcPts val="0"/>
              </a:spcBef>
              <a:spcAft>
                <a:spcPts val="0"/>
              </a:spcAft>
              <a:buClr>
                <a:srgbClr val="434343"/>
              </a:buClr>
              <a:buSzPts val="1200"/>
              <a:buFont typeface="Anaheim"/>
              <a:buChar char="●"/>
              <a:defRPr/>
            </a:lvl7pPr>
            <a:lvl8pPr indent="-304800" lvl="7" marL="3657600">
              <a:spcBef>
                <a:spcPts val="0"/>
              </a:spcBef>
              <a:spcAft>
                <a:spcPts val="0"/>
              </a:spcAft>
              <a:buClr>
                <a:srgbClr val="434343"/>
              </a:buClr>
              <a:buSzPts val="1200"/>
              <a:buFont typeface="Anaheim"/>
              <a:buChar char="○"/>
              <a:defRPr/>
            </a:lvl8pPr>
            <a:lvl9pPr indent="-304800" lvl="8" marL="4114800">
              <a:spcBef>
                <a:spcPts val="0"/>
              </a:spcBef>
              <a:spcAft>
                <a:spcPts val="0"/>
              </a:spcAft>
              <a:buClr>
                <a:srgbClr val="434343"/>
              </a:buClr>
              <a:buSzPts val="1200"/>
              <a:buFont typeface="Anaheim"/>
              <a:buChar char="■"/>
              <a:defRPr/>
            </a:lvl9pPr>
          </a:lstStyle>
          <a:p/>
        </p:txBody>
      </p:sp>
      <p:sp>
        <p:nvSpPr>
          <p:cNvPr id="100" name="Google Shape;100;p14"/>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01" name="Shape 101"/>
        <p:cNvGrpSpPr/>
        <p:nvPr/>
      </p:nvGrpSpPr>
      <p:grpSpPr>
        <a:xfrm>
          <a:off x="0" y="0"/>
          <a:ext cx="0" cy="0"/>
          <a:chOff x="0" y="0"/>
          <a:chExt cx="0" cy="0"/>
        </a:xfrm>
      </p:grpSpPr>
      <p:grpSp>
        <p:nvGrpSpPr>
          <p:cNvPr id="102" name="Google Shape;102;p15"/>
          <p:cNvGrpSpPr/>
          <p:nvPr/>
        </p:nvGrpSpPr>
        <p:grpSpPr>
          <a:xfrm>
            <a:off x="396500" y="170424"/>
            <a:ext cx="8360126" cy="4398447"/>
            <a:chOff x="1054783" y="1029605"/>
            <a:chExt cx="7587010" cy="3902100"/>
          </a:xfrm>
        </p:grpSpPr>
        <p:sp>
          <p:nvSpPr>
            <p:cNvPr id="103" name="Google Shape;103;p1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06" name="Google Shape;106;p15"/>
          <p:cNvSpPr txBox="1"/>
          <p:nvPr>
            <p:ph idx="1" type="body"/>
          </p:nvPr>
        </p:nvSpPr>
        <p:spPr>
          <a:xfrm>
            <a:off x="720000" y="1357275"/>
            <a:ext cx="4209600" cy="2492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Anaheim"/>
              <a:buChar char="●"/>
              <a:defRPr/>
            </a:lvl1pPr>
            <a:lvl2pPr indent="-304800" lvl="1" marL="914400">
              <a:spcBef>
                <a:spcPts val="0"/>
              </a:spcBef>
              <a:spcAft>
                <a:spcPts val="0"/>
              </a:spcAft>
              <a:buClr>
                <a:srgbClr val="434343"/>
              </a:buClr>
              <a:buSzPts val="1200"/>
              <a:buFont typeface="Anaheim"/>
              <a:buChar char="○"/>
              <a:defRPr/>
            </a:lvl2pPr>
            <a:lvl3pPr indent="-304800" lvl="2" marL="1371600">
              <a:spcBef>
                <a:spcPts val="0"/>
              </a:spcBef>
              <a:spcAft>
                <a:spcPts val="0"/>
              </a:spcAft>
              <a:buClr>
                <a:srgbClr val="434343"/>
              </a:buClr>
              <a:buSzPts val="1200"/>
              <a:buFont typeface="Anaheim"/>
              <a:buChar char="■"/>
              <a:defRPr/>
            </a:lvl3pPr>
            <a:lvl4pPr indent="-304800" lvl="3" marL="1828800">
              <a:spcBef>
                <a:spcPts val="0"/>
              </a:spcBef>
              <a:spcAft>
                <a:spcPts val="0"/>
              </a:spcAft>
              <a:buClr>
                <a:srgbClr val="434343"/>
              </a:buClr>
              <a:buSzPts val="1200"/>
              <a:buFont typeface="Anaheim"/>
              <a:buChar char="●"/>
              <a:defRPr/>
            </a:lvl4pPr>
            <a:lvl5pPr indent="-304800" lvl="4" marL="2286000">
              <a:spcBef>
                <a:spcPts val="0"/>
              </a:spcBef>
              <a:spcAft>
                <a:spcPts val="0"/>
              </a:spcAft>
              <a:buClr>
                <a:srgbClr val="434343"/>
              </a:buClr>
              <a:buSzPts val="1200"/>
              <a:buFont typeface="Anaheim"/>
              <a:buChar char="○"/>
              <a:defRPr/>
            </a:lvl5pPr>
            <a:lvl6pPr indent="-304800" lvl="5" marL="2743200">
              <a:spcBef>
                <a:spcPts val="0"/>
              </a:spcBef>
              <a:spcAft>
                <a:spcPts val="0"/>
              </a:spcAft>
              <a:buClr>
                <a:srgbClr val="434343"/>
              </a:buClr>
              <a:buSzPts val="1200"/>
              <a:buFont typeface="Anaheim"/>
              <a:buChar char="■"/>
              <a:defRPr/>
            </a:lvl6pPr>
            <a:lvl7pPr indent="-304800" lvl="6" marL="3200400">
              <a:spcBef>
                <a:spcPts val="0"/>
              </a:spcBef>
              <a:spcAft>
                <a:spcPts val="0"/>
              </a:spcAft>
              <a:buClr>
                <a:srgbClr val="434343"/>
              </a:buClr>
              <a:buSzPts val="1200"/>
              <a:buFont typeface="Anaheim"/>
              <a:buChar char="●"/>
              <a:defRPr/>
            </a:lvl7pPr>
            <a:lvl8pPr indent="-304800" lvl="7" marL="3657600">
              <a:spcBef>
                <a:spcPts val="0"/>
              </a:spcBef>
              <a:spcAft>
                <a:spcPts val="0"/>
              </a:spcAft>
              <a:buClr>
                <a:srgbClr val="434343"/>
              </a:buClr>
              <a:buSzPts val="1200"/>
              <a:buFont typeface="Anaheim"/>
              <a:buChar char="○"/>
              <a:defRPr/>
            </a:lvl8pPr>
            <a:lvl9pPr indent="-304800" lvl="8" marL="4114800">
              <a:spcBef>
                <a:spcPts val="0"/>
              </a:spcBef>
              <a:spcAft>
                <a:spcPts val="0"/>
              </a:spcAft>
              <a:buClr>
                <a:srgbClr val="434343"/>
              </a:buClr>
              <a:buSzPts val="1200"/>
              <a:buFont typeface="Anaheim"/>
              <a:buChar char="■"/>
              <a:defRPr/>
            </a:lvl9pPr>
          </a:lstStyle>
          <a:p/>
        </p:txBody>
      </p:sp>
      <p:sp>
        <p:nvSpPr>
          <p:cNvPr id="107" name="Google Shape;107;p15"/>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108" name="Shape 108"/>
        <p:cNvGrpSpPr/>
        <p:nvPr/>
      </p:nvGrpSpPr>
      <p:grpSpPr>
        <a:xfrm>
          <a:off x="0" y="0"/>
          <a:ext cx="0" cy="0"/>
          <a:chOff x="0" y="0"/>
          <a:chExt cx="0" cy="0"/>
        </a:xfrm>
      </p:grpSpPr>
      <p:grpSp>
        <p:nvGrpSpPr>
          <p:cNvPr id="109" name="Google Shape;109;p16"/>
          <p:cNvGrpSpPr/>
          <p:nvPr/>
        </p:nvGrpSpPr>
        <p:grpSpPr>
          <a:xfrm>
            <a:off x="396500" y="170424"/>
            <a:ext cx="8360126" cy="4398447"/>
            <a:chOff x="1054783" y="1029605"/>
            <a:chExt cx="7587010" cy="3902100"/>
          </a:xfrm>
        </p:grpSpPr>
        <p:sp>
          <p:nvSpPr>
            <p:cNvPr id="110" name="Google Shape;110;p16"/>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16"/>
          <p:cNvSpPr txBox="1"/>
          <p:nvPr>
            <p:ph type="title"/>
          </p:nvPr>
        </p:nvSpPr>
        <p:spPr>
          <a:xfrm>
            <a:off x="720000" y="1448625"/>
            <a:ext cx="2257200" cy="4023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13" name="Google Shape;113;p16"/>
          <p:cNvSpPr txBox="1"/>
          <p:nvPr>
            <p:ph idx="1" type="subTitle"/>
          </p:nvPr>
        </p:nvSpPr>
        <p:spPr>
          <a:xfrm>
            <a:off x="720176" y="1807975"/>
            <a:ext cx="2257200" cy="20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4" name="Google Shape;114;p16"/>
          <p:cNvSpPr txBox="1"/>
          <p:nvPr>
            <p:ph idx="2" type="title"/>
          </p:nvPr>
        </p:nvSpPr>
        <p:spPr>
          <a:xfrm>
            <a:off x="3491775" y="1448625"/>
            <a:ext cx="2257500" cy="390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15" name="Google Shape;115;p16"/>
          <p:cNvSpPr txBox="1"/>
          <p:nvPr>
            <p:ph idx="3" type="subTitle"/>
          </p:nvPr>
        </p:nvSpPr>
        <p:spPr>
          <a:xfrm>
            <a:off x="3491950" y="1807325"/>
            <a:ext cx="2257500" cy="20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6" name="Google Shape;116;p16"/>
          <p:cNvSpPr txBox="1"/>
          <p:nvPr>
            <p:ph idx="4" type="title"/>
          </p:nvPr>
        </p:nvSpPr>
        <p:spPr>
          <a:xfrm>
            <a:off x="6162250" y="1448625"/>
            <a:ext cx="2257500" cy="390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17" name="Google Shape;117;p16"/>
          <p:cNvSpPr txBox="1"/>
          <p:nvPr>
            <p:ph idx="5" type="subTitle"/>
          </p:nvPr>
        </p:nvSpPr>
        <p:spPr>
          <a:xfrm>
            <a:off x="6162250" y="1808000"/>
            <a:ext cx="2257500" cy="2037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8" name="Google Shape;118;p16"/>
          <p:cNvSpPr txBox="1"/>
          <p:nvPr>
            <p:ph idx="6"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19" name="Google Shape;119;p16"/>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120" name="Shape 120"/>
        <p:cNvGrpSpPr/>
        <p:nvPr/>
      </p:nvGrpSpPr>
      <p:grpSpPr>
        <a:xfrm>
          <a:off x="0" y="0"/>
          <a:ext cx="0" cy="0"/>
          <a:chOff x="0" y="0"/>
          <a:chExt cx="0" cy="0"/>
        </a:xfrm>
      </p:grpSpPr>
      <p:grpSp>
        <p:nvGrpSpPr>
          <p:cNvPr id="121" name="Google Shape;121;p17"/>
          <p:cNvGrpSpPr/>
          <p:nvPr/>
        </p:nvGrpSpPr>
        <p:grpSpPr>
          <a:xfrm>
            <a:off x="396500" y="170424"/>
            <a:ext cx="8360126" cy="4398447"/>
            <a:chOff x="1054783" y="1029605"/>
            <a:chExt cx="7587010" cy="3902100"/>
          </a:xfrm>
        </p:grpSpPr>
        <p:sp>
          <p:nvSpPr>
            <p:cNvPr id="122" name="Google Shape;122;p1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7"/>
          <p:cNvSpPr txBox="1"/>
          <p:nvPr>
            <p:ph type="title"/>
          </p:nvPr>
        </p:nvSpPr>
        <p:spPr>
          <a:xfrm>
            <a:off x="717350" y="1295950"/>
            <a:ext cx="3728400" cy="405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25" name="Google Shape;125;p17"/>
          <p:cNvSpPr txBox="1"/>
          <p:nvPr>
            <p:ph idx="1" type="subTitle"/>
          </p:nvPr>
        </p:nvSpPr>
        <p:spPr>
          <a:xfrm>
            <a:off x="717350" y="1651849"/>
            <a:ext cx="3728400" cy="101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 name="Google Shape;126;p17"/>
          <p:cNvSpPr txBox="1"/>
          <p:nvPr>
            <p:ph idx="2" type="title"/>
          </p:nvPr>
        </p:nvSpPr>
        <p:spPr>
          <a:xfrm>
            <a:off x="4691091" y="1295950"/>
            <a:ext cx="3728400" cy="405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27" name="Google Shape;127;p17"/>
          <p:cNvSpPr txBox="1"/>
          <p:nvPr>
            <p:ph idx="3" type="subTitle"/>
          </p:nvPr>
        </p:nvSpPr>
        <p:spPr>
          <a:xfrm>
            <a:off x="4691095" y="1651851"/>
            <a:ext cx="3728400" cy="101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 name="Google Shape;128;p17"/>
          <p:cNvSpPr txBox="1"/>
          <p:nvPr>
            <p:ph idx="4" type="title"/>
          </p:nvPr>
        </p:nvSpPr>
        <p:spPr>
          <a:xfrm>
            <a:off x="717350" y="2865407"/>
            <a:ext cx="3728400" cy="405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29" name="Google Shape;129;p17"/>
          <p:cNvSpPr txBox="1"/>
          <p:nvPr>
            <p:ph idx="5" type="subTitle"/>
          </p:nvPr>
        </p:nvSpPr>
        <p:spPr>
          <a:xfrm>
            <a:off x="717350" y="3220675"/>
            <a:ext cx="3728400" cy="101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0" name="Google Shape;130;p17"/>
          <p:cNvSpPr txBox="1"/>
          <p:nvPr>
            <p:ph idx="6" type="title"/>
          </p:nvPr>
        </p:nvSpPr>
        <p:spPr>
          <a:xfrm>
            <a:off x="4691091" y="2865413"/>
            <a:ext cx="3728400" cy="4059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31" name="Google Shape;131;p17"/>
          <p:cNvSpPr txBox="1"/>
          <p:nvPr>
            <p:ph idx="7" type="subTitle"/>
          </p:nvPr>
        </p:nvSpPr>
        <p:spPr>
          <a:xfrm>
            <a:off x="4691095" y="3220676"/>
            <a:ext cx="3728400" cy="1018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 name="Google Shape;132;p17"/>
          <p:cNvSpPr txBox="1"/>
          <p:nvPr>
            <p:ph idx="8"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33" name="Google Shape;133;p1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34" name="Shape 134"/>
        <p:cNvGrpSpPr/>
        <p:nvPr/>
      </p:nvGrpSpPr>
      <p:grpSpPr>
        <a:xfrm>
          <a:off x="0" y="0"/>
          <a:ext cx="0" cy="0"/>
          <a:chOff x="0" y="0"/>
          <a:chExt cx="0" cy="0"/>
        </a:xfrm>
      </p:grpSpPr>
      <p:grpSp>
        <p:nvGrpSpPr>
          <p:cNvPr id="135" name="Google Shape;135;p18"/>
          <p:cNvGrpSpPr/>
          <p:nvPr/>
        </p:nvGrpSpPr>
        <p:grpSpPr>
          <a:xfrm>
            <a:off x="396500" y="170424"/>
            <a:ext cx="8360126" cy="4398447"/>
            <a:chOff x="1054783" y="1029605"/>
            <a:chExt cx="7587010" cy="3902100"/>
          </a:xfrm>
        </p:grpSpPr>
        <p:sp>
          <p:nvSpPr>
            <p:cNvPr id="136" name="Google Shape;136;p18"/>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8"/>
          <p:cNvSpPr txBox="1"/>
          <p:nvPr>
            <p:ph type="title"/>
          </p:nvPr>
        </p:nvSpPr>
        <p:spPr>
          <a:xfrm>
            <a:off x="724350" y="953007"/>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39" name="Google Shape;139;p18"/>
          <p:cNvSpPr txBox="1"/>
          <p:nvPr>
            <p:ph idx="1" type="subTitle"/>
          </p:nvPr>
        </p:nvSpPr>
        <p:spPr>
          <a:xfrm>
            <a:off x="724350" y="1650487"/>
            <a:ext cx="2563200" cy="10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0" name="Google Shape;140;p18"/>
          <p:cNvSpPr txBox="1"/>
          <p:nvPr>
            <p:ph idx="2" type="title"/>
          </p:nvPr>
        </p:nvSpPr>
        <p:spPr>
          <a:xfrm>
            <a:off x="3290800" y="961215"/>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1" name="Google Shape;141;p18"/>
          <p:cNvSpPr txBox="1"/>
          <p:nvPr>
            <p:ph idx="3" type="subTitle"/>
          </p:nvPr>
        </p:nvSpPr>
        <p:spPr>
          <a:xfrm>
            <a:off x="3290800" y="1650487"/>
            <a:ext cx="2563200" cy="108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2" name="Google Shape;142;p18"/>
          <p:cNvSpPr txBox="1"/>
          <p:nvPr>
            <p:ph idx="4" type="title"/>
          </p:nvPr>
        </p:nvSpPr>
        <p:spPr>
          <a:xfrm>
            <a:off x="724350" y="2741296"/>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3" name="Google Shape;143;p18"/>
          <p:cNvSpPr txBox="1"/>
          <p:nvPr>
            <p:ph idx="5" type="subTitle"/>
          </p:nvPr>
        </p:nvSpPr>
        <p:spPr>
          <a:xfrm>
            <a:off x="724350" y="3436046"/>
            <a:ext cx="2563200" cy="108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4" name="Google Shape;144;p18"/>
          <p:cNvSpPr txBox="1"/>
          <p:nvPr>
            <p:ph idx="6" type="title"/>
          </p:nvPr>
        </p:nvSpPr>
        <p:spPr>
          <a:xfrm>
            <a:off x="3290793" y="2741302"/>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5" name="Google Shape;145;p18"/>
          <p:cNvSpPr txBox="1"/>
          <p:nvPr>
            <p:ph idx="7" type="subTitle"/>
          </p:nvPr>
        </p:nvSpPr>
        <p:spPr>
          <a:xfrm>
            <a:off x="3290793" y="3436048"/>
            <a:ext cx="2563200" cy="108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6" name="Google Shape;146;p18"/>
          <p:cNvSpPr txBox="1"/>
          <p:nvPr>
            <p:ph idx="8" type="title"/>
          </p:nvPr>
        </p:nvSpPr>
        <p:spPr>
          <a:xfrm>
            <a:off x="5852375" y="961215"/>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7" name="Google Shape;147;p18"/>
          <p:cNvSpPr txBox="1"/>
          <p:nvPr>
            <p:ph idx="9" type="subTitle"/>
          </p:nvPr>
        </p:nvSpPr>
        <p:spPr>
          <a:xfrm>
            <a:off x="5852377" y="1650487"/>
            <a:ext cx="2563200" cy="108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48" name="Google Shape;148;p18"/>
          <p:cNvSpPr txBox="1"/>
          <p:nvPr>
            <p:ph idx="13" type="title"/>
          </p:nvPr>
        </p:nvSpPr>
        <p:spPr>
          <a:xfrm>
            <a:off x="5852375" y="2741298"/>
            <a:ext cx="2563200" cy="7380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sz="22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149" name="Google Shape;149;p18"/>
          <p:cNvSpPr txBox="1"/>
          <p:nvPr>
            <p:ph idx="14" type="subTitle"/>
          </p:nvPr>
        </p:nvSpPr>
        <p:spPr>
          <a:xfrm>
            <a:off x="5852378" y="3436047"/>
            <a:ext cx="2563200" cy="1081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0" name="Google Shape;150;p18"/>
          <p:cNvSpPr txBox="1"/>
          <p:nvPr>
            <p:ph idx="15"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51" name="Google Shape;151;p1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52" name="Shape 152"/>
        <p:cNvGrpSpPr/>
        <p:nvPr/>
      </p:nvGrpSpPr>
      <p:grpSpPr>
        <a:xfrm>
          <a:off x="0" y="0"/>
          <a:ext cx="0" cy="0"/>
          <a:chOff x="0" y="0"/>
          <a:chExt cx="0" cy="0"/>
        </a:xfrm>
      </p:grpSpPr>
      <p:grpSp>
        <p:nvGrpSpPr>
          <p:cNvPr id="153" name="Google Shape;153;p19"/>
          <p:cNvGrpSpPr/>
          <p:nvPr/>
        </p:nvGrpSpPr>
        <p:grpSpPr>
          <a:xfrm>
            <a:off x="396500" y="170424"/>
            <a:ext cx="8360126" cy="4398447"/>
            <a:chOff x="1054783" y="1029605"/>
            <a:chExt cx="7587010" cy="3902100"/>
          </a:xfrm>
        </p:grpSpPr>
        <p:sp>
          <p:nvSpPr>
            <p:cNvPr id="154" name="Google Shape;154;p1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9"/>
          <p:cNvSpPr txBox="1"/>
          <p:nvPr>
            <p:ph hasCustomPrompt="1" type="title"/>
          </p:nvPr>
        </p:nvSpPr>
        <p:spPr>
          <a:xfrm>
            <a:off x="1252403" y="1022536"/>
            <a:ext cx="4190700" cy="7335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6000"/>
              <a:buNone/>
              <a:defRPr sz="4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57" name="Google Shape;157;p19"/>
          <p:cNvSpPr txBox="1"/>
          <p:nvPr>
            <p:ph idx="1" type="subTitle"/>
          </p:nvPr>
        </p:nvSpPr>
        <p:spPr>
          <a:xfrm>
            <a:off x="1252403" y="1620161"/>
            <a:ext cx="4190700" cy="3846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58" name="Google Shape;158;p19"/>
          <p:cNvSpPr txBox="1"/>
          <p:nvPr>
            <p:ph hasCustomPrompt="1" idx="2" type="title"/>
          </p:nvPr>
        </p:nvSpPr>
        <p:spPr>
          <a:xfrm>
            <a:off x="1252403" y="2080661"/>
            <a:ext cx="4190700" cy="7335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6000"/>
              <a:buNone/>
              <a:defRPr sz="4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59" name="Google Shape;159;p19"/>
          <p:cNvSpPr txBox="1"/>
          <p:nvPr>
            <p:ph idx="3" type="subTitle"/>
          </p:nvPr>
        </p:nvSpPr>
        <p:spPr>
          <a:xfrm>
            <a:off x="1252403" y="2678261"/>
            <a:ext cx="4190700" cy="3846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60" name="Google Shape;160;p19"/>
          <p:cNvSpPr txBox="1"/>
          <p:nvPr>
            <p:ph hasCustomPrompt="1" idx="4" type="title"/>
          </p:nvPr>
        </p:nvSpPr>
        <p:spPr>
          <a:xfrm>
            <a:off x="1252404" y="3138786"/>
            <a:ext cx="4190700" cy="7335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6000"/>
              <a:buNone/>
              <a:defRPr sz="4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61" name="Google Shape;161;p19"/>
          <p:cNvSpPr txBox="1"/>
          <p:nvPr>
            <p:ph idx="5" type="subTitle"/>
          </p:nvPr>
        </p:nvSpPr>
        <p:spPr>
          <a:xfrm>
            <a:off x="1252404" y="3736386"/>
            <a:ext cx="4190700" cy="3846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SzPts val="1200"/>
              <a:buFont typeface="PT Sans"/>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Font typeface="PT Sans"/>
              <a:buNone/>
              <a:defRPr>
                <a:latin typeface="PT Sans"/>
                <a:ea typeface="PT Sans"/>
                <a:cs typeface="PT Sans"/>
                <a:sym typeface="PT Sans"/>
              </a:defRPr>
            </a:lvl4pPr>
            <a:lvl5pPr lvl="4" algn="ctr">
              <a:lnSpc>
                <a:spcPct val="100000"/>
              </a:lnSpc>
              <a:spcBef>
                <a:spcPts val="0"/>
              </a:spcBef>
              <a:spcAft>
                <a:spcPts val="0"/>
              </a:spcAft>
              <a:buSzPts val="1200"/>
              <a:buFont typeface="PT Sans"/>
              <a:buNone/>
              <a:defRPr>
                <a:latin typeface="PT Sans"/>
                <a:ea typeface="PT Sans"/>
                <a:cs typeface="PT Sans"/>
                <a:sym typeface="PT Sans"/>
              </a:defRPr>
            </a:lvl5pPr>
            <a:lvl6pPr lvl="5" algn="ctr">
              <a:lnSpc>
                <a:spcPct val="100000"/>
              </a:lnSpc>
              <a:spcBef>
                <a:spcPts val="0"/>
              </a:spcBef>
              <a:spcAft>
                <a:spcPts val="0"/>
              </a:spcAft>
              <a:buSzPts val="1200"/>
              <a:buFont typeface="PT Sans"/>
              <a:buNone/>
              <a:defRPr>
                <a:latin typeface="PT Sans"/>
                <a:ea typeface="PT Sans"/>
                <a:cs typeface="PT Sans"/>
                <a:sym typeface="PT Sans"/>
              </a:defRPr>
            </a:lvl6pPr>
            <a:lvl7pPr lvl="6" algn="ctr">
              <a:lnSpc>
                <a:spcPct val="100000"/>
              </a:lnSpc>
              <a:spcBef>
                <a:spcPts val="0"/>
              </a:spcBef>
              <a:spcAft>
                <a:spcPts val="0"/>
              </a:spcAft>
              <a:buSzPts val="1200"/>
              <a:buFont typeface="PT Sans"/>
              <a:buNone/>
              <a:defRPr>
                <a:latin typeface="PT Sans"/>
                <a:ea typeface="PT Sans"/>
                <a:cs typeface="PT Sans"/>
                <a:sym typeface="PT Sans"/>
              </a:defRPr>
            </a:lvl7pPr>
            <a:lvl8pPr lvl="7" algn="ctr">
              <a:lnSpc>
                <a:spcPct val="100000"/>
              </a:lnSpc>
              <a:spcBef>
                <a:spcPts val="0"/>
              </a:spcBef>
              <a:spcAft>
                <a:spcPts val="0"/>
              </a:spcAft>
              <a:buSzPts val="1200"/>
              <a:buFont typeface="PT Sans"/>
              <a:buNone/>
              <a:defRPr>
                <a:latin typeface="PT Sans"/>
                <a:ea typeface="PT Sans"/>
                <a:cs typeface="PT Sans"/>
                <a:sym typeface="PT Sans"/>
              </a:defRPr>
            </a:lvl8pPr>
            <a:lvl9pPr lvl="8" algn="ctr">
              <a:lnSpc>
                <a:spcPct val="100000"/>
              </a:lnSpc>
              <a:spcBef>
                <a:spcPts val="0"/>
              </a:spcBef>
              <a:spcAft>
                <a:spcPts val="0"/>
              </a:spcAft>
              <a:buSzPts val="1200"/>
              <a:buFont typeface="PT Sans"/>
              <a:buNone/>
              <a:defRPr>
                <a:latin typeface="PT Sans"/>
                <a:ea typeface="PT Sans"/>
                <a:cs typeface="PT Sans"/>
                <a:sym typeface="PT Sans"/>
              </a:defRPr>
            </a:lvl9pPr>
          </a:lstStyle>
          <a:p/>
        </p:txBody>
      </p:sp>
      <p:sp>
        <p:nvSpPr>
          <p:cNvPr id="162" name="Google Shape;162;p1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163" name="Shape 163"/>
        <p:cNvGrpSpPr/>
        <p:nvPr/>
      </p:nvGrpSpPr>
      <p:grpSpPr>
        <a:xfrm>
          <a:off x="0" y="0"/>
          <a:ext cx="0" cy="0"/>
          <a:chOff x="0" y="0"/>
          <a:chExt cx="0" cy="0"/>
        </a:xfrm>
      </p:grpSpPr>
      <p:grpSp>
        <p:nvGrpSpPr>
          <p:cNvPr id="164" name="Google Shape;164;p20"/>
          <p:cNvGrpSpPr/>
          <p:nvPr/>
        </p:nvGrpSpPr>
        <p:grpSpPr>
          <a:xfrm>
            <a:off x="396500" y="170424"/>
            <a:ext cx="8360126" cy="4398447"/>
            <a:chOff x="1054783" y="1029605"/>
            <a:chExt cx="7587010" cy="3902100"/>
          </a:xfrm>
        </p:grpSpPr>
        <p:sp>
          <p:nvSpPr>
            <p:cNvPr id="165" name="Google Shape;165;p2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0"/>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168" name="Google Shape;168;p2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5590076" y="1551675"/>
            <a:ext cx="22251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 name="Google Shape;17;p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 name="Google Shape;18;p3"/>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8">
    <p:spTree>
      <p:nvGrpSpPr>
        <p:cNvPr id="169" name="Shape 169"/>
        <p:cNvGrpSpPr/>
        <p:nvPr/>
      </p:nvGrpSpPr>
      <p:grpSpPr>
        <a:xfrm>
          <a:off x="0" y="0"/>
          <a:ext cx="0" cy="0"/>
          <a:chOff x="0" y="0"/>
          <a:chExt cx="0" cy="0"/>
        </a:xfrm>
      </p:grpSpPr>
      <p:grpSp>
        <p:nvGrpSpPr>
          <p:cNvPr id="170" name="Google Shape;170;p21"/>
          <p:cNvGrpSpPr/>
          <p:nvPr/>
        </p:nvGrpSpPr>
        <p:grpSpPr>
          <a:xfrm>
            <a:off x="772525" y="726625"/>
            <a:ext cx="6578100" cy="3438300"/>
            <a:chOff x="772525" y="726625"/>
            <a:chExt cx="6578100" cy="3438300"/>
          </a:xfrm>
        </p:grpSpPr>
        <p:sp>
          <p:nvSpPr>
            <p:cNvPr id="171" name="Google Shape;171;p2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 name="Google Shape;173;p21"/>
          <p:cNvGrpSpPr/>
          <p:nvPr/>
        </p:nvGrpSpPr>
        <p:grpSpPr>
          <a:xfrm>
            <a:off x="4924175" y="2984325"/>
            <a:ext cx="3447300" cy="1584600"/>
            <a:chOff x="4924175" y="3441525"/>
            <a:chExt cx="3447300" cy="1584600"/>
          </a:xfrm>
        </p:grpSpPr>
        <p:sp>
          <p:nvSpPr>
            <p:cNvPr id="174" name="Google Shape;174;p21"/>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ctrTitle"/>
          </p:nvPr>
        </p:nvSpPr>
        <p:spPr>
          <a:xfrm>
            <a:off x="1697375" y="1229575"/>
            <a:ext cx="3294600" cy="9978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77" name="Google Shape;177;p21"/>
          <p:cNvSpPr txBox="1"/>
          <p:nvPr>
            <p:ph idx="1" type="subTitle"/>
          </p:nvPr>
        </p:nvSpPr>
        <p:spPr>
          <a:xfrm>
            <a:off x="1697375" y="2291627"/>
            <a:ext cx="3294600" cy="9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8" name="Google Shape;178;p21"/>
          <p:cNvSpPr txBox="1"/>
          <p:nvPr/>
        </p:nvSpPr>
        <p:spPr>
          <a:xfrm>
            <a:off x="5017075" y="3285800"/>
            <a:ext cx="3294600" cy="825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Source Code Pro"/>
                <a:ea typeface="Source Code Pro"/>
                <a:cs typeface="Source Code Pro"/>
                <a:sym typeface="Source Code Pro"/>
              </a:rPr>
              <a:t>CREDITS:</a:t>
            </a:r>
            <a:r>
              <a:rPr lang="en" sz="1000">
                <a:solidFill>
                  <a:schemeClr val="dk1"/>
                </a:solidFill>
                <a:latin typeface="Source Code Pro"/>
                <a:ea typeface="Source Code Pro"/>
                <a:cs typeface="Source Code Pro"/>
                <a:sym typeface="Source Code Pro"/>
              </a:rPr>
              <a:t> This presentation template was created by </a:t>
            </a:r>
            <a:r>
              <a:rPr b="1" lang="en" sz="1000" u="sng">
                <a:solidFill>
                  <a:schemeClr val="dk1"/>
                </a:solidFill>
                <a:latin typeface="Source Code Pro"/>
                <a:ea typeface="Source Code Pro"/>
                <a:cs typeface="Source Code Pro"/>
                <a:sym typeface="Source Code Pro"/>
                <a:hlinkClick r:id="rId2">
                  <a:extLst>
                    <a:ext uri="{A12FA001-AC4F-418D-AE19-62706E023703}">
                      <ahyp:hlinkClr val="tx"/>
                    </a:ext>
                  </a:extLst>
                </a:hlinkClick>
              </a:rPr>
              <a:t>Slidesgo</a:t>
            </a:r>
            <a:r>
              <a:rPr lang="en" sz="1000">
                <a:solidFill>
                  <a:schemeClr val="dk1"/>
                </a:solidFill>
                <a:latin typeface="Source Code Pro"/>
                <a:ea typeface="Source Code Pro"/>
                <a:cs typeface="Source Code Pro"/>
                <a:sym typeface="Source Code Pro"/>
              </a:rPr>
              <a:t>, and includes icons by </a:t>
            </a:r>
            <a:r>
              <a:rPr b="1" lang="en" sz="1000" u="sng">
                <a:solidFill>
                  <a:schemeClr val="dk1"/>
                </a:solidFill>
                <a:latin typeface="Source Code Pro"/>
                <a:ea typeface="Source Code Pro"/>
                <a:cs typeface="Source Code Pro"/>
                <a:sym typeface="Source Code Pro"/>
                <a:hlinkClick r:id="rId3">
                  <a:extLst>
                    <a:ext uri="{A12FA001-AC4F-418D-AE19-62706E023703}">
                      <ahyp:hlinkClr val="tx"/>
                    </a:ext>
                  </a:extLst>
                </a:hlinkClick>
              </a:rPr>
              <a:t>Flaticon</a:t>
            </a:r>
            <a:r>
              <a:rPr lang="en" sz="1000">
                <a:solidFill>
                  <a:schemeClr val="dk1"/>
                </a:solidFill>
                <a:latin typeface="Source Code Pro"/>
                <a:ea typeface="Source Code Pro"/>
                <a:cs typeface="Source Code Pro"/>
                <a:sym typeface="Source Code Pro"/>
              </a:rPr>
              <a:t>, and infographics &amp; images by </a:t>
            </a:r>
            <a:r>
              <a:rPr b="1" lang="en" sz="1000" u="sng">
                <a:solidFill>
                  <a:schemeClr val="dk1"/>
                </a:solidFill>
                <a:latin typeface="Source Code Pro"/>
                <a:ea typeface="Source Code Pro"/>
                <a:cs typeface="Source Code Pro"/>
                <a:sym typeface="Source Code Pro"/>
                <a:hlinkClick r:id="rId4">
                  <a:extLst>
                    <a:ext uri="{A12FA001-AC4F-418D-AE19-62706E023703}">
                      <ahyp:hlinkClr val="tx"/>
                    </a:ext>
                  </a:extLst>
                </a:hlinkClick>
              </a:rPr>
              <a:t>Freepik</a:t>
            </a:r>
            <a:r>
              <a:rPr lang="en" sz="1000" u="sng">
                <a:solidFill>
                  <a:schemeClr val="dk1"/>
                </a:solidFill>
                <a:latin typeface="Source Code Pro"/>
                <a:ea typeface="Source Code Pro"/>
                <a:cs typeface="Source Code Pro"/>
                <a:sym typeface="Source Code Pro"/>
              </a:rPr>
              <a:t> </a:t>
            </a:r>
            <a:endParaRPr b="1" sz="1000" u="sng">
              <a:solidFill>
                <a:schemeClr val="dk1"/>
              </a:solidFill>
              <a:latin typeface="Source Code Pro"/>
              <a:ea typeface="Source Code Pro"/>
              <a:cs typeface="Source Code Pro"/>
              <a:sym typeface="Source Code Pro"/>
            </a:endParaRPr>
          </a:p>
        </p:txBody>
      </p:sp>
      <p:sp>
        <p:nvSpPr>
          <p:cNvPr id="179" name="Google Shape;179;p21"/>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180" name="Google Shape;180;p21"/>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
    <p:spTree>
      <p:nvGrpSpPr>
        <p:cNvPr id="182" name="Shape 182"/>
        <p:cNvGrpSpPr/>
        <p:nvPr/>
      </p:nvGrpSpPr>
      <p:grpSpPr>
        <a:xfrm>
          <a:off x="0" y="0"/>
          <a:ext cx="0" cy="0"/>
          <a:chOff x="0" y="0"/>
          <a:chExt cx="0" cy="0"/>
        </a:xfrm>
      </p:grpSpPr>
      <p:grpSp>
        <p:nvGrpSpPr>
          <p:cNvPr id="183" name="Google Shape;183;p22"/>
          <p:cNvGrpSpPr/>
          <p:nvPr/>
        </p:nvGrpSpPr>
        <p:grpSpPr>
          <a:xfrm>
            <a:off x="772525" y="726625"/>
            <a:ext cx="6578100" cy="3438300"/>
            <a:chOff x="772525" y="726625"/>
            <a:chExt cx="6578100" cy="3438300"/>
          </a:xfrm>
        </p:grpSpPr>
        <p:sp>
          <p:nvSpPr>
            <p:cNvPr id="184" name="Google Shape;184;p22"/>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22"/>
          <p:cNvGrpSpPr/>
          <p:nvPr/>
        </p:nvGrpSpPr>
        <p:grpSpPr>
          <a:xfrm>
            <a:off x="4924175" y="2984325"/>
            <a:ext cx="3447300" cy="1584600"/>
            <a:chOff x="4924175" y="3441525"/>
            <a:chExt cx="3447300" cy="1584600"/>
          </a:xfrm>
        </p:grpSpPr>
        <p:sp>
          <p:nvSpPr>
            <p:cNvPr id="187" name="Google Shape;187;p22"/>
            <p:cNvSpPr/>
            <p:nvPr/>
          </p:nvSpPr>
          <p:spPr>
            <a:xfrm>
              <a:off x="4924175" y="3441525"/>
              <a:ext cx="3447300" cy="1584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 name="Google Shape;189;p22"/>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grpSp>
        <p:nvGrpSpPr>
          <p:cNvPr id="190" name="Google Shape;190;p22"/>
          <p:cNvGrpSpPr/>
          <p:nvPr/>
        </p:nvGrpSpPr>
        <p:grpSpPr>
          <a:xfrm>
            <a:off x="11575" y="0"/>
            <a:ext cx="9132325" cy="414900"/>
            <a:chOff x="11575" y="0"/>
            <a:chExt cx="9132325" cy="414900"/>
          </a:xfrm>
        </p:grpSpPr>
        <p:sp>
          <p:nvSpPr>
            <p:cNvPr id="191" name="Google Shape;191;p22"/>
            <p:cNvSpPr/>
            <p:nvPr/>
          </p:nvSpPr>
          <p:spPr>
            <a:xfrm>
              <a:off x="11575" y="0"/>
              <a:ext cx="3048600" cy="4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
            <p:cNvSpPr/>
            <p:nvPr/>
          </p:nvSpPr>
          <p:spPr>
            <a:xfrm>
              <a:off x="3059300" y="0"/>
              <a:ext cx="6084600" cy="414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4_1">
    <p:spTree>
      <p:nvGrpSpPr>
        <p:cNvPr id="193" name="Shape 193"/>
        <p:cNvGrpSpPr/>
        <p:nvPr/>
      </p:nvGrpSpPr>
      <p:grpSpPr>
        <a:xfrm>
          <a:off x="0" y="0"/>
          <a:ext cx="0" cy="0"/>
          <a:chOff x="0" y="0"/>
          <a:chExt cx="0" cy="0"/>
        </a:xfrm>
      </p:grpSpPr>
      <p:grpSp>
        <p:nvGrpSpPr>
          <p:cNvPr id="194" name="Google Shape;194;p23"/>
          <p:cNvGrpSpPr/>
          <p:nvPr/>
        </p:nvGrpSpPr>
        <p:grpSpPr>
          <a:xfrm>
            <a:off x="396500" y="170424"/>
            <a:ext cx="8360126" cy="4398447"/>
            <a:chOff x="1054783" y="1029605"/>
            <a:chExt cx="7587010" cy="3902100"/>
          </a:xfrm>
        </p:grpSpPr>
        <p:sp>
          <p:nvSpPr>
            <p:cNvPr id="195" name="Google Shape;195;p23"/>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 name="Google Shape;197;p23"/>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grpSp>
        <p:nvGrpSpPr>
          <p:cNvPr id="21" name="Google Shape;21;p4"/>
          <p:cNvGrpSpPr/>
          <p:nvPr/>
        </p:nvGrpSpPr>
        <p:grpSpPr>
          <a:xfrm>
            <a:off x="396500" y="170424"/>
            <a:ext cx="8360126" cy="4398447"/>
            <a:chOff x="1054783" y="1029605"/>
            <a:chExt cx="7587010" cy="3902100"/>
          </a:xfrm>
        </p:grpSpPr>
        <p:sp>
          <p:nvSpPr>
            <p:cNvPr id="22" name="Google Shape;22;p4"/>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4"/>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25" name="Google Shape;25;p4"/>
          <p:cNvSpPr txBox="1"/>
          <p:nvPr>
            <p:ph idx="1" type="body"/>
          </p:nvPr>
        </p:nvSpPr>
        <p:spPr>
          <a:xfrm>
            <a:off x="720000" y="1238200"/>
            <a:ext cx="7704000" cy="381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AutoNum type="arabicPeriod"/>
              <a:defRPr/>
            </a:lvl1pPr>
            <a:lvl2pPr indent="-304800" lvl="1" marL="914400">
              <a:spcBef>
                <a:spcPts val="0"/>
              </a:spcBef>
              <a:spcAft>
                <a:spcPts val="0"/>
              </a:spcAft>
              <a:buSzPts val="1200"/>
              <a:buAutoNum type="alphaLcPeriod"/>
              <a:defRPr/>
            </a:lvl2pPr>
            <a:lvl3pPr indent="-304800" lvl="2" marL="1371600">
              <a:spcBef>
                <a:spcPts val="0"/>
              </a:spcBef>
              <a:spcAft>
                <a:spcPts val="0"/>
              </a:spcAft>
              <a:buSzPts val="1200"/>
              <a:buAutoNum type="romanLcPeriod"/>
              <a:defRPr/>
            </a:lvl3pPr>
            <a:lvl4pPr indent="-304800" lvl="3" marL="1828800">
              <a:spcBef>
                <a:spcPts val="0"/>
              </a:spcBef>
              <a:spcAft>
                <a:spcPts val="0"/>
              </a:spcAft>
              <a:buSzPts val="1200"/>
              <a:buAutoNum type="arabicPeriod"/>
              <a:defRPr/>
            </a:lvl4pPr>
            <a:lvl5pPr indent="-304800" lvl="4" marL="2286000">
              <a:spcBef>
                <a:spcPts val="0"/>
              </a:spcBef>
              <a:spcAft>
                <a:spcPts val="0"/>
              </a:spcAft>
              <a:buSzPts val="1200"/>
              <a:buAutoNum type="alphaLcPeriod"/>
              <a:defRPr/>
            </a:lvl5pPr>
            <a:lvl6pPr indent="-304800" lvl="5" marL="2743200">
              <a:spcBef>
                <a:spcPts val="0"/>
              </a:spcBef>
              <a:spcAft>
                <a:spcPts val="0"/>
              </a:spcAft>
              <a:buSzPts val="1200"/>
              <a:buAutoNum type="romanLcPeriod"/>
              <a:defRPr/>
            </a:lvl6pPr>
            <a:lvl7pPr indent="-304800" lvl="6" marL="3200400">
              <a:spcBef>
                <a:spcPts val="0"/>
              </a:spcBef>
              <a:spcAft>
                <a:spcPts val="0"/>
              </a:spcAft>
              <a:buSzPts val="1200"/>
              <a:buAutoNum type="arabicPeriod"/>
              <a:defRPr/>
            </a:lvl7pPr>
            <a:lvl8pPr indent="-304800" lvl="7" marL="3657600">
              <a:spcBef>
                <a:spcPts val="0"/>
              </a:spcBef>
              <a:spcAft>
                <a:spcPts val="0"/>
              </a:spcAft>
              <a:buSzPts val="1200"/>
              <a:buAutoNum type="alphaLcPeriod"/>
              <a:defRPr/>
            </a:lvl8pPr>
            <a:lvl9pPr indent="-304800" lvl="8" marL="4114800">
              <a:spcBef>
                <a:spcPts val="0"/>
              </a:spcBef>
              <a:spcAft>
                <a:spcPts val="0"/>
              </a:spcAft>
              <a:buSzPts val="1200"/>
              <a:buAutoNum type="romanLcPeriod"/>
              <a:defRPr/>
            </a:lvl9pPr>
          </a:lstStyle>
          <a:p/>
        </p:txBody>
      </p:sp>
      <p:sp>
        <p:nvSpPr>
          <p:cNvPr id="26" name="Google Shape;26;p4"/>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grpSp>
        <p:nvGrpSpPr>
          <p:cNvPr id="28" name="Google Shape;28;p5"/>
          <p:cNvGrpSpPr/>
          <p:nvPr/>
        </p:nvGrpSpPr>
        <p:grpSpPr>
          <a:xfrm>
            <a:off x="396500" y="170424"/>
            <a:ext cx="8360126" cy="4398447"/>
            <a:chOff x="1054783" y="1029605"/>
            <a:chExt cx="7587010" cy="3902100"/>
          </a:xfrm>
        </p:grpSpPr>
        <p:sp>
          <p:nvSpPr>
            <p:cNvPr id="29" name="Google Shape;29;p5"/>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 name="Google Shape;31;p5"/>
          <p:cNvSpPr txBox="1"/>
          <p:nvPr>
            <p:ph idx="1" type="subTitle"/>
          </p:nvPr>
        </p:nvSpPr>
        <p:spPr>
          <a:xfrm>
            <a:off x="807625" y="2775700"/>
            <a:ext cx="3415800" cy="149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2" name="Google Shape;32;p5"/>
          <p:cNvSpPr txBox="1"/>
          <p:nvPr>
            <p:ph idx="2" type="subTitle"/>
          </p:nvPr>
        </p:nvSpPr>
        <p:spPr>
          <a:xfrm>
            <a:off x="4922022" y="2775700"/>
            <a:ext cx="3415800" cy="149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33" name="Google Shape;33;p5"/>
          <p:cNvSpPr txBox="1"/>
          <p:nvPr>
            <p:ph idx="3" type="subTitle"/>
          </p:nvPr>
        </p:nvSpPr>
        <p:spPr>
          <a:xfrm>
            <a:off x="807630" y="2403350"/>
            <a:ext cx="3415800" cy="421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34" name="Google Shape;34;p5"/>
          <p:cNvSpPr txBox="1"/>
          <p:nvPr>
            <p:ph idx="4" type="subTitle"/>
          </p:nvPr>
        </p:nvSpPr>
        <p:spPr>
          <a:xfrm>
            <a:off x="4922022" y="2403350"/>
            <a:ext cx="3415800" cy="4218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000"/>
              <a:buFont typeface="Arial"/>
              <a:buNone/>
              <a:defRPr sz="2200">
                <a:latin typeface="Quantico"/>
                <a:ea typeface="Quantico"/>
                <a:cs typeface="Quantico"/>
                <a:sym typeface="Quantico"/>
              </a:defRPr>
            </a:lvl1pPr>
            <a:lvl2pPr lvl="1"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p:txBody>
      </p:sp>
      <p:sp>
        <p:nvSpPr>
          <p:cNvPr id="35" name="Google Shape;35;p5"/>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36" name="Google Shape;36;p5"/>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grpSp>
        <p:nvGrpSpPr>
          <p:cNvPr id="38" name="Google Shape;38;p6"/>
          <p:cNvGrpSpPr/>
          <p:nvPr/>
        </p:nvGrpSpPr>
        <p:grpSpPr>
          <a:xfrm>
            <a:off x="396500" y="170424"/>
            <a:ext cx="8360126" cy="4398447"/>
            <a:chOff x="1054783" y="1029605"/>
            <a:chExt cx="7587010" cy="3902100"/>
          </a:xfrm>
        </p:grpSpPr>
        <p:sp>
          <p:nvSpPr>
            <p:cNvPr id="39" name="Google Shape;39;p6"/>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6"/>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42" name="Google Shape;42;p6"/>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3" name="Shape 43"/>
        <p:cNvGrpSpPr/>
        <p:nvPr/>
      </p:nvGrpSpPr>
      <p:grpSpPr>
        <a:xfrm>
          <a:off x="0" y="0"/>
          <a:ext cx="0" cy="0"/>
          <a:chOff x="0" y="0"/>
          <a:chExt cx="0" cy="0"/>
        </a:xfrm>
      </p:grpSpPr>
      <p:grpSp>
        <p:nvGrpSpPr>
          <p:cNvPr id="44" name="Google Shape;44;p7"/>
          <p:cNvGrpSpPr/>
          <p:nvPr/>
        </p:nvGrpSpPr>
        <p:grpSpPr>
          <a:xfrm>
            <a:off x="396500" y="170424"/>
            <a:ext cx="8360126" cy="4398447"/>
            <a:chOff x="1054783" y="1029605"/>
            <a:chExt cx="7587010" cy="3902100"/>
          </a:xfrm>
        </p:grpSpPr>
        <p:sp>
          <p:nvSpPr>
            <p:cNvPr id="45" name="Google Shape;45;p7"/>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7"/>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7"/>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lvl1pPr lvl="0">
              <a:spcBef>
                <a:spcPts val="0"/>
              </a:spcBef>
              <a:spcAft>
                <a:spcPts val="0"/>
              </a:spcAft>
              <a:buSzPts val="3300"/>
              <a:buNone/>
              <a:defRPr sz="3200"/>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p:txBody>
      </p:sp>
      <p:sp>
        <p:nvSpPr>
          <p:cNvPr id="48" name="Google Shape;48;p7"/>
          <p:cNvSpPr txBox="1"/>
          <p:nvPr>
            <p:ph idx="1" type="body"/>
          </p:nvPr>
        </p:nvSpPr>
        <p:spPr>
          <a:xfrm>
            <a:off x="720000" y="1244275"/>
            <a:ext cx="3692400" cy="295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4"/>
              </a:buClr>
              <a:buSzPts val="1200"/>
              <a:buAutoNum type="arabicPeriod"/>
              <a:defRPr/>
            </a:lvl1pPr>
            <a:lvl2pPr indent="-304800" lvl="1" marL="914400">
              <a:spcBef>
                <a:spcPts val="0"/>
              </a:spcBef>
              <a:spcAft>
                <a:spcPts val="0"/>
              </a:spcAft>
              <a:buClr>
                <a:srgbClr val="E76A28"/>
              </a:buClr>
              <a:buSzPts val="1200"/>
              <a:buFont typeface="Nunito Light"/>
              <a:buAutoNum type="alphaLcPeriod"/>
              <a:defRPr/>
            </a:lvl2pPr>
            <a:lvl3pPr indent="-304800" lvl="2" marL="1371600">
              <a:spcBef>
                <a:spcPts val="0"/>
              </a:spcBef>
              <a:spcAft>
                <a:spcPts val="0"/>
              </a:spcAft>
              <a:buClr>
                <a:srgbClr val="E76A28"/>
              </a:buClr>
              <a:buSzPts val="1200"/>
              <a:buFont typeface="Nunito Light"/>
              <a:buAutoNum type="romanLcPeriod"/>
              <a:defRPr sz="1300"/>
            </a:lvl3pPr>
            <a:lvl4pPr indent="-304800" lvl="3" marL="1828800">
              <a:spcBef>
                <a:spcPts val="0"/>
              </a:spcBef>
              <a:spcAft>
                <a:spcPts val="0"/>
              </a:spcAft>
              <a:buClr>
                <a:srgbClr val="E76A28"/>
              </a:buClr>
              <a:buSzPts val="1200"/>
              <a:buFont typeface="Nunito Light"/>
              <a:buAutoNum type="arabicPeriod"/>
              <a:defRPr sz="1300"/>
            </a:lvl4pPr>
            <a:lvl5pPr indent="-304800" lvl="4" marL="2286000">
              <a:spcBef>
                <a:spcPts val="0"/>
              </a:spcBef>
              <a:spcAft>
                <a:spcPts val="0"/>
              </a:spcAft>
              <a:buClr>
                <a:srgbClr val="E76A28"/>
              </a:buClr>
              <a:buSzPts val="1200"/>
              <a:buFont typeface="Nunito Light"/>
              <a:buAutoNum type="alphaLcPeriod"/>
              <a:defRPr sz="1300"/>
            </a:lvl5pPr>
            <a:lvl6pPr indent="-304800" lvl="5" marL="2743200">
              <a:spcBef>
                <a:spcPts val="0"/>
              </a:spcBef>
              <a:spcAft>
                <a:spcPts val="0"/>
              </a:spcAft>
              <a:buClr>
                <a:srgbClr val="999999"/>
              </a:buClr>
              <a:buSzPts val="1200"/>
              <a:buFont typeface="Nunito Light"/>
              <a:buAutoNum type="romanLcPeriod"/>
              <a:defRPr sz="1300"/>
            </a:lvl6pPr>
            <a:lvl7pPr indent="-304800" lvl="6" marL="3200400">
              <a:spcBef>
                <a:spcPts val="0"/>
              </a:spcBef>
              <a:spcAft>
                <a:spcPts val="0"/>
              </a:spcAft>
              <a:buClr>
                <a:srgbClr val="999999"/>
              </a:buClr>
              <a:buSzPts val="1200"/>
              <a:buFont typeface="Nunito Light"/>
              <a:buAutoNum type="arabicPeriod"/>
              <a:defRPr sz="1300"/>
            </a:lvl7pPr>
            <a:lvl8pPr indent="-304800" lvl="7" marL="3657600">
              <a:spcBef>
                <a:spcPts val="0"/>
              </a:spcBef>
              <a:spcAft>
                <a:spcPts val="0"/>
              </a:spcAft>
              <a:buClr>
                <a:srgbClr val="999999"/>
              </a:buClr>
              <a:buSzPts val="1200"/>
              <a:buFont typeface="Nunito Light"/>
              <a:buAutoNum type="alphaLcPeriod"/>
              <a:defRPr sz="1300"/>
            </a:lvl8pPr>
            <a:lvl9pPr indent="-304800" lvl="8" marL="4114800">
              <a:spcBef>
                <a:spcPts val="0"/>
              </a:spcBef>
              <a:spcAft>
                <a:spcPts val="0"/>
              </a:spcAft>
              <a:buClr>
                <a:srgbClr val="999999"/>
              </a:buClr>
              <a:buSzPts val="1200"/>
              <a:buFont typeface="Nunito Light"/>
              <a:buAutoNum type="romanLcPeriod"/>
              <a:defRPr sz="1300"/>
            </a:lvl9pPr>
          </a:lstStyle>
          <a:p/>
        </p:txBody>
      </p:sp>
      <p:sp>
        <p:nvSpPr>
          <p:cNvPr id="49" name="Google Shape;49;p7"/>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grpSp>
        <p:nvGrpSpPr>
          <p:cNvPr id="51" name="Google Shape;51;p8"/>
          <p:cNvGrpSpPr/>
          <p:nvPr/>
        </p:nvGrpSpPr>
        <p:grpSpPr>
          <a:xfrm>
            <a:off x="396500" y="170424"/>
            <a:ext cx="8360126" cy="4398447"/>
            <a:chOff x="1054783" y="1029605"/>
            <a:chExt cx="7587010" cy="3902100"/>
          </a:xfrm>
        </p:grpSpPr>
        <p:sp>
          <p:nvSpPr>
            <p:cNvPr id="52" name="Google Shape;52;p8"/>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8"/>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55" name="Google Shape;55;p8"/>
          <p:cNvSpPr txBox="1"/>
          <p:nvPr>
            <p:ph type="title"/>
          </p:nvPr>
        </p:nvSpPr>
        <p:spPr>
          <a:xfrm>
            <a:off x="2801700" y="1918054"/>
            <a:ext cx="5622300" cy="24732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6" name="Shape 56"/>
        <p:cNvGrpSpPr/>
        <p:nvPr/>
      </p:nvGrpSpPr>
      <p:grpSpPr>
        <a:xfrm>
          <a:off x="0" y="0"/>
          <a:ext cx="0" cy="0"/>
          <a:chOff x="0" y="0"/>
          <a:chExt cx="0" cy="0"/>
        </a:xfrm>
      </p:grpSpPr>
      <p:grpSp>
        <p:nvGrpSpPr>
          <p:cNvPr id="57" name="Google Shape;57;p9"/>
          <p:cNvGrpSpPr/>
          <p:nvPr/>
        </p:nvGrpSpPr>
        <p:grpSpPr>
          <a:xfrm>
            <a:off x="396500" y="170424"/>
            <a:ext cx="8360126" cy="4398447"/>
            <a:chOff x="1054783" y="1029605"/>
            <a:chExt cx="7587010" cy="3902100"/>
          </a:xfrm>
        </p:grpSpPr>
        <p:sp>
          <p:nvSpPr>
            <p:cNvPr id="58" name="Google Shape;58;p9"/>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9"/>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1" name="Google Shape;61;p9"/>
          <p:cNvSpPr txBox="1"/>
          <p:nvPr>
            <p:ph type="title"/>
          </p:nvPr>
        </p:nvSpPr>
        <p:spPr>
          <a:xfrm rot="515">
            <a:off x="2406900" y="1623064"/>
            <a:ext cx="6006600" cy="603000"/>
          </a:xfrm>
          <a:prstGeom prst="rect">
            <a:avLst/>
          </a:prstGeom>
        </p:spPr>
        <p:txBody>
          <a:bodyPr anchorCtr="0" anchor="t" bIns="91425" lIns="91425" spcFirstLastPara="1" rIns="91425" wrap="square" tIns="91425">
            <a:noAutofit/>
          </a:bodyPr>
          <a:lstStyle>
            <a:lvl1pPr lvl="0" algn="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p9"/>
          <p:cNvSpPr txBox="1"/>
          <p:nvPr>
            <p:ph idx="1" type="subTitle"/>
          </p:nvPr>
        </p:nvSpPr>
        <p:spPr>
          <a:xfrm>
            <a:off x="3658200" y="2303046"/>
            <a:ext cx="4755300" cy="1472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3" name="Shape 63"/>
        <p:cNvGrpSpPr/>
        <p:nvPr/>
      </p:nvGrpSpPr>
      <p:grpSpPr>
        <a:xfrm>
          <a:off x="0" y="0"/>
          <a:ext cx="0" cy="0"/>
          <a:chOff x="0" y="0"/>
          <a:chExt cx="0" cy="0"/>
        </a:xfrm>
      </p:grpSpPr>
      <p:grpSp>
        <p:nvGrpSpPr>
          <p:cNvPr id="64" name="Google Shape;64;p10"/>
          <p:cNvGrpSpPr/>
          <p:nvPr/>
        </p:nvGrpSpPr>
        <p:grpSpPr>
          <a:xfrm>
            <a:off x="396500" y="170424"/>
            <a:ext cx="8360126" cy="4398447"/>
            <a:chOff x="1054783" y="1029605"/>
            <a:chExt cx="7587010" cy="3902100"/>
          </a:xfrm>
        </p:grpSpPr>
        <p:sp>
          <p:nvSpPr>
            <p:cNvPr id="65" name="Google Shape;65;p10"/>
            <p:cNvSpPr/>
            <p:nvPr/>
          </p:nvSpPr>
          <p:spPr>
            <a:xfrm>
              <a:off x="1054793" y="1029605"/>
              <a:ext cx="7587000" cy="39021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0"/>
            <p:cNvSpPr/>
            <p:nvPr/>
          </p:nvSpPr>
          <p:spPr>
            <a:xfrm>
              <a:off x="1054783" y="1029605"/>
              <a:ext cx="7587000" cy="226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0"/>
          <p:cNvSpPr txBox="1"/>
          <p:nvPr/>
        </p:nvSpPr>
        <p:spPr>
          <a:xfrm>
            <a:off x="344300" y="4753684"/>
            <a:ext cx="84786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latin typeface="Source Code Pro"/>
                <a:ea typeface="Source Code Pro"/>
                <a:cs typeface="Source Code Pro"/>
                <a:sym typeface="Source Code Pro"/>
              </a:rPr>
              <a:t>1 0 1 1   0 1 1   0 1   1 0 1 1 0 0 1   1 0   1 1 0 1 1   0 1 1   0 1   1 1 0 1 1 0   1 1 0 1 1 1   1 1 0 1 </a:t>
            </a:r>
            <a:endParaRPr sz="1000">
              <a:solidFill>
                <a:schemeClr val="dk1"/>
              </a:solidFill>
              <a:latin typeface="Source Code Pro"/>
              <a:ea typeface="Source Code Pro"/>
              <a:cs typeface="Source Code Pro"/>
              <a:sym typeface="Source Code Pro"/>
            </a:endParaRPr>
          </a:p>
        </p:txBody>
      </p:sp>
      <p:sp>
        <p:nvSpPr>
          <p:cNvPr id="68" name="Google Shape;68;p10"/>
          <p:cNvSpPr txBox="1"/>
          <p:nvPr>
            <p:ph type="title"/>
          </p:nvPr>
        </p:nvSpPr>
        <p:spPr>
          <a:xfrm>
            <a:off x="720000" y="2233875"/>
            <a:ext cx="7704000" cy="6153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300"/>
              <a:buNone/>
              <a:defRPr sz="3000"/>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3800"/>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300"/>
              <a:buFont typeface="Quantico"/>
              <a:buNone/>
              <a:defRPr sz="3300">
                <a:solidFill>
                  <a:schemeClr val="dk1"/>
                </a:solidFill>
                <a:latin typeface="Quantico"/>
                <a:ea typeface="Quantico"/>
                <a:cs typeface="Quantico"/>
                <a:sym typeface="Quantico"/>
              </a:defRPr>
            </a:lvl1pPr>
            <a:lvl2pPr lvl="1">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2pPr>
            <a:lvl3pPr lvl="2">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3pPr>
            <a:lvl4pPr lvl="3">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4pPr>
            <a:lvl5pPr lvl="4">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5pPr>
            <a:lvl6pPr lvl="5">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6pPr>
            <a:lvl7pPr lvl="6">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7pPr>
            <a:lvl8pPr lvl="7">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8pPr>
            <a:lvl9pPr lvl="8">
              <a:spcBef>
                <a:spcPts val="0"/>
              </a:spcBef>
              <a:spcAft>
                <a:spcPts val="0"/>
              </a:spcAft>
              <a:buClr>
                <a:schemeClr val="dk1"/>
              </a:buClr>
              <a:buSzPts val="3300"/>
              <a:buFont typeface="Quantico"/>
              <a:buNone/>
              <a:defRPr b="1" sz="3300">
                <a:solidFill>
                  <a:schemeClr val="dk1"/>
                </a:solidFill>
                <a:latin typeface="Quantico"/>
                <a:ea typeface="Quantico"/>
                <a:cs typeface="Quantico"/>
                <a:sym typeface="Quantico"/>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1pPr>
            <a:lvl2pPr indent="-304800" lvl="1" marL="914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2pPr>
            <a:lvl3pPr indent="-304800" lvl="2" marL="1371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3pPr>
            <a:lvl4pPr indent="-304800" lvl="3" marL="1828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4pPr>
            <a:lvl5pPr indent="-304800" lvl="4" marL="22860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5pPr>
            <a:lvl6pPr indent="-304800" lvl="5" marL="27432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6pPr>
            <a:lvl7pPr indent="-304800" lvl="6" marL="32004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7pPr>
            <a:lvl8pPr indent="-304800" lvl="7" marL="36576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8pPr>
            <a:lvl9pPr indent="-304800" lvl="8" marL="4114800">
              <a:lnSpc>
                <a:spcPct val="100000"/>
              </a:lnSpc>
              <a:spcBef>
                <a:spcPts val="0"/>
              </a:spcBef>
              <a:spcAft>
                <a:spcPts val="0"/>
              </a:spcAft>
              <a:buClr>
                <a:schemeClr val="dk1"/>
              </a:buClr>
              <a:buSzPts val="1200"/>
              <a:buFont typeface="Source Code Pro"/>
              <a:buChar char="■"/>
              <a:defRPr sz="1200">
                <a:solidFill>
                  <a:schemeClr val="dk1"/>
                </a:solidFill>
                <a:latin typeface="Source Code Pro"/>
                <a:ea typeface="Source Code Pro"/>
                <a:cs typeface="Source Code Pro"/>
                <a:sym typeface="Source Code Pr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n.linkedin.com/in/divyaharikum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2.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grpSp>
        <p:nvGrpSpPr>
          <p:cNvPr id="202" name="Google Shape;202;p24"/>
          <p:cNvGrpSpPr/>
          <p:nvPr/>
        </p:nvGrpSpPr>
        <p:grpSpPr>
          <a:xfrm>
            <a:off x="772491" y="726625"/>
            <a:ext cx="7642437" cy="2638200"/>
            <a:chOff x="772525" y="726625"/>
            <a:chExt cx="6578100" cy="2638200"/>
          </a:xfrm>
        </p:grpSpPr>
        <p:sp>
          <p:nvSpPr>
            <p:cNvPr id="203" name="Google Shape;203;p24"/>
            <p:cNvSpPr/>
            <p:nvPr/>
          </p:nvSpPr>
          <p:spPr>
            <a:xfrm>
              <a:off x="772525" y="726625"/>
              <a:ext cx="6578100" cy="2638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24"/>
          <p:cNvGrpSpPr/>
          <p:nvPr/>
        </p:nvGrpSpPr>
        <p:grpSpPr>
          <a:xfrm>
            <a:off x="2788918" y="3073204"/>
            <a:ext cx="2106645" cy="843351"/>
            <a:chOff x="4924175" y="3441525"/>
            <a:chExt cx="3447300" cy="962400"/>
          </a:xfrm>
        </p:grpSpPr>
        <p:sp>
          <p:nvSpPr>
            <p:cNvPr id="206" name="Google Shape;206;p24"/>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4"/>
          <p:cNvGrpSpPr/>
          <p:nvPr/>
        </p:nvGrpSpPr>
        <p:grpSpPr>
          <a:xfrm>
            <a:off x="6849418" y="1309976"/>
            <a:ext cx="1864833" cy="1637043"/>
            <a:chOff x="1054812" y="1029590"/>
            <a:chExt cx="3436214" cy="3912627"/>
          </a:xfrm>
        </p:grpSpPr>
        <p:sp>
          <p:nvSpPr>
            <p:cNvPr id="209" name="Google Shape;209;p24"/>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24"/>
          <p:cNvSpPr txBox="1"/>
          <p:nvPr/>
        </p:nvSpPr>
        <p:spPr>
          <a:xfrm>
            <a:off x="1008000" y="1384025"/>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212" name="Google Shape;212;p24"/>
          <p:cNvSpPr txBox="1"/>
          <p:nvPr/>
        </p:nvSpPr>
        <p:spPr>
          <a:xfrm>
            <a:off x="5947500" y="2509875"/>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213" name="Google Shape;213;p24"/>
          <p:cNvSpPr txBox="1"/>
          <p:nvPr/>
        </p:nvSpPr>
        <p:spPr>
          <a:xfrm>
            <a:off x="7198457" y="1873600"/>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214" name="Google Shape;214;p24"/>
          <p:cNvSpPr txBox="1"/>
          <p:nvPr>
            <p:ph type="ctrTitle"/>
          </p:nvPr>
        </p:nvSpPr>
        <p:spPr>
          <a:xfrm>
            <a:off x="1789400" y="1309975"/>
            <a:ext cx="4148400" cy="167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a:t>
            </a:r>
            <a:endParaRPr/>
          </a:p>
          <a:p>
            <a:pPr indent="0" lvl="0" marL="0" rtl="0" algn="l">
              <a:spcBef>
                <a:spcPts val="0"/>
              </a:spcBef>
              <a:spcAft>
                <a:spcPts val="0"/>
              </a:spcAft>
              <a:buNone/>
            </a:pPr>
            <a:r>
              <a:rPr lang="en"/>
              <a:t>CHORUS</a:t>
            </a:r>
            <a:endParaRPr/>
          </a:p>
        </p:txBody>
      </p:sp>
      <p:sp>
        <p:nvSpPr>
          <p:cNvPr id="215" name="Google Shape;215;p24"/>
          <p:cNvSpPr txBox="1"/>
          <p:nvPr>
            <p:ph idx="1" type="subTitle"/>
          </p:nvPr>
        </p:nvSpPr>
        <p:spPr>
          <a:xfrm>
            <a:off x="2819825" y="3364825"/>
            <a:ext cx="1999500" cy="528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Operating Systems</a:t>
            </a:r>
            <a:endParaRPr sz="1400"/>
          </a:p>
        </p:txBody>
      </p:sp>
      <p:sp>
        <p:nvSpPr>
          <p:cNvPr id="216" name="Google Shape;216;p24"/>
          <p:cNvSpPr txBox="1"/>
          <p:nvPr/>
        </p:nvSpPr>
        <p:spPr>
          <a:xfrm>
            <a:off x="536125" y="117311"/>
            <a:ext cx="1999500" cy="18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solidFill>
                <a:schemeClr val="dk1"/>
              </a:solidFill>
              <a:latin typeface="Source Code Pro"/>
              <a:ea typeface="Source Code Pro"/>
              <a:cs typeface="Source Code Pro"/>
              <a:sym typeface="Source Code Pro"/>
            </a:endParaRPr>
          </a:p>
        </p:txBody>
      </p:sp>
      <p:sp>
        <p:nvSpPr>
          <p:cNvPr id="217" name="Google Shape;217;p24"/>
          <p:cNvSpPr txBox="1"/>
          <p:nvPr/>
        </p:nvSpPr>
        <p:spPr>
          <a:xfrm>
            <a:off x="1394075" y="117300"/>
            <a:ext cx="7581300" cy="545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Quantico"/>
              <a:ea typeface="Quantico"/>
              <a:cs typeface="Quantico"/>
              <a:sym typeface="Quantico"/>
            </a:endParaRPr>
          </a:p>
        </p:txBody>
      </p:sp>
      <p:grpSp>
        <p:nvGrpSpPr>
          <p:cNvPr id="218" name="Google Shape;218;p24"/>
          <p:cNvGrpSpPr/>
          <p:nvPr/>
        </p:nvGrpSpPr>
        <p:grpSpPr>
          <a:xfrm>
            <a:off x="71013" y="2173186"/>
            <a:ext cx="1509183" cy="545196"/>
            <a:chOff x="488525" y="3093501"/>
            <a:chExt cx="1864800" cy="718498"/>
          </a:xfrm>
        </p:grpSpPr>
        <p:grpSp>
          <p:nvGrpSpPr>
            <p:cNvPr id="219" name="Google Shape;219;p24"/>
            <p:cNvGrpSpPr/>
            <p:nvPr/>
          </p:nvGrpSpPr>
          <p:grpSpPr>
            <a:xfrm>
              <a:off x="488525" y="3093501"/>
              <a:ext cx="1864800" cy="718498"/>
              <a:chOff x="488525" y="3093501"/>
              <a:chExt cx="1864800" cy="718498"/>
            </a:xfrm>
          </p:grpSpPr>
          <p:sp>
            <p:nvSpPr>
              <p:cNvPr id="220" name="Google Shape;220;p24"/>
              <p:cNvSpPr/>
              <p:nvPr/>
            </p:nvSpPr>
            <p:spPr>
              <a:xfrm>
                <a:off x="488525" y="3348799"/>
                <a:ext cx="1864800" cy="4632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488525" y="3093501"/>
                <a:ext cx="1864800" cy="2553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24"/>
            <p:cNvGrpSpPr/>
            <p:nvPr/>
          </p:nvGrpSpPr>
          <p:grpSpPr>
            <a:xfrm>
              <a:off x="693113" y="3432625"/>
              <a:ext cx="1455642" cy="295547"/>
              <a:chOff x="704072" y="2828928"/>
              <a:chExt cx="1455642" cy="295547"/>
            </a:xfrm>
          </p:grpSpPr>
          <p:sp>
            <p:nvSpPr>
              <p:cNvPr id="223" name="Google Shape;223;p24"/>
              <p:cNvSpPr/>
              <p:nvPr/>
            </p:nvSpPr>
            <p:spPr>
              <a:xfrm>
                <a:off x="704072" y="2828928"/>
                <a:ext cx="295547" cy="295547"/>
              </a:xfrm>
              <a:custGeom>
                <a:rect b="b" l="l" r="r" t="t"/>
                <a:pathLst>
                  <a:path extrusionOk="0" h="3170" w="317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rgbClr val="FFD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4"/>
              <p:cNvSpPr/>
              <p:nvPr/>
            </p:nvSpPr>
            <p:spPr>
              <a:xfrm>
                <a:off x="1095931" y="2922255"/>
                <a:ext cx="1063783" cy="21816"/>
              </a:xfrm>
              <a:custGeom>
                <a:rect b="b" l="l" r="r" t="t"/>
                <a:pathLst>
                  <a:path extrusionOk="0" h="234" w="1141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4"/>
              <p:cNvSpPr/>
              <p:nvPr/>
            </p:nvSpPr>
            <p:spPr>
              <a:xfrm>
                <a:off x="1095931" y="3003088"/>
                <a:ext cx="684327" cy="21910"/>
              </a:xfrm>
              <a:custGeom>
                <a:rect b="b" l="l" r="r" t="t"/>
                <a:pathLst>
                  <a:path extrusionOk="0" h="235" w="734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 name="Google Shape;226;p24"/>
            <p:cNvGrpSpPr/>
            <p:nvPr/>
          </p:nvGrpSpPr>
          <p:grpSpPr>
            <a:xfrm>
              <a:off x="1892128" y="3177685"/>
              <a:ext cx="361832" cy="86930"/>
              <a:chOff x="2513203" y="3027163"/>
              <a:chExt cx="361832" cy="86930"/>
            </a:xfrm>
          </p:grpSpPr>
          <p:sp>
            <p:nvSpPr>
              <p:cNvPr id="227" name="Google Shape;227;p24"/>
              <p:cNvSpPr/>
              <p:nvPr/>
            </p:nvSpPr>
            <p:spPr>
              <a:xfrm>
                <a:off x="2513203" y="3027163"/>
                <a:ext cx="88213" cy="86930"/>
              </a:xfrm>
              <a:custGeom>
                <a:rect b="b" l="l" r="r" t="t"/>
                <a:pathLst>
                  <a:path extrusionOk="0" h="2236" w="2269">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rgbClr val="94EE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2650635" y="3027163"/>
                <a:ext cx="88252" cy="86930"/>
              </a:xfrm>
              <a:custGeom>
                <a:rect b="b" l="l" r="r" t="t"/>
                <a:pathLst>
                  <a:path extrusionOk="0" h="2236" w="227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rgbClr val="FFDB5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2786822" y="3027163"/>
                <a:ext cx="88213" cy="86930"/>
              </a:xfrm>
              <a:custGeom>
                <a:rect b="b" l="l" r="r" t="t"/>
                <a:pathLst>
                  <a:path extrusionOk="0" h="2236" w="2269">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rgbClr val="E819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0" name="Google Shape;230;p24"/>
          <p:cNvGrpSpPr/>
          <p:nvPr/>
        </p:nvGrpSpPr>
        <p:grpSpPr>
          <a:xfrm>
            <a:off x="286487" y="3649585"/>
            <a:ext cx="2058038" cy="1029672"/>
            <a:chOff x="4924175" y="3441525"/>
            <a:chExt cx="3447300" cy="962400"/>
          </a:xfrm>
        </p:grpSpPr>
        <p:sp>
          <p:nvSpPr>
            <p:cNvPr id="231" name="Google Shape;231;p24"/>
            <p:cNvSpPr/>
            <p:nvPr/>
          </p:nvSpPr>
          <p:spPr>
            <a:xfrm>
              <a:off x="4924175" y="3441525"/>
              <a:ext cx="3447300" cy="9624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4924175" y="3441525"/>
              <a:ext cx="3447300" cy="2553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 name="Google Shape;233;p24"/>
          <p:cNvSpPr/>
          <p:nvPr/>
        </p:nvSpPr>
        <p:spPr>
          <a:xfrm>
            <a:off x="286465" y="3656528"/>
            <a:ext cx="22950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200">
                <a:solidFill>
                  <a:schemeClr val="accent2"/>
                </a:solidFill>
                <a:latin typeface="Quantico"/>
                <a:ea typeface="Quantico"/>
                <a:cs typeface="Quantico"/>
                <a:sym typeface="Quantico"/>
              </a:rPr>
              <a:t>Reference:</a:t>
            </a:r>
            <a:endParaRPr>
              <a:solidFill>
                <a:schemeClr val="accent2"/>
              </a:solidFill>
            </a:endParaRPr>
          </a:p>
          <a:p>
            <a:pPr indent="0" lvl="0" marL="0" marR="0" rtl="0" algn="l">
              <a:lnSpc>
                <a:spcPct val="100000"/>
              </a:lnSpc>
              <a:spcBef>
                <a:spcPts val="0"/>
              </a:spcBef>
              <a:spcAft>
                <a:spcPts val="0"/>
              </a:spcAft>
              <a:buNone/>
            </a:pPr>
            <a:r>
              <a:t/>
            </a:r>
            <a:endParaRPr sz="1200">
              <a:solidFill>
                <a:srgbClr val="FFDB5D"/>
              </a:solidFill>
              <a:latin typeface="Quantico"/>
              <a:ea typeface="Quantico"/>
              <a:cs typeface="Quantico"/>
              <a:sym typeface="Quantico"/>
            </a:endParaRPr>
          </a:p>
          <a:p>
            <a:pPr indent="0" lvl="0" marL="0" marR="0" rtl="0" algn="l">
              <a:lnSpc>
                <a:spcPct val="100000"/>
              </a:lnSpc>
              <a:spcBef>
                <a:spcPts val="0"/>
              </a:spcBef>
              <a:spcAft>
                <a:spcPts val="0"/>
              </a:spcAft>
              <a:buNone/>
            </a:pPr>
            <a:r>
              <a:rPr lang="en" sz="1200">
                <a:solidFill>
                  <a:srgbClr val="FFDB5D"/>
                </a:solidFill>
                <a:latin typeface="Quantico"/>
                <a:ea typeface="Quantico"/>
                <a:cs typeface="Quantico"/>
                <a:sym typeface="Quantico"/>
              </a:rPr>
              <a:t>Distributed Operating Systems Book by </a:t>
            </a:r>
            <a:endParaRPr sz="1200">
              <a:solidFill>
                <a:srgbClr val="FFDB5D"/>
              </a:solidFill>
              <a:latin typeface="Quantico"/>
              <a:ea typeface="Quantico"/>
              <a:cs typeface="Quantico"/>
              <a:sym typeface="Quantico"/>
            </a:endParaRPr>
          </a:p>
          <a:p>
            <a:pPr indent="0" lvl="0" marL="0" marR="0" rtl="0" algn="l">
              <a:lnSpc>
                <a:spcPct val="100000"/>
              </a:lnSpc>
              <a:spcBef>
                <a:spcPts val="0"/>
              </a:spcBef>
              <a:spcAft>
                <a:spcPts val="0"/>
              </a:spcAft>
              <a:buNone/>
            </a:pPr>
            <a:r>
              <a:rPr lang="en" sz="1200">
                <a:solidFill>
                  <a:srgbClr val="FFDB5D"/>
                </a:solidFill>
                <a:latin typeface="Quantico"/>
                <a:ea typeface="Quantico"/>
                <a:cs typeface="Quantico"/>
                <a:sym typeface="Quantico"/>
              </a:rPr>
              <a:t>Andrew S. Tanenbaum</a:t>
            </a:r>
            <a:endParaRPr/>
          </a:p>
        </p:txBody>
      </p:sp>
      <p:grpSp>
        <p:nvGrpSpPr>
          <p:cNvPr id="234" name="Google Shape;234;p24"/>
          <p:cNvGrpSpPr/>
          <p:nvPr/>
        </p:nvGrpSpPr>
        <p:grpSpPr>
          <a:xfrm>
            <a:off x="5492911" y="3649563"/>
            <a:ext cx="3245633" cy="1029672"/>
            <a:chOff x="4924175" y="3441525"/>
            <a:chExt cx="3447300" cy="962400"/>
          </a:xfrm>
        </p:grpSpPr>
        <p:sp>
          <p:nvSpPr>
            <p:cNvPr id="235" name="Google Shape;235;p24"/>
            <p:cNvSpPr/>
            <p:nvPr/>
          </p:nvSpPr>
          <p:spPr>
            <a:xfrm>
              <a:off x="4924175" y="3441525"/>
              <a:ext cx="3447300" cy="9624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4924175" y="3441525"/>
              <a:ext cx="3447300" cy="255300"/>
            </a:xfrm>
            <a:prstGeom prst="rect">
              <a:avLst/>
            </a:prstGeom>
            <a:solidFill>
              <a:srgbClr val="2D323C"/>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p24"/>
          <p:cNvSpPr/>
          <p:nvPr/>
        </p:nvSpPr>
        <p:spPr>
          <a:xfrm>
            <a:off x="5492875" y="3635450"/>
            <a:ext cx="32457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 sz="1200">
                <a:solidFill>
                  <a:schemeClr val="accent2"/>
                </a:solidFill>
                <a:latin typeface="Quantico"/>
                <a:ea typeface="Quantico"/>
                <a:cs typeface="Quantico"/>
                <a:sym typeface="Quantico"/>
              </a:rPr>
              <a:t>Deck Created By:</a:t>
            </a:r>
            <a:endParaRPr>
              <a:solidFill>
                <a:schemeClr val="accent2"/>
              </a:solidFill>
            </a:endParaRPr>
          </a:p>
          <a:p>
            <a:pPr indent="0" lvl="0" marL="0" marR="0" rtl="0" algn="l">
              <a:lnSpc>
                <a:spcPct val="100000"/>
              </a:lnSpc>
              <a:spcBef>
                <a:spcPts val="0"/>
              </a:spcBef>
              <a:spcAft>
                <a:spcPts val="0"/>
              </a:spcAft>
              <a:buNone/>
            </a:pPr>
            <a:r>
              <a:t/>
            </a:r>
            <a:endParaRPr sz="1200">
              <a:solidFill>
                <a:srgbClr val="FFDB5D"/>
              </a:solidFill>
              <a:latin typeface="Quantico"/>
              <a:ea typeface="Quantico"/>
              <a:cs typeface="Quantico"/>
              <a:sym typeface="Quantico"/>
            </a:endParaRPr>
          </a:p>
          <a:p>
            <a:pPr indent="0" lvl="0" marL="0" marR="0" rtl="0" algn="l">
              <a:lnSpc>
                <a:spcPct val="100000"/>
              </a:lnSpc>
              <a:spcBef>
                <a:spcPts val="0"/>
              </a:spcBef>
              <a:spcAft>
                <a:spcPts val="0"/>
              </a:spcAft>
              <a:buNone/>
            </a:pPr>
            <a:r>
              <a:rPr lang="en" sz="1200">
                <a:solidFill>
                  <a:srgbClr val="FFDB5D"/>
                </a:solidFill>
                <a:latin typeface="Quantico"/>
                <a:ea typeface="Quantico"/>
                <a:cs typeface="Quantico"/>
                <a:sym typeface="Quantico"/>
              </a:rPr>
              <a:t>Divya Hari Kumar</a:t>
            </a:r>
            <a:endParaRPr sz="1200">
              <a:solidFill>
                <a:srgbClr val="FFDB5D"/>
              </a:solidFill>
              <a:latin typeface="Quantico"/>
              <a:ea typeface="Quantico"/>
              <a:cs typeface="Quantico"/>
              <a:sym typeface="Quantico"/>
            </a:endParaRPr>
          </a:p>
          <a:p>
            <a:pPr indent="0" lvl="0" marL="0" marR="0" rtl="0" algn="l">
              <a:lnSpc>
                <a:spcPct val="100000"/>
              </a:lnSpc>
              <a:spcBef>
                <a:spcPts val="0"/>
              </a:spcBef>
              <a:spcAft>
                <a:spcPts val="0"/>
              </a:spcAft>
              <a:buNone/>
            </a:pPr>
            <a:r>
              <a:rPr lang="en" sz="1200" u="sng">
                <a:solidFill>
                  <a:schemeClr val="hlink"/>
                </a:solidFill>
                <a:latin typeface="Quantico"/>
                <a:ea typeface="Quantico"/>
                <a:cs typeface="Quantico"/>
                <a:sym typeface="Quantico"/>
                <a:hlinkClick r:id="rId3"/>
              </a:rPr>
              <a:t>https://in.linkedin.com/in/divyaharikumar</a:t>
            </a:r>
            <a:r>
              <a:rPr lang="en" sz="1200">
                <a:solidFill>
                  <a:srgbClr val="FFDB5D"/>
                </a:solidFill>
                <a:latin typeface="Quantico"/>
                <a:ea typeface="Quantico"/>
                <a:cs typeface="Quantico"/>
                <a:sym typeface="Quantico"/>
              </a:rPr>
              <a:t> </a:t>
            </a:r>
            <a:endParaRPr sz="1200">
              <a:solidFill>
                <a:srgbClr val="FFDB5D"/>
              </a:solidFill>
              <a:latin typeface="Quantico"/>
              <a:ea typeface="Quantico"/>
              <a:cs typeface="Quantico"/>
              <a:sym typeface="Quantic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grpSp>
        <p:nvGrpSpPr>
          <p:cNvPr id="433" name="Google Shape;433;p33"/>
          <p:cNvGrpSpPr/>
          <p:nvPr/>
        </p:nvGrpSpPr>
        <p:grpSpPr>
          <a:xfrm>
            <a:off x="772525" y="726625"/>
            <a:ext cx="6578100" cy="3438300"/>
            <a:chOff x="772525" y="726625"/>
            <a:chExt cx="6578100" cy="3438300"/>
          </a:xfrm>
        </p:grpSpPr>
        <p:sp>
          <p:nvSpPr>
            <p:cNvPr id="434" name="Google Shape;434;p33"/>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3"/>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6" name="Google Shape;436;p33"/>
          <p:cNvGrpSpPr/>
          <p:nvPr/>
        </p:nvGrpSpPr>
        <p:grpSpPr>
          <a:xfrm>
            <a:off x="3993600" y="3441475"/>
            <a:ext cx="2119748" cy="1127400"/>
            <a:chOff x="4924170" y="3441525"/>
            <a:chExt cx="3447305" cy="1127400"/>
          </a:xfrm>
        </p:grpSpPr>
        <p:sp>
          <p:nvSpPr>
            <p:cNvPr id="437" name="Google Shape;437;p33"/>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3"/>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33"/>
          <p:cNvGrpSpPr/>
          <p:nvPr/>
        </p:nvGrpSpPr>
        <p:grpSpPr>
          <a:xfrm>
            <a:off x="5422275" y="1302375"/>
            <a:ext cx="2560700" cy="1952840"/>
            <a:chOff x="-227375" y="1029588"/>
            <a:chExt cx="4718446" cy="4667400"/>
          </a:xfrm>
        </p:grpSpPr>
        <p:sp>
          <p:nvSpPr>
            <p:cNvPr id="440" name="Google Shape;440;p33"/>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3"/>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33"/>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Memory Management in Chorus</a:t>
            </a:r>
            <a:endParaRPr sz="4000"/>
          </a:p>
        </p:txBody>
      </p:sp>
      <p:sp>
        <p:nvSpPr>
          <p:cNvPr id="443" name="Google Shape;443;p33"/>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44" name="Google Shape;444;p33"/>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445" name="Google Shape;445;p33"/>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4"/>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Regions &amp; Segments</a:t>
            </a:r>
            <a:endParaRPr>
              <a:solidFill>
                <a:schemeClr val="lt2"/>
              </a:solidFill>
            </a:endParaRPr>
          </a:p>
        </p:txBody>
      </p:sp>
      <p:sp>
        <p:nvSpPr>
          <p:cNvPr id="451" name="Google Shape;451;p34"/>
          <p:cNvSpPr txBox="1"/>
          <p:nvPr>
            <p:ph idx="1" type="subTitle"/>
          </p:nvPr>
        </p:nvSpPr>
        <p:spPr>
          <a:xfrm>
            <a:off x="720000" y="1601275"/>
            <a:ext cx="3415800" cy="2361300"/>
          </a:xfrm>
          <a:prstGeom prst="rect">
            <a:avLst/>
          </a:prstGeom>
        </p:spPr>
        <p:txBody>
          <a:bodyPr anchorCtr="0" anchor="t" bIns="91425" lIns="91425" spcFirstLastPara="1" rIns="91425" wrap="square" tIns="91425">
            <a:noAutofit/>
          </a:bodyPr>
          <a:lstStyle/>
          <a:p>
            <a:pPr indent="-133350" lvl="0" marL="114300" rtl="0" algn="l">
              <a:spcBef>
                <a:spcPts val="0"/>
              </a:spcBef>
              <a:spcAft>
                <a:spcPts val="0"/>
              </a:spcAft>
              <a:buSzPts val="1200"/>
              <a:buFont typeface="Quantico"/>
              <a:buChar char="●"/>
            </a:pPr>
            <a:r>
              <a:rPr lang="en">
                <a:latin typeface="Quantico"/>
                <a:ea typeface="Quantico"/>
                <a:cs typeface="Quantico"/>
                <a:sym typeface="Quantico"/>
              </a:rPr>
              <a:t>A </a:t>
            </a:r>
            <a:r>
              <a:rPr lang="en">
                <a:solidFill>
                  <a:schemeClr val="accent2"/>
                </a:solidFill>
                <a:latin typeface="Quantico"/>
                <a:ea typeface="Quantico"/>
                <a:cs typeface="Quantico"/>
                <a:sym typeface="Quantico"/>
              </a:rPr>
              <a:t>contiguous </a:t>
            </a:r>
            <a:r>
              <a:rPr lang="en">
                <a:latin typeface="Quantico"/>
                <a:ea typeface="Quantico"/>
                <a:cs typeface="Quantico"/>
                <a:sym typeface="Quantico"/>
              </a:rPr>
              <a:t>range of </a:t>
            </a:r>
            <a:r>
              <a:rPr lang="en">
                <a:solidFill>
                  <a:schemeClr val="accent2"/>
                </a:solidFill>
                <a:latin typeface="Quantico"/>
                <a:ea typeface="Quantico"/>
                <a:cs typeface="Quantico"/>
                <a:sym typeface="Quantico"/>
              </a:rPr>
              <a:t>virtual addresses</a:t>
            </a:r>
            <a:r>
              <a:rPr lang="en">
                <a:latin typeface="Quantico"/>
                <a:ea typeface="Quantico"/>
                <a:cs typeface="Quantico"/>
                <a:sym typeface="Quantico"/>
              </a:rPr>
              <a:t> in a process's address space.</a:t>
            </a:r>
            <a:endParaRPr>
              <a:latin typeface="Quantico"/>
              <a:ea typeface="Quantico"/>
              <a:cs typeface="Quantico"/>
              <a:sym typeface="Quantico"/>
            </a:endParaRPr>
          </a:p>
          <a:p>
            <a:pPr indent="-133350" lvl="0" marL="114300" rtl="0" algn="l">
              <a:spcBef>
                <a:spcPts val="0"/>
              </a:spcBef>
              <a:spcAft>
                <a:spcPts val="0"/>
              </a:spcAft>
              <a:buSzPts val="1200"/>
              <a:buFont typeface="Quantico"/>
              <a:buChar char="●"/>
            </a:pPr>
            <a:r>
              <a:rPr lang="en">
                <a:solidFill>
                  <a:schemeClr val="accent2"/>
                </a:solidFill>
                <a:latin typeface="Quantico"/>
                <a:ea typeface="Quantico"/>
                <a:cs typeface="Quantico"/>
                <a:sym typeface="Quantico"/>
              </a:rPr>
              <a:t>Page-aligned</a:t>
            </a:r>
            <a:r>
              <a:rPr lang="en">
                <a:latin typeface="Quantico"/>
                <a:ea typeface="Quantico"/>
                <a:cs typeface="Quantico"/>
                <a:sym typeface="Quantico"/>
              </a:rPr>
              <a:t> for efficient memory management.</a:t>
            </a:r>
            <a:endParaRPr>
              <a:latin typeface="Quantico"/>
              <a:ea typeface="Quantico"/>
              <a:cs typeface="Quantico"/>
              <a:sym typeface="Quantico"/>
            </a:endParaRPr>
          </a:p>
          <a:p>
            <a:pPr indent="-133350" lvl="0" marL="114300" rtl="0" algn="l">
              <a:spcBef>
                <a:spcPts val="0"/>
              </a:spcBef>
              <a:spcAft>
                <a:spcPts val="0"/>
              </a:spcAft>
              <a:buSzPts val="1200"/>
              <a:buFont typeface="Quantico"/>
              <a:buChar char="●"/>
            </a:pPr>
            <a:r>
              <a:rPr lang="en">
                <a:latin typeface="Quantico"/>
                <a:ea typeface="Quantico"/>
                <a:cs typeface="Quantico"/>
                <a:sym typeface="Quantico"/>
              </a:rPr>
              <a:t>All bytes within a region have the same </a:t>
            </a:r>
            <a:r>
              <a:rPr lang="en">
                <a:solidFill>
                  <a:schemeClr val="accent2"/>
                </a:solidFill>
                <a:latin typeface="Quantico"/>
                <a:ea typeface="Quantico"/>
                <a:cs typeface="Quantico"/>
                <a:sym typeface="Quantico"/>
              </a:rPr>
              <a:t>(uniform) protection attributes</a:t>
            </a:r>
            <a:r>
              <a:rPr lang="en">
                <a:latin typeface="Quantico"/>
                <a:ea typeface="Quantico"/>
                <a:cs typeface="Quantico"/>
                <a:sym typeface="Quantico"/>
              </a:rPr>
              <a:t> (e.g., read-only, read-write).</a:t>
            </a:r>
            <a:endParaRPr>
              <a:latin typeface="Quantico"/>
              <a:ea typeface="Quantico"/>
              <a:cs typeface="Quantico"/>
              <a:sym typeface="Quantico"/>
            </a:endParaRPr>
          </a:p>
          <a:p>
            <a:pPr indent="-133350" lvl="0" marL="114300" rtl="0" algn="l">
              <a:spcBef>
                <a:spcPts val="0"/>
              </a:spcBef>
              <a:spcAft>
                <a:spcPts val="0"/>
              </a:spcAft>
              <a:buSzPts val="1200"/>
              <a:buFont typeface="Quantico"/>
              <a:buChar char="●"/>
            </a:pPr>
            <a:r>
              <a:rPr lang="en">
                <a:solidFill>
                  <a:schemeClr val="accent2"/>
                </a:solidFill>
                <a:latin typeface="Quantico"/>
                <a:ea typeface="Quantico"/>
                <a:cs typeface="Quantico"/>
                <a:sym typeface="Quantico"/>
              </a:rPr>
              <a:t>Shared by all threads</a:t>
            </a:r>
            <a:r>
              <a:rPr lang="en">
                <a:latin typeface="Quantico"/>
                <a:ea typeface="Quantico"/>
                <a:cs typeface="Quantico"/>
                <a:sym typeface="Quantico"/>
              </a:rPr>
              <a:t> within the same process.</a:t>
            </a:r>
            <a:endParaRPr>
              <a:latin typeface="Quantico"/>
              <a:ea typeface="Quantico"/>
              <a:cs typeface="Quantico"/>
              <a:sym typeface="Quantico"/>
            </a:endParaRPr>
          </a:p>
          <a:p>
            <a:pPr indent="-133350" lvl="0" marL="114300" rtl="0" algn="l">
              <a:spcBef>
                <a:spcPts val="0"/>
              </a:spcBef>
              <a:spcAft>
                <a:spcPts val="0"/>
              </a:spcAft>
              <a:buSzPts val="1200"/>
              <a:buFont typeface="Quantico"/>
              <a:buChar char="●"/>
            </a:pPr>
            <a:r>
              <a:rPr lang="en">
                <a:latin typeface="Quantico"/>
                <a:ea typeface="Quantico"/>
                <a:cs typeface="Quantico"/>
                <a:sym typeface="Quantico"/>
              </a:rPr>
              <a:t>Two regions within a process </a:t>
            </a:r>
            <a:r>
              <a:rPr lang="en">
                <a:solidFill>
                  <a:schemeClr val="accent2"/>
                </a:solidFill>
                <a:latin typeface="Quantico"/>
                <a:ea typeface="Quantico"/>
                <a:cs typeface="Quantico"/>
                <a:sym typeface="Quantico"/>
              </a:rPr>
              <a:t>cannot (no) overlap.</a:t>
            </a:r>
            <a:endParaRPr>
              <a:solidFill>
                <a:schemeClr val="accent2"/>
              </a:solidFill>
              <a:latin typeface="Quantico"/>
              <a:ea typeface="Quantico"/>
              <a:cs typeface="Quantico"/>
              <a:sym typeface="Quantico"/>
            </a:endParaRPr>
          </a:p>
        </p:txBody>
      </p:sp>
      <p:sp>
        <p:nvSpPr>
          <p:cNvPr id="452" name="Google Shape;452;p34"/>
          <p:cNvSpPr txBox="1"/>
          <p:nvPr>
            <p:ph idx="2" type="subTitle"/>
          </p:nvPr>
        </p:nvSpPr>
        <p:spPr>
          <a:xfrm>
            <a:off x="4834400" y="1601275"/>
            <a:ext cx="3758400" cy="2426400"/>
          </a:xfrm>
          <a:prstGeom prst="rect">
            <a:avLst/>
          </a:prstGeom>
        </p:spPr>
        <p:txBody>
          <a:bodyPr anchorCtr="0" anchor="t" bIns="91425" lIns="91425" spcFirstLastPara="1" rIns="91425" wrap="square" tIns="91425">
            <a:noAutofit/>
          </a:bodyPr>
          <a:lstStyle/>
          <a:p>
            <a:pPr indent="-133350" lvl="0" marL="171450" rtl="0" algn="l">
              <a:spcBef>
                <a:spcPts val="0"/>
              </a:spcBef>
              <a:spcAft>
                <a:spcPts val="0"/>
              </a:spcAft>
              <a:buSzPts val="1200"/>
              <a:buFont typeface="Quantico"/>
              <a:buChar char="●"/>
            </a:pPr>
            <a:r>
              <a:rPr lang="en">
                <a:latin typeface="Quantico"/>
                <a:ea typeface="Quantico"/>
                <a:cs typeface="Quantico"/>
                <a:sym typeface="Quantico"/>
              </a:rPr>
              <a:t>Contiguous collections of bytes </a:t>
            </a:r>
            <a:r>
              <a:rPr lang="en">
                <a:solidFill>
                  <a:schemeClr val="accent2"/>
                </a:solidFill>
                <a:latin typeface="Quantico"/>
                <a:ea typeface="Quantico"/>
                <a:cs typeface="Quantico"/>
                <a:sym typeface="Quantico"/>
              </a:rPr>
              <a:t>named </a:t>
            </a:r>
            <a:r>
              <a:rPr lang="en">
                <a:latin typeface="Quantico"/>
                <a:ea typeface="Quantico"/>
                <a:cs typeface="Quantico"/>
                <a:sym typeface="Quantico"/>
              </a:rPr>
              <a:t>and </a:t>
            </a:r>
            <a:r>
              <a:rPr lang="en">
                <a:solidFill>
                  <a:schemeClr val="accent2"/>
                </a:solidFill>
                <a:latin typeface="Quantico"/>
                <a:ea typeface="Quantico"/>
                <a:cs typeface="Quantico"/>
                <a:sym typeface="Quantico"/>
              </a:rPr>
              <a:t>protected </a:t>
            </a:r>
            <a:r>
              <a:rPr lang="en">
                <a:latin typeface="Quantico"/>
                <a:ea typeface="Quantico"/>
                <a:cs typeface="Quantico"/>
                <a:sym typeface="Quantico"/>
              </a:rPr>
              <a:t>by a capability.</a:t>
            </a:r>
            <a:endParaRPr>
              <a:latin typeface="Quantico"/>
              <a:ea typeface="Quantico"/>
              <a:cs typeface="Quantico"/>
              <a:sym typeface="Quantico"/>
            </a:endParaRPr>
          </a:p>
          <a:p>
            <a:pPr indent="-133350" lvl="0" marL="171450" rtl="0" algn="l">
              <a:spcBef>
                <a:spcPts val="0"/>
              </a:spcBef>
              <a:spcAft>
                <a:spcPts val="0"/>
              </a:spcAft>
              <a:buSzPts val="1200"/>
              <a:buFont typeface="Quantico"/>
              <a:buChar char="●"/>
            </a:pPr>
            <a:r>
              <a:rPr lang="en">
                <a:latin typeface="Quantico"/>
                <a:ea typeface="Quantico"/>
                <a:cs typeface="Quantico"/>
                <a:sym typeface="Quantico"/>
              </a:rPr>
              <a:t>Can </a:t>
            </a:r>
            <a:r>
              <a:rPr lang="en">
                <a:solidFill>
                  <a:srgbClr val="E81981"/>
                </a:solidFill>
                <a:latin typeface="Quantico"/>
                <a:ea typeface="Quantico"/>
                <a:cs typeface="Quantico"/>
                <a:sym typeface="Quantico"/>
              </a:rPr>
              <a:t>represent files, swap areas</a:t>
            </a:r>
            <a:r>
              <a:rPr lang="en">
                <a:latin typeface="Quantico"/>
                <a:ea typeface="Quantico"/>
                <a:cs typeface="Quantico"/>
                <a:sym typeface="Quantico"/>
              </a:rPr>
              <a:t> on disk, or other data structures.</a:t>
            </a:r>
            <a:endParaRPr>
              <a:latin typeface="Quantico"/>
              <a:ea typeface="Quantico"/>
              <a:cs typeface="Quantico"/>
              <a:sym typeface="Quantico"/>
            </a:endParaRPr>
          </a:p>
          <a:p>
            <a:pPr indent="-133350" lvl="0" marL="171450" rtl="0" algn="l">
              <a:spcBef>
                <a:spcPts val="0"/>
              </a:spcBef>
              <a:spcAft>
                <a:spcPts val="0"/>
              </a:spcAft>
              <a:buSzPts val="1200"/>
              <a:buFont typeface="Quantico"/>
              <a:buChar char="●"/>
            </a:pPr>
            <a:r>
              <a:rPr lang="en">
                <a:solidFill>
                  <a:schemeClr val="accent2"/>
                </a:solidFill>
                <a:latin typeface="Quantico"/>
                <a:ea typeface="Quantico"/>
                <a:cs typeface="Quantico"/>
                <a:sym typeface="Quantico"/>
              </a:rPr>
              <a:t>Accessed </a:t>
            </a:r>
            <a:r>
              <a:rPr lang="en">
                <a:latin typeface="Quantico"/>
                <a:ea typeface="Quantico"/>
                <a:cs typeface="Quantico"/>
                <a:sym typeface="Quantico"/>
              </a:rPr>
              <a:t>using system calls that provide the segment's </a:t>
            </a:r>
            <a:r>
              <a:rPr lang="en">
                <a:solidFill>
                  <a:srgbClr val="E81981"/>
                </a:solidFill>
                <a:latin typeface="Quantico"/>
                <a:ea typeface="Quantico"/>
                <a:cs typeface="Quantico"/>
                <a:sym typeface="Quantico"/>
              </a:rPr>
              <a:t>capability</a:t>
            </a:r>
            <a:r>
              <a:rPr lang="en">
                <a:latin typeface="Quantico"/>
                <a:ea typeface="Quantico"/>
                <a:cs typeface="Quantico"/>
                <a:sym typeface="Quantico"/>
              </a:rPr>
              <a:t>, </a:t>
            </a:r>
            <a:r>
              <a:rPr lang="en">
                <a:solidFill>
                  <a:schemeClr val="accent2"/>
                </a:solidFill>
                <a:latin typeface="Quantico"/>
                <a:ea typeface="Quantico"/>
                <a:cs typeface="Quantico"/>
                <a:sym typeface="Quantico"/>
              </a:rPr>
              <a:t>offset</a:t>
            </a:r>
            <a:r>
              <a:rPr lang="en">
                <a:latin typeface="Quantico"/>
                <a:ea typeface="Quantico"/>
                <a:cs typeface="Quantico"/>
                <a:sym typeface="Quantico"/>
              </a:rPr>
              <a:t>, and transfer </a:t>
            </a:r>
            <a:r>
              <a:rPr lang="en">
                <a:solidFill>
                  <a:schemeClr val="accent2"/>
                </a:solidFill>
                <a:latin typeface="Quantico"/>
                <a:ea typeface="Quantico"/>
                <a:cs typeface="Quantico"/>
                <a:sym typeface="Quantico"/>
              </a:rPr>
              <a:t>direction</a:t>
            </a:r>
            <a:r>
              <a:rPr lang="en">
                <a:latin typeface="Quantico"/>
                <a:ea typeface="Quantico"/>
                <a:cs typeface="Quantico"/>
                <a:sym typeface="Quantico"/>
              </a:rPr>
              <a:t>.</a:t>
            </a:r>
            <a:endParaRPr>
              <a:latin typeface="Quantico"/>
              <a:ea typeface="Quantico"/>
              <a:cs typeface="Quantico"/>
              <a:sym typeface="Quantico"/>
            </a:endParaRPr>
          </a:p>
          <a:p>
            <a:pPr indent="-133350" lvl="0" marL="171450" rtl="0" algn="l">
              <a:spcBef>
                <a:spcPts val="0"/>
              </a:spcBef>
              <a:spcAft>
                <a:spcPts val="0"/>
              </a:spcAft>
              <a:buSzPts val="1200"/>
              <a:buFont typeface="Quantico"/>
              <a:buChar char="●"/>
            </a:pPr>
            <a:r>
              <a:rPr lang="en">
                <a:latin typeface="Quantico"/>
                <a:ea typeface="Quantico"/>
                <a:cs typeface="Quantico"/>
                <a:sym typeface="Quantico"/>
              </a:rPr>
              <a:t>Can be </a:t>
            </a:r>
            <a:r>
              <a:rPr lang="en">
                <a:solidFill>
                  <a:schemeClr val="accent2"/>
                </a:solidFill>
                <a:latin typeface="Quantico"/>
                <a:ea typeface="Quantico"/>
                <a:cs typeface="Quantico"/>
                <a:sym typeface="Quantico"/>
              </a:rPr>
              <a:t>mapped </a:t>
            </a:r>
            <a:r>
              <a:rPr lang="en">
                <a:latin typeface="Quantico"/>
                <a:ea typeface="Quantico"/>
                <a:cs typeface="Quantico"/>
                <a:sym typeface="Quantico"/>
              </a:rPr>
              <a:t>onto regions, allowing for </a:t>
            </a:r>
            <a:r>
              <a:rPr lang="en">
                <a:solidFill>
                  <a:schemeClr val="accent2"/>
                </a:solidFill>
                <a:latin typeface="Quantico"/>
                <a:ea typeface="Quantico"/>
                <a:cs typeface="Quantico"/>
                <a:sym typeface="Quantico"/>
              </a:rPr>
              <a:t>dynamic </a:t>
            </a:r>
            <a:r>
              <a:rPr lang="en">
                <a:latin typeface="Quantico"/>
                <a:ea typeface="Quantico"/>
                <a:cs typeface="Quantico"/>
                <a:sym typeface="Quantico"/>
              </a:rPr>
              <a:t>memory management.</a:t>
            </a:r>
            <a:endParaRPr>
              <a:latin typeface="Quantico"/>
              <a:ea typeface="Quantico"/>
              <a:cs typeface="Quantico"/>
              <a:sym typeface="Quantico"/>
            </a:endParaRPr>
          </a:p>
          <a:p>
            <a:pPr indent="-133350" lvl="0" marL="171450" rtl="0" algn="l">
              <a:spcBef>
                <a:spcPts val="0"/>
              </a:spcBef>
              <a:spcAft>
                <a:spcPts val="0"/>
              </a:spcAft>
              <a:buSzPts val="1200"/>
              <a:buFont typeface="Quantico"/>
              <a:buChar char="●"/>
            </a:pPr>
            <a:r>
              <a:rPr lang="en">
                <a:latin typeface="Quantico"/>
                <a:ea typeface="Quantico"/>
                <a:cs typeface="Quantico"/>
                <a:sym typeface="Quantico"/>
              </a:rPr>
              <a:t>A segment's size doesn't necessarily need to match the size of its mapped region. </a:t>
            </a:r>
            <a:r>
              <a:rPr lang="en">
                <a:solidFill>
                  <a:schemeClr val="accent2"/>
                </a:solidFill>
                <a:latin typeface="Quantico"/>
                <a:ea typeface="Quantico"/>
                <a:cs typeface="Quantico"/>
                <a:sym typeface="Quantico"/>
              </a:rPr>
              <a:t>(segment size != region size)</a:t>
            </a:r>
            <a:endParaRPr>
              <a:solidFill>
                <a:schemeClr val="accent2"/>
              </a:solidFill>
              <a:latin typeface="Quantico"/>
              <a:ea typeface="Quantico"/>
              <a:cs typeface="Quantico"/>
              <a:sym typeface="Quantico"/>
            </a:endParaRPr>
          </a:p>
        </p:txBody>
      </p:sp>
      <p:sp>
        <p:nvSpPr>
          <p:cNvPr id="453" name="Google Shape;453;p34"/>
          <p:cNvSpPr txBox="1"/>
          <p:nvPr>
            <p:ph idx="3" type="subTitle"/>
          </p:nvPr>
        </p:nvSpPr>
        <p:spPr>
          <a:xfrm>
            <a:off x="720005" y="1228925"/>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Regions</a:t>
            </a:r>
            <a:endParaRPr/>
          </a:p>
        </p:txBody>
      </p:sp>
      <p:sp>
        <p:nvSpPr>
          <p:cNvPr id="454" name="Google Shape;454;p34"/>
          <p:cNvSpPr txBox="1"/>
          <p:nvPr>
            <p:ph idx="4" type="subTitle"/>
          </p:nvPr>
        </p:nvSpPr>
        <p:spPr>
          <a:xfrm>
            <a:off x="4834397" y="1228925"/>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Segments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5"/>
          <p:cNvSpPr txBox="1"/>
          <p:nvPr>
            <p:ph type="title"/>
          </p:nvPr>
        </p:nvSpPr>
        <p:spPr>
          <a:xfrm>
            <a:off x="556750" y="268950"/>
            <a:ext cx="784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Mappers</a:t>
            </a:r>
            <a:endParaRPr>
              <a:solidFill>
                <a:schemeClr val="lt2"/>
              </a:solidFill>
            </a:endParaRPr>
          </a:p>
        </p:txBody>
      </p:sp>
      <p:sp>
        <p:nvSpPr>
          <p:cNvPr id="460" name="Google Shape;460;p35"/>
          <p:cNvSpPr txBox="1"/>
          <p:nvPr/>
        </p:nvSpPr>
        <p:spPr>
          <a:xfrm>
            <a:off x="458875" y="756600"/>
            <a:ext cx="752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2"/>
              </a:solidFill>
              <a:latin typeface="Quantico"/>
              <a:ea typeface="Quantico"/>
              <a:cs typeface="Quantico"/>
              <a:sym typeface="Quantico"/>
            </a:endParaRPr>
          </a:p>
        </p:txBody>
      </p:sp>
      <p:pic>
        <p:nvPicPr>
          <p:cNvPr id="461" name="Google Shape;461;p35"/>
          <p:cNvPicPr preferRelativeResize="0"/>
          <p:nvPr/>
        </p:nvPicPr>
        <p:blipFill>
          <a:blip r:embed="rId3">
            <a:alphaModFix/>
          </a:blip>
          <a:stretch>
            <a:fillRect/>
          </a:stretch>
        </p:blipFill>
        <p:spPr>
          <a:xfrm>
            <a:off x="676425" y="955050"/>
            <a:ext cx="7524875" cy="3329400"/>
          </a:xfrm>
          <a:prstGeom prst="rect">
            <a:avLst/>
          </a:prstGeom>
          <a:noFill/>
          <a:ln>
            <a:noFill/>
          </a:ln>
        </p:spPr>
      </p:pic>
      <p:sp>
        <p:nvSpPr>
          <p:cNvPr id="462" name="Google Shape;462;p35"/>
          <p:cNvSpPr txBox="1"/>
          <p:nvPr/>
        </p:nvSpPr>
        <p:spPr>
          <a:xfrm>
            <a:off x="600250" y="902550"/>
            <a:ext cx="7655400" cy="3436200"/>
          </a:xfrm>
          <a:prstGeom prst="rect">
            <a:avLst/>
          </a:prstGeom>
          <a:solidFill>
            <a:schemeClr val="lt1"/>
          </a:solidFill>
          <a:ln>
            <a:noFill/>
          </a:ln>
        </p:spPr>
        <p:txBody>
          <a:bodyPr anchorCtr="0" anchor="t" bIns="91425" lIns="91425" spcFirstLastPara="1" rIns="91425" wrap="square" tIns="91425">
            <a:noAutofit/>
          </a:bodyPr>
          <a:lstStyle/>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Mappers:</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accent2"/>
                </a:solidFill>
                <a:highlight>
                  <a:schemeClr val="lt1"/>
                </a:highlight>
                <a:latin typeface="Quantico"/>
                <a:ea typeface="Quantico"/>
                <a:cs typeface="Quantico"/>
                <a:sym typeface="Quantico"/>
              </a:rPr>
              <a:t>"Mach-style" external pagers</a:t>
            </a:r>
            <a:r>
              <a:rPr lang="en" sz="1300">
                <a:solidFill>
                  <a:schemeClr val="dk1"/>
                </a:solidFill>
                <a:highlight>
                  <a:schemeClr val="lt1"/>
                </a:highlight>
                <a:latin typeface="Quantico"/>
                <a:ea typeface="Quantico"/>
                <a:cs typeface="Quantico"/>
                <a:sym typeface="Quantico"/>
              </a:rPr>
              <a:t>(mappers)</a:t>
            </a:r>
            <a:endParaRPr sz="1300">
              <a:solidFill>
                <a:schemeClr val="dk1"/>
              </a:solidFill>
              <a:highlight>
                <a:schemeClr val="lt1"/>
              </a:highlight>
              <a:latin typeface="Quantico"/>
              <a:ea typeface="Quantico"/>
              <a:cs typeface="Quantico"/>
              <a:sym typeface="Quantico"/>
            </a:endParaRPr>
          </a:p>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Segment Control:</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accent2"/>
                </a:solidFill>
                <a:highlight>
                  <a:schemeClr val="lt1"/>
                </a:highlight>
                <a:latin typeface="Quantico"/>
                <a:ea typeface="Quantico"/>
                <a:cs typeface="Quantico"/>
                <a:sym typeface="Quantico"/>
              </a:rPr>
              <a:t>Mapper </a:t>
            </a:r>
            <a:r>
              <a:rPr lang="en" sz="1300">
                <a:solidFill>
                  <a:schemeClr val="dk1"/>
                </a:solidFill>
                <a:highlight>
                  <a:schemeClr val="lt1"/>
                </a:highlight>
                <a:latin typeface="Quantico"/>
                <a:ea typeface="Quantico"/>
                <a:cs typeface="Quantico"/>
                <a:sym typeface="Quantico"/>
              </a:rPr>
              <a:t>(controls) -&gt; (&gt;=1) </a:t>
            </a:r>
            <a:r>
              <a:rPr lang="en" sz="1300">
                <a:solidFill>
                  <a:schemeClr val="accent2"/>
                </a:solidFill>
                <a:highlight>
                  <a:schemeClr val="lt1"/>
                </a:highlight>
                <a:latin typeface="Quantico"/>
                <a:ea typeface="Quantico"/>
                <a:cs typeface="Quantico"/>
                <a:sym typeface="Quantico"/>
              </a:rPr>
              <a:t>segments </a:t>
            </a:r>
            <a:r>
              <a:rPr lang="en" sz="1300">
                <a:solidFill>
                  <a:schemeClr val="dk1"/>
                </a:solidFill>
                <a:highlight>
                  <a:schemeClr val="lt1"/>
                </a:highlight>
                <a:latin typeface="Quantico"/>
                <a:ea typeface="Quantico"/>
                <a:cs typeface="Quantico"/>
                <a:sym typeface="Quantico"/>
              </a:rPr>
              <a:t>(mapped onto) -&gt; </a:t>
            </a:r>
            <a:r>
              <a:rPr lang="en" sz="1300">
                <a:solidFill>
                  <a:schemeClr val="accent2"/>
                </a:solidFill>
                <a:highlight>
                  <a:schemeClr val="lt1"/>
                </a:highlight>
                <a:latin typeface="Quantico"/>
                <a:ea typeface="Quantico"/>
                <a:cs typeface="Quantico"/>
                <a:sym typeface="Quantico"/>
              </a:rPr>
              <a:t>regions</a:t>
            </a:r>
            <a:endParaRPr sz="1300">
              <a:solidFill>
                <a:schemeClr val="accent2"/>
              </a:solidFill>
              <a:highlight>
                <a:schemeClr val="lt1"/>
              </a:highlight>
              <a:latin typeface="Quantico"/>
              <a:ea typeface="Quantico"/>
              <a:cs typeface="Quantico"/>
              <a:sym typeface="Quantico"/>
            </a:endParaRPr>
          </a:p>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Multiple Mappings:</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A segment can be </a:t>
            </a:r>
            <a:r>
              <a:rPr lang="en" sz="1300">
                <a:solidFill>
                  <a:schemeClr val="accent2"/>
                </a:solidFill>
                <a:highlight>
                  <a:schemeClr val="lt1"/>
                </a:highlight>
                <a:latin typeface="Quantico"/>
                <a:ea typeface="Quantico"/>
                <a:cs typeface="Quantico"/>
                <a:sym typeface="Quantico"/>
              </a:rPr>
              <a:t>mapped into multiple regions</a:t>
            </a:r>
            <a:r>
              <a:rPr lang="en" sz="1300">
                <a:solidFill>
                  <a:schemeClr val="dk1"/>
                </a:solidFill>
                <a:highlight>
                  <a:schemeClr val="lt1"/>
                </a:highlight>
                <a:latin typeface="Quantico"/>
                <a:ea typeface="Quantico"/>
                <a:cs typeface="Quantico"/>
                <a:sym typeface="Quantico"/>
              </a:rPr>
              <a:t>, even in different address spaces</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Allows for </a:t>
            </a:r>
            <a:r>
              <a:rPr lang="en" sz="1300">
                <a:solidFill>
                  <a:schemeClr val="accent2"/>
                </a:solidFill>
                <a:highlight>
                  <a:schemeClr val="lt1"/>
                </a:highlight>
                <a:latin typeface="Quantico"/>
                <a:ea typeface="Quantico"/>
                <a:cs typeface="Quantico"/>
                <a:sym typeface="Quantico"/>
              </a:rPr>
              <a:t>shared memory</a:t>
            </a:r>
            <a:r>
              <a:rPr lang="en" sz="1300">
                <a:solidFill>
                  <a:schemeClr val="dk1"/>
                </a:solidFill>
                <a:highlight>
                  <a:schemeClr val="lt1"/>
                </a:highlight>
                <a:latin typeface="Quantico"/>
                <a:ea typeface="Quantico"/>
                <a:cs typeface="Quantico"/>
                <a:sym typeface="Quantico"/>
              </a:rPr>
              <a:t> and </a:t>
            </a:r>
            <a:r>
              <a:rPr lang="en" sz="1300">
                <a:solidFill>
                  <a:schemeClr val="accent2"/>
                </a:solidFill>
                <a:highlight>
                  <a:schemeClr val="lt1"/>
                </a:highlight>
                <a:latin typeface="Quantico"/>
                <a:ea typeface="Quantico"/>
                <a:cs typeface="Quantico"/>
                <a:sym typeface="Quantico"/>
              </a:rPr>
              <a:t>efficient data access</a:t>
            </a:r>
            <a:endParaRPr sz="1300">
              <a:solidFill>
                <a:schemeClr val="accent2"/>
              </a:solidFill>
              <a:highlight>
                <a:schemeClr val="lt1"/>
              </a:highlight>
              <a:latin typeface="Quantico"/>
              <a:ea typeface="Quantico"/>
              <a:cs typeface="Quantico"/>
              <a:sym typeface="Quantico"/>
            </a:endParaRPr>
          </a:p>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Page Caching:</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The kernel maintains a </a:t>
            </a:r>
            <a:r>
              <a:rPr lang="en" sz="1300">
                <a:solidFill>
                  <a:schemeClr val="accent2"/>
                </a:solidFill>
                <a:highlight>
                  <a:schemeClr val="lt1"/>
                </a:highlight>
                <a:latin typeface="Quantico"/>
                <a:ea typeface="Quantico"/>
                <a:cs typeface="Quantico"/>
                <a:sym typeface="Quantico"/>
              </a:rPr>
              <a:t>page cache</a:t>
            </a:r>
            <a:r>
              <a:rPr lang="en" sz="1300">
                <a:solidFill>
                  <a:schemeClr val="dk1"/>
                </a:solidFill>
                <a:highlight>
                  <a:schemeClr val="lt1"/>
                </a:highlight>
                <a:latin typeface="Quantico"/>
                <a:ea typeface="Quantico"/>
                <a:cs typeface="Quantico"/>
                <a:sym typeface="Quantico"/>
              </a:rPr>
              <a:t> to store </a:t>
            </a:r>
            <a:r>
              <a:rPr lang="en" sz="1300">
                <a:solidFill>
                  <a:schemeClr val="accent2"/>
                </a:solidFill>
                <a:highlight>
                  <a:schemeClr val="lt1"/>
                </a:highlight>
                <a:latin typeface="Quantico"/>
                <a:ea typeface="Quantico"/>
                <a:cs typeface="Quantico"/>
                <a:sym typeface="Quantico"/>
              </a:rPr>
              <a:t>frequently accessed pages</a:t>
            </a:r>
            <a:endParaRPr sz="1300">
              <a:solidFill>
                <a:schemeClr val="accent2"/>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Improves system </a:t>
            </a:r>
            <a:r>
              <a:rPr lang="en" sz="1300">
                <a:solidFill>
                  <a:schemeClr val="accent2"/>
                </a:solidFill>
                <a:highlight>
                  <a:schemeClr val="lt1"/>
                </a:highlight>
                <a:latin typeface="Quantico"/>
                <a:ea typeface="Quantico"/>
                <a:cs typeface="Quantico"/>
                <a:sym typeface="Quantico"/>
              </a:rPr>
              <a:t>performance</a:t>
            </a:r>
            <a:endParaRPr sz="1300">
              <a:solidFill>
                <a:schemeClr val="accent2"/>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accent2"/>
                </a:solidFill>
                <a:highlight>
                  <a:schemeClr val="lt1"/>
                </a:highlight>
                <a:latin typeface="Quantico"/>
                <a:ea typeface="Quantico"/>
                <a:cs typeface="Quantico"/>
                <a:sym typeface="Quantico"/>
              </a:rPr>
              <a:t>Reducing </a:t>
            </a:r>
            <a:r>
              <a:rPr lang="en" sz="1300">
                <a:solidFill>
                  <a:schemeClr val="dk1"/>
                </a:solidFill>
                <a:highlight>
                  <a:schemeClr val="lt1"/>
                </a:highlight>
                <a:latin typeface="Quantico"/>
                <a:ea typeface="Quantico"/>
                <a:cs typeface="Quantico"/>
                <a:sym typeface="Quantico"/>
              </a:rPr>
              <a:t>the </a:t>
            </a:r>
            <a:r>
              <a:rPr lang="en" sz="1300">
                <a:solidFill>
                  <a:schemeClr val="accent2"/>
                </a:solidFill>
                <a:highlight>
                  <a:schemeClr val="lt1"/>
                </a:highlight>
                <a:latin typeface="Quantico"/>
                <a:ea typeface="Quantico"/>
                <a:cs typeface="Quantico"/>
                <a:sym typeface="Quantico"/>
              </a:rPr>
              <a:t>need to fetch pages</a:t>
            </a:r>
            <a:r>
              <a:rPr lang="en" sz="1300">
                <a:solidFill>
                  <a:schemeClr val="dk1"/>
                </a:solidFill>
                <a:highlight>
                  <a:schemeClr val="lt1"/>
                </a:highlight>
                <a:latin typeface="Quantico"/>
                <a:ea typeface="Quantico"/>
                <a:cs typeface="Quantico"/>
                <a:sym typeface="Quantico"/>
              </a:rPr>
              <a:t> from disk repeatedly</a:t>
            </a:r>
            <a:endParaRPr sz="1300">
              <a:solidFill>
                <a:schemeClr val="dk1"/>
              </a:solidFill>
              <a:highlight>
                <a:schemeClr val="lt1"/>
              </a:highlight>
              <a:latin typeface="Quantico"/>
              <a:ea typeface="Quantico"/>
              <a:cs typeface="Quantico"/>
              <a:sym typeface="Quantico"/>
            </a:endParaRPr>
          </a:p>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Page Fault Handling:</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When a </a:t>
            </a:r>
            <a:r>
              <a:rPr lang="en" sz="1300">
                <a:solidFill>
                  <a:schemeClr val="accent2"/>
                </a:solidFill>
                <a:highlight>
                  <a:schemeClr val="lt1"/>
                </a:highlight>
                <a:latin typeface="Quantico"/>
                <a:ea typeface="Quantico"/>
                <a:cs typeface="Quantico"/>
                <a:sym typeface="Quantico"/>
              </a:rPr>
              <a:t>page fault </a:t>
            </a:r>
            <a:r>
              <a:rPr lang="en" sz="1300">
                <a:solidFill>
                  <a:schemeClr val="dk1"/>
                </a:solidFill>
                <a:highlight>
                  <a:schemeClr val="lt1"/>
                </a:highlight>
                <a:latin typeface="Quantico"/>
                <a:ea typeface="Quantico"/>
                <a:cs typeface="Quantico"/>
                <a:sym typeface="Quantico"/>
              </a:rPr>
              <a:t>occurs, the kernel checks if the needed page is in the </a:t>
            </a:r>
            <a:r>
              <a:rPr lang="en" sz="1300">
                <a:solidFill>
                  <a:schemeClr val="accent2"/>
                </a:solidFill>
                <a:highlight>
                  <a:schemeClr val="lt1"/>
                </a:highlight>
                <a:latin typeface="Quantico"/>
                <a:ea typeface="Quantico"/>
                <a:cs typeface="Quantico"/>
                <a:sym typeface="Quantico"/>
              </a:rPr>
              <a:t>cache</a:t>
            </a:r>
            <a:endParaRPr sz="1300">
              <a:solidFill>
                <a:schemeClr val="accent2"/>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If not, it requests from the corresponding mapper</a:t>
            </a:r>
            <a:endParaRPr sz="1300">
              <a:solidFill>
                <a:schemeClr val="dk1"/>
              </a:solidFill>
              <a:highlight>
                <a:schemeClr val="lt1"/>
              </a:highlight>
              <a:latin typeface="Quantico"/>
              <a:ea typeface="Quantico"/>
              <a:cs typeface="Quantico"/>
              <a:sym typeface="Quantico"/>
            </a:endParaRPr>
          </a:p>
          <a:p>
            <a:pPr indent="-139700" lvl="0" marL="285750" rtl="0" algn="l">
              <a:spcBef>
                <a:spcPts val="0"/>
              </a:spcBef>
              <a:spcAft>
                <a:spcPts val="0"/>
              </a:spcAft>
              <a:buClr>
                <a:schemeClr val="dk1"/>
              </a:buClr>
              <a:buSzPts val="1300"/>
              <a:buFont typeface="Quantico"/>
              <a:buChar char="●"/>
            </a:pPr>
            <a:r>
              <a:rPr b="1" lang="en" sz="1300">
                <a:solidFill>
                  <a:schemeClr val="dk1"/>
                </a:solidFill>
                <a:highlight>
                  <a:schemeClr val="lt1"/>
                </a:highlight>
                <a:latin typeface="Quantico"/>
                <a:ea typeface="Quantico"/>
                <a:cs typeface="Quantico"/>
                <a:sym typeface="Quantico"/>
              </a:rPr>
              <a:t>Mapper Responsibilities:</a:t>
            </a:r>
            <a:r>
              <a:rPr lang="en" sz="1300">
                <a:solidFill>
                  <a:schemeClr val="dk1"/>
                </a:solidFill>
                <a:highlight>
                  <a:schemeClr val="lt1"/>
                </a:highlight>
                <a:latin typeface="Quantico"/>
                <a:ea typeface="Quantico"/>
                <a:cs typeface="Quantico"/>
                <a:sym typeface="Quantico"/>
              </a:rPr>
              <a:t> </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Responsible for </a:t>
            </a:r>
            <a:r>
              <a:rPr lang="en" sz="1300">
                <a:solidFill>
                  <a:schemeClr val="accent2"/>
                </a:solidFill>
                <a:highlight>
                  <a:schemeClr val="lt1"/>
                </a:highlight>
                <a:latin typeface="Quantico"/>
                <a:ea typeface="Quantico"/>
                <a:cs typeface="Quantico"/>
                <a:sym typeface="Quantico"/>
              </a:rPr>
              <a:t>fetching pages from disk</a:t>
            </a:r>
            <a:r>
              <a:rPr lang="en" sz="1300">
                <a:solidFill>
                  <a:schemeClr val="dk1"/>
                </a:solidFill>
                <a:highlight>
                  <a:schemeClr val="lt1"/>
                </a:highlight>
                <a:latin typeface="Quantico"/>
                <a:ea typeface="Quantico"/>
                <a:cs typeface="Quantico"/>
                <a:sym typeface="Quantico"/>
              </a:rPr>
              <a:t>(if not in their own cache)</a:t>
            </a:r>
            <a:endParaRPr sz="1300">
              <a:solidFill>
                <a:schemeClr val="dk1"/>
              </a:solidFill>
              <a:highlight>
                <a:schemeClr val="lt1"/>
              </a:highlight>
              <a:latin typeface="Quantico"/>
              <a:ea typeface="Quantico"/>
              <a:cs typeface="Quantico"/>
              <a:sym typeface="Quantico"/>
            </a:endParaRPr>
          </a:p>
          <a:p>
            <a:pPr indent="-139700" lvl="1" marL="457200" rtl="0" algn="l">
              <a:spcBef>
                <a:spcPts val="0"/>
              </a:spcBef>
              <a:spcAft>
                <a:spcPts val="0"/>
              </a:spcAft>
              <a:buClr>
                <a:schemeClr val="dk1"/>
              </a:buClr>
              <a:buSzPts val="1300"/>
              <a:buFont typeface="Quantico"/>
              <a:buChar char="○"/>
            </a:pPr>
            <a:r>
              <a:rPr lang="en" sz="1300">
                <a:solidFill>
                  <a:schemeClr val="dk1"/>
                </a:solidFill>
                <a:highlight>
                  <a:schemeClr val="lt1"/>
                </a:highlight>
                <a:latin typeface="Quantico"/>
                <a:ea typeface="Quantico"/>
                <a:cs typeface="Quantico"/>
                <a:sym typeface="Quantico"/>
              </a:rPr>
              <a:t>They then </a:t>
            </a:r>
            <a:r>
              <a:rPr lang="en" sz="1300">
                <a:solidFill>
                  <a:schemeClr val="accent2"/>
                </a:solidFill>
                <a:highlight>
                  <a:schemeClr val="lt1"/>
                </a:highlight>
                <a:latin typeface="Quantico"/>
                <a:ea typeface="Quantico"/>
                <a:cs typeface="Quantico"/>
                <a:sym typeface="Quantico"/>
              </a:rPr>
              <a:t>notify </a:t>
            </a:r>
            <a:r>
              <a:rPr lang="en" sz="1300">
                <a:solidFill>
                  <a:schemeClr val="dk1"/>
                </a:solidFill>
                <a:highlight>
                  <a:schemeClr val="lt1"/>
                </a:highlight>
                <a:latin typeface="Quantico"/>
                <a:ea typeface="Quantico"/>
                <a:cs typeface="Quantico"/>
                <a:sym typeface="Quantico"/>
              </a:rPr>
              <a:t>the </a:t>
            </a:r>
            <a:r>
              <a:rPr lang="en" sz="1300">
                <a:solidFill>
                  <a:schemeClr val="accent2"/>
                </a:solidFill>
                <a:highlight>
                  <a:schemeClr val="lt1"/>
                </a:highlight>
                <a:latin typeface="Quantico"/>
                <a:ea typeface="Quantico"/>
                <a:cs typeface="Quantico"/>
                <a:sym typeface="Quantico"/>
              </a:rPr>
              <a:t>kernel</a:t>
            </a:r>
            <a:r>
              <a:rPr lang="en" sz="1300">
                <a:solidFill>
                  <a:schemeClr val="dk1"/>
                </a:solidFill>
                <a:highlight>
                  <a:schemeClr val="lt1"/>
                </a:highlight>
                <a:latin typeface="Quantico"/>
                <a:ea typeface="Quantico"/>
                <a:cs typeface="Quantico"/>
                <a:sym typeface="Quantico"/>
              </a:rPr>
              <a:t>, </a:t>
            </a:r>
            <a:r>
              <a:rPr lang="en" sz="1300">
                <a:solidFill>
                  <a:schemeClr val="accent2"/>
                </a:solidFill>
                <a:highlight>
                  <a:schemeClr val="lt1"/>
                </a:highlight>
                <a:latin typeface="Quantico"/>
                <a:ea typeface="Quantico"/>
                <a:cs typeface="Quantico"/>
                <a:sym typeface="Quantico"/>
              </a:rPr>
              <a:t>updates </a:t>
            </a:r>
            <a:r>
              <a:rPr lang="en" sz="1300">
                <a:solidFill>
                  <a:schemeClr val="dk1"/>
                </a:solidFill>
                <a:highlight>
                  <a:schemeClr val="lt1"/>
                </a:highlight>
                <a:latin typeface="Quantico"/>
                <a:ea typeface="Quantico"/>
                <a:cs typeface="Quantico"/>
                <a:sym typeface="Quantico"/>
              </a:rPr>
              <a:t>the </a:t>
            </a:r>
            <a:r>
              <a:rPr lang="en" sz="1300">
                <a:solidFill>
                  <a:schemeClr val="accent2"/>
                </a:solidFill>
                <a:highlight>
                  <a:schemeClr val="lt1"/>
                </a:highlight>
                <a:latin typeface="Quantico"/>
                <a:ea typeface="Quantico"/>
                <a:cs typeface="Quantico"/>
                <a:sym typeface="Quantico"/>
              </a:rPr>
              <a:t>page tables</a:t>
            </a:r>
            <a:r>
              <a:rPr lang="en" sz="1300">
                <a:solidFill>
                  <a:schemeClr val="dk1"/>
                </a:solidFill>
                <a:highlight>
                  <a:schemeClr val="lt1"/>
                </a:highlight>
                <a:latin typeface="Quantico"/>
                <a:ea typeface="Quantico"/>
                <a:cs typeface="Quantico"/>
                <a:sym typeface="Quantico"/>
              </a:rPr>
              <a:t>, </a:t>
            </a:r>
            <a:r>
              <a:rPr lang="en" sz="1300">
                <a:solidFill>
                  <a:schemeClr val="accent2"/>
                </a:solidFill>
                <a:highlight>
                  <a:schemeClr val="lt1"/>
                </a:highlight>
                <a:latin typeface="Quantico"/>
                <a:ea typeface="Quantico"/>
                <a:cs typeface="Quantico"/>
                <a:sym typeface="Quantico"/>
              </a:rPr>
              <a:t>resumes </a:t>
            </a:r>
            <a:r>
              <a:rPr lang="en" sz="1300">
                <a:solidFill>
                  <a:schemeClr val="dk1"/>
                </a:solidFill>
                <a:highlight>
                  <a:schemeClr val="lt1"/>
                </a:highlight>
                <a:latin typeface="Quantico"/>
                <a:ea typeface="Quantico"/>
                <a:cs typeface="Quantico"/>
                <a:sym typeface="Quantico"/>
              </a:rPr>
              <a:t>the </a:t>
            </a:r>
            <a:r>
              <a:rPr lang="en" sz="1300">
                <a:solidFill>
                  <a:schemeClr val="accent2"/>
                </a:solidFill>
                <a:highlight>
                  <a:schemeClr val="lt1"/>
                </a:highlight>
                <a:latin typeface="Quantico"/>
                <a:ea typeface="Quantico"/>
                <a:cs typeface="Quantico"/>
                <a:sym typeface="Quantico"/>
              </a:rPr>
              <a:t>faulting thread</a:t>
            </a:r>
            <a:endParaRPr sz="1300">
              <a:solidFill>
                <a:schemeClr val="accent2"/>
              </a:solidFill>
              <a:highlight>
                <a:schemeClr val="lt1"/>
              </a:highlight>
              <a:latin typeface="Quantico"/>
              <a:ea typeface="Quantico"/>
              <a:cs typeface="Quantico"/>
              <a:sym typeface="Quantico"/>
            </a:endParaRPr>
          </a:p>
          <a:p>
            <a:pPr indent="0" lvl="0" marL="0" rtl="0" algn="l">
              <a:spcBef>
                <a:spcPts val="0"/>
              </a:spcBef>
              <a:spcAft>
                <a:spcPts val="0"/>
              </a:spcAft>
              <a:buNone/>
            </a:pPr>
            <a:r>
              <a:t/>
            </a:r>
            <a:endParaRPr sz="1200">
              <a:solidFill>
                <a:schemeClr val="dk1"/>
              </a:solidFill>
              <a:highlight>
                <a:schemeClr val="lt1"/>
              </a:highlight>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36"/>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Distributed Shared Memory</a:t>
            </a:r>
            <a:endParaRPr>
              <a:solidFill>
                <a:schemeClr val="accent2"/>
              </a:solidFill>
            </a:endParaRPr>
          </a:p>
        </p:txBody>
      </p:sp>
      <p:sp>
        <p:nvSpPr>
          <p:cNvPr id="468" name="Google Shape;468;p36"/>
          <p:cNvSpPr txBox="1"/>
          <p:nvPr/>
        </p:nvSpPr>
        <p:spPr>
          <a:xfrm>
            <a:off x="720000" y="1109175"/>
            <a:ext cx="7704000" cy="3570900"/>
          </a:xfrm>
          <a:prstGeom prst="rect">
            <a:avLst/>
          </a:prstGeom>
          <a:noFill/>
          <a:ln>
            <a:noFill/>
          </a:ln>
        </p:spPr>
        <p:txBody>
          <a:bodyPr anchorCtr="0" anchor="t" bIns="91425" lIns="91425" spcFirstLastPara="1" rIns="91425" wrap="square" tIns="91425">
            <a:spAutoFit/>
          </a:bodyPr>
          <a:lstStyle/>
          <a:p>
            <a:pPr indent="-127000" lvl="0" marL="114300" rtl="0" algn="l">
              <a:spcBef>
                <a:spcPts val="0"/>
              </a:spcBef>
              <a:spcAft>
                <a:spcPts val="0"/>
              </a:spcAft>
              <a:buClr>
                <a:schemeClr val="lt2"/>
              </a:buClr>
              <a:buSzPts val="1100"/>
              <a:buFont typeface="Quantico"/>
              <a:buChar char="●"/>
            </a:pPr>
            <a:r>
              <a:rPr b="1" lang="en" sz="1100">
                <a:solidFill>
                  <a:schemeClr val="lt2"/>
                </a:solidFill>
                <a:latin typeface="Quantico"/>
                <a:ea typeface="Quantico"/>
                <a:cs typeface="Quantico"/>
                <a:sym typeface="Quantico"/>
              </a:rPr>
              <a:t>Paged Distributed Shared Memory:</a:t>
            </a:r>
            <a:r>
              <a:rPr lang="en" sz="1100">
                <a:solidFill>
                  <a:schemeClr val="lt2"/>
                </a:solidFill>
                <a:latin typeface="Quantico"/>
                <a:ea typeface="Quantico"/>
                <a:cs typeface="Quantico"/>
                <a:sym typeface="Quantico"/>
              </a:rPr>
              <a:t> </a:t>
            </a:r>
            <a:endParaRPr sz="1100">
              <a:solidFill>
                <a:schemeClr val="lt2"/>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Chorus supports a style of distributed shared memory.</a:t>
            </a:r>
            <a:endParaRPr sz="1100">
              <a:solidFill>
                <a:schemeClr val="dk1"/>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Similar to the IVY system.</a:t>
            </a:r>
            <a:endParaRPr sz="1100">
              <a:solidFill>
                <a:schemeClr val="dk1"/>
              </a:solidFill>
              <a:latin typeface="Quantico"/>
              <a:ea typeface="Quantico"/>
              <a:cs typeface="Quantico"/>
              <a:sym typeface="Quantico"/>
            </a:endParaRPr>
          </a:p>
          <a:p>
            <a:pPr indent="-127000" lvl="0" marL="114300" rtl="0" algn="l">
              <a:spcBef>
                <a:spcPts val="0"/>
              </a:spcBef>
              <a:spcAft>
                <a:spcPts val="0"/>
              </a:spcAft>
              <a:buClr>
                <a:schemeClr val="lt2"/>
              </a:buClr>
              <a:buSzPts val="1100"/>
              <a:buFont typeface="Quantico"/>
              <a:buChar char="●"/>
            </a:pPr>
            <a:r>
              <a:rPr b="1" lang="en" sz="1100">
                <a:solidFill>
                  <a:schemeClr val="lt2"/>
                </a:solidFill>
                <a:latin typeface="Quantico"/>
                <a:ea typeface="Quantico"/>
                <a:cs typeface="Quantico"/>
                <a:sym typeface="Quantico"/>
              </a:rPr>
              <a:t>Dynamic and Decentralized:</a:t>
            </a:r>
            <a:r>
              <a:rPr lang="en" sz="1100">
                <a:solidFill>
                  <a:schemeClr val="lt2"/>
                </a:solidFill>
                <a:latin typeface="Quantico"/>
                <a:ea typeface="Quantico"/>
                <a:cs typeface="Quantico"/>
                <a:sym typeface="Quantico"/>
              </a:rPr>
              <a:t> </a:t>
            </a:r>
            <a:endParaRPr sz="1100">
              <a:solidFill>
                <a:schemeClr val="lt2"/>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Management of shared memory is D&amp;D. </a:t>
            </a:r>
            <a:endParaRPr sz="1100">
              <a:solidFill>
                <a:schemeClr val="dk1"/>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Different managers keep track of different pages</a:t>
            </a:r>
            <a:endParaRPr sz="1100">
              <a:solidFill>
                <a:schemeClr val="dk1"/>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Manager for a page can change as the page moves around the system.</a:t>
            </a:r>
            <a:endParaRPr sz="1100">
              <a:solidFill>
                <a:schemeClr val="dk1"/>
              </a:solidFill>
              <a:latin typeface="Quantico"/>
              <a:ea typeface="Quantico"/>
              <a:cs typeface="Quantico"/>
              <a:sym typeface="Quantico"/>
            </a:endParaRPr>
          </a:p>
          <a:p>
            <a:pPr indent="-127000" lvl="0" marL="114300" rtl="0" algn="l">
              <a:spcBef>
                <a:spcPts val="0"/>
              </a:spcBef>
              <a:spcAft>
                <a:spcPts val="0"/>
              </a:spcAft>
              <a:buClr>
                <a:schemeClr val="lt2"/>
              </a:buClr>
              <a:buSzPts val="1100"/>
              <a:buFont typeface="Quantico"/>
              <a:buChar char="●"/>
            </a:pPr>
            <a:r>
              <a:rPr b="1" lang="en" sz="1100">
                <a:solidFill>
                  <a:schemeClr val="lt2"/>
                </a:solidFill>
                <a:latin typeface="Quantico"/>
                <a:ea typeface="Quantico"/>
                <a:cs typeface="Quantico"/>
                <a:sym typeface="Quantico"/>
              </a:rPr>
              <a:t>Segment as Unit of Sharing:</a:t>
            </a:r>
            <a:r>
              <a:rPr lang="en" sz="1100">
                <a:solidFill>
                  <a:schemeClr val="lt2"/>
                </a:solidFill>
                <a:latin typeface="Quantico"/>
                <a:ea typeface="Quantico"/>
                <a:cs typeface="Quantico"/>
                <a:sym typeface="Quantico"/>
              </a:rPr>
              <a:t> </a:t>
            </a:r>
            <a:endParaRPr sz="1100">
              <a:solidFill>
                <a:schemeClr val="lt2"/>
              </a:solidFill>
              <a:latin typeface="Quantico"/>
              <a:ea typeface="Quantico"/>
              <a:cs typeface="Quantico"/>
              <a:sym typeface="Quantico"/>
            </a:endParaRPr>
          </a:p>
          <a:p>
            <a:pPr indent="457200" lvl="0" marL="0" rtl="0" algn="l">
              <a:spcBef>
                <a:spcPts val="0"/>
              </a:spcBef>
              <a:spcAft>
                <a:spcPts val="0"/>
              </a:spcAft>
              <a:buNone/>
            </a:pPr>
            <a:r>
              <a:rPr lang="en" sz="1100">
                <a:solidFill>
                  <a:schemeClr val="dk1"/>
                </a:solidFill>
                <a:latin typeface="Quantico"/>
                <a:ea typeface="Quantico"/>
                <a:cs typeface="Quantico"/>
                <a:sym typeface="Quantico"/>
              </a:rPr>
              <a:t>    </a:t>
            </a:r>
            <a:r>
              <a:rPr lang="en" sz="1100">
                <a:solidFill>
                  <a:schemeClr val="dk1"/>
                </a:solidFill>
                <a:latin typeface="Quantico"/>
                <a:ea typeface="Quantico"/>
                <a:cs typeface="Quantico"/>
                <a:sym typeface="Quantico"/>
              </a:rPr>
              <a:t>The unit of sharing between multiple machines is the segment.</a:t>
            </a:r>
            <a:endParaRPr sz="1100">
              <a:solidFill>
                <a:schemeClr val="dk1"/>
              </a:solidFill>
              <a:latin typeface="Quantico"/>
              <a:ea typeface="Quantico"/>
              <a:cs typeface="Quantico"/>
              <a:sym typeface="Quantico"/>
            </a:endParaRPr>
          </a:p>
          <a:p>
            <a:pPr indent="-127000" lvl="0" marL="114300" rtl="0" algn="l">
              <a:spcBef>
                <a:spcPts val="0"/>
              </a:spcBef>
              <a:spcAft>
                <a:spcPts val="0"/>
              </a:spcAft>
              <a:buClr>
                <a:schemeClr val="lt2"/>
              </a:buClr>
              <a:buSzPts val="1100"/>
              <a:buFont typeface="Quantico"/>
              <a:buChar char="●"/>
            </a:pPr>
            <a:r>
              <a:rPr b="1" lang="en" sz="1100">
                <a:solidFill>
                  <a:schemeClr val="lt2"/>
                </a:solidFill>
                <a:latin typeface="Quantico"/>
                <a:ea typeface="Quantico"/>
                <a:cs typeface="Quantico"/>
                <a:sym typeface="Quantico"/>
              </a:rPr>
              <a:t>Fragmentation:</a:t>
            </a:r>
            <a:r>
              <a:rPr lang="en" sz="1100">
                <a:solidFill>
                  <a:schemeClr val="lt2"/>
                </a:solidFill>
                <a:latin typeface="Quantico"/>
                <a:ea typeface="Quantico"/>
                <a:cs typeface="Quantico"/>
                <a:sym typeface="Quantico"/>
              </a:rPr>
              <a:t> </a:t>
            </a:r>
            <a:endParaRPr sz="1100">
              <a:solidFill>
                <a:schemeClr val="lt2"/>
              </a:solidFill>
              <a:latin typeface="Quantico"/>
              <a:ea typeface="Quantico"/>
              <a:cs typeface="Quantico"/>
              <a:sym typeface="Quantico"/>
            </a:endParaRPr>
          </a:p>
          <a:p>
            <a:pPr indent="457200" lvl="0" marL="0" rtl="0" algn="l">
              <a:spcBef>
                <a:spcPts val="0"/>
              </a:spcBef>
              <a:spcAft>
                <a:spcPts val="0"/>
              </a:spcAft>
              <a:buNone/>
            </a:pPr>
            <a:r>
              <a:rPr lang="en" sz="1100">
                <a:solidFill>
                  <a:schemeClr val="dk1"/>
                </a:solidFill>
                <a:latin typeface="Quantico"/>
                <a:ea typeface="Quantico"/>
                <a:cs typeface="Quantico"/>
                <a:sym typeface="Quantico"/>
              </a:rPr>
              <a:t>    </a:t>
            </a:r>
            <a:r>
              <a:rPr lang="en" sz="1100">
                <a:solidFill>
                  <a:schemeClr val="dk1"/>
                </a:solidFill>
                <a:latin typeface="Quantico"/>
                <a:ea typeface="Quantico"/>
                <a:cs typeface="Quantico"/>
                <a:sym typeface="Quantico"/>
              </a:rPr>
              <a:t>Segments are divided into fragments of one or more pages.</a:t>
            </a:r>
            <a:endParaRPr sz="1100">
              <a:solidFill>
                <a:schemeClr val="dk1"/>
              </a:solidFill>
              <a:latin typeface="Quantico"/>
              <a:ea typeface="Quantico"/>
              <a:cs typeface="Quantico"/>
              <a:sym typeface="Quantico"/>
            </a:endParaRPr>
          </a:p>
          <a:p>
            <a:pPr indent="-127000" lvl="0" marL="114300" rtl="0" algn="l">
              <a:spcBef>
                <a:spcPts val="0"/>
              </a:spcBef>
              <a:spcAft>
                <a:spcPts val="0"/>
              </a:spcAft>
              <a:buClr>
                <a:schemeClr val="lt2"/>
              </a:buClr>
              <a:buSzPts val="1100"/>
              <a:buFont typeface="Quantico"/>
              <a:buChar char="●"/>
            </a:pPr>
            <a:r>
              <a:rPr b="1" lang="en" sz="1100">
                <a:solidFill>
                  <a:schemeClr val="lt2"/>
                </a:solidFill>
                <a:latin typeface="Quantico"/>
                <a:ea typeface="Quantico"/>
                <a:cs typeface="Quantico"/>
                <a:sym typeface="Quantico"/>
              </a:rPr>
              <a:t>Access Control:</a:t>
            </a:r>
            <a:r>
              <a:rPr lang="en" sz="1100">
                <a:solidFill>
                  <a:schemeClr val="lt2"/>
                </a:solidFill>
                <a:latin typeface="Quantico"/>
                <a:ea typeface="Quantico"/>
                <a:cs typeface="Quantico"/>
                <a:sym typeface="Quantico"/>
              </a:rPr>
              <a:t> </a:t>
            </a:r>
            <a:endParaRPr sz="1100">
              <a:solidFill>
                <a:schemeClr val="lt2"/>
              </a:solidFill>
              <a:latin typeface="Quantico"/>
              <a:ea typeface="Quantico"/>
              <a:cs typeface="Quantico"/>
              <a:sym typeface="Quantico"/>
            </a:endParaRPr>
          </a:p>
          <a:p>
            <a:pPr indent="0" lvl="0" marL="457200" rtl="0" algn="l">
              <a:spcBef>
                <a:spcPts val="0"/>
              </a:spcBef>
              <a:spcAft>
                <a:spcPts val="0"/>
              </a:spcAft>
              <a:buNone/>
            </a:pPr>
            <a:r>
              <a:rPr lang="en" sz="1100">
                <a:solidFill>
                  <a:schemeClr val="dk1"/>
                </a:solidFill>
                <a:latin typeface="Quantico"/>
                <a:ea typeface="Quantico"/>
                <a:cs typeface="Quantico"/>
                <a:sym typeface="Quantico"/>
              </a:rPr>
              <a:t>    </a:t>
            </a:r>
            <a:r>
              <a:rPr lang="en" sz="1100">
                <a:solidFill>
                  <a:schemeClr val="dk1"/>
                </a:solidFill>
                <a:latin typeface="Quantico"/>
                <a:ea typeface="Quantico"/>
                <a:cs typeface="Quantico"/>
                <a:sym typeface="Quantico"/>
              </a:rPr>
              <a:t>At any given moment, a fragment is either:</a:t>
            </a:r>
            <a:endParaRPr sz="1100">
              <a:solidFill>
                <a:schemeClr val="dk1"/>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Read-only: It can be present on multiple machines.</a:t>
            </a:r>
            <a:endParaRPr sz="1100">
              <a:solidFill>
                <a:schemeClr val="dk1"/>
              </a:solidFill>
              <a:latin typeface="Quantico"/>
              <a:ea typeface="Quantico"/>
              <a:cs typeface="Quantico"/>
              <a:sym typeface="Quantico"/>
            </a:endParaRPr>
          </a:p>
          <a:p>
            <a:pPr indent="-298450" lvl="1" marL="9144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Read-write: It is present on only one machine.</a:t>
            </a:r>
            <a:endParaRPr sz="1100">
              <a:solidFill>
                <a:schemeClr val="dk1"/>
              </a:solidFill>
              <a:latin typeface="Quantico"/>
              <a:ea typeface="Quantico"/>
              <a:cs typeface="Quantico"/>
              <a:sym typeface="Quantico"/>
            </a:endParaRPr>
          </a:p>
          <a:p>
            <a:pPr indent="0" lvl="0" marL="457200" rtl="0" algn="l">
              <a:spcBef>
                <a:spcPts val="0"/>
              </a:spcBef>
              <a:spcAft>
                <a:spcPts val="0"/>
              </a:spcAft>
              <a:buNone/>
            </a:pPr>
            <a:r>
              <a:t/>
            </a:r>
            <a:endParaRPr sz="1100">
              <a:solidFill>
                <a:schemeClr val="dk1"/>
              </a:solidFill>
              <a:latin typeface="Quantico"/>
              <a:ea typeface="Quantico"/>
              <a:cs typeface="Quantico"/>
              <a:sym typeface="Quantico"/>
            </a:endParaRPr>
          </a:p>
          <a:p>
            <a:pPr indent="0" lvl="0" marL="0" rtl="0" algn="l">
              <a:spcBef>
                <a:spcPts val="0"/>
              </a:spcBef>
              <a:spcAft>
                <a:spcPts val="0"/>
              </a:spcAft>
              <a:buNone/>
            </a:pPr>
            <a:r>
              <a:rPr lang="en" sz="1100">
                <a:solidFill>
                  <a:schemeClr val="lt2"/>
                </a:solidFill>
                <a:latin typeface="Quantico"/>
                <a:ea typeface="Quantico"/>
                <a:cs typeface="Quantico"/>
                <a:sym typeface="Quantico"/>
              </a:rPr>
              <a:t>Benefits:</a:t>
            </a:r>
            <a:endParaRPr sz="1100">
              <a:solidFill>
                <a:schemeClr val="lt2"/>
              </a:solidFill>
              <a:latin typeface="Quantico"/>
              <a:ea typeface="Quantico"/>
              <a:cs typeface="Quantico"/>
              <a:sym typeface="Quantico"/>
            </a:endParaRPr>
          </a:p>
          <a:p>
            <a:pPr indent="-184150" lvl="0" marL="1143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Data sharing</a:t>
            </a:r>
            <a:endParaRPr sz="1100">
              <a:solidFill>
                <a:schemeClr val="dk1"/>
              </a:solidFill>
              <a:latin typeface="Quantico"/>
              <a:ea typeface="Quantico"/>
              <a:cs typeface="Quantico"/>
              <a:sym typeface="Quantico"/>
            </a:endParaRPr>
          </a:p>
          <a:p>
            <a:pPr indent="-184150" lvl="0" marL="1143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Flexibility</a:t>
            </a:r>
            <a:endParaRPr sz="1100">
              <a:solidFill>
                <a:schemeClr val="dk1"/>
              </a:solidFill>
              <a:latin typeface="Quantico"/>
              <a:ea typeface="Quantico"/>
              <a:cs typeface="Quantico"/>
              <a:sym typeface="Quantico"/>
            </a:endParaRPr>
          </a:p>
          <a:p>
            <a:pPr indent="-184150" lvl="0" marL="1143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Scalability</a:t>
            </a:r>
            <a:endParaRPr sz="1100">
              <a:solidFill>
                <a:schemeClr val="dk1"/>
              </a:solidFill>
              <a:latin typeface="Quantico"/>
              <a:ea typeface="Quantico"/>
              <a:cs typeface="Quantico"/>
              <a:sym typeface="Quantic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7"/>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Kernel Calls</a:t>
            </a:r>
            <a:endParaRPr>
              <a:solidFill>
                <a:schemeClr val="accent1"/>
              </a:solidFill>
            </a:endParaRPr>
          </a:p>
        </p:txBody>
      </p:sp>
      <p:sp>
        <p:nvSpPr>
          <p:cNvPr id="474" name="Google Shape;474;p37"/>
          <p:cNvSpPr txBox="1"/>
          <p:nvPr>
            <p:ph idx="1" type="body"/>
          </p:nvPr>
        </p:nvSpPr>
        <p:spPr>
          <a:xfrm>
            <a:off x="4525850" y="1320400"/>
            <a:ext cx="3898200" cy="2955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rgnAllocate:</a:t>
            </a:r>
            <a:r>
              <a:rPr lang="en" sz="1400">
                <a:latin typeface="Quantico"/>
                <a:ea typeface="Quantico"/>
                <a:cs typeface="Quantico"/>
                <a:sym typeface="Quantico"/>
              </a:rPr>
              <a:t> </a:t>
            </a:r>
            <a:r>
              <a:rPr lang="en">
                <a:latin typeface="Quantico"/>
                <a:ea typeface="Quantico"/>
                <a:cs typeface="Quantico"/>
                <a:sym typeface="Quantico"/>
              </a:rPr>
              <a:t>Create new region with specified properties.</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rgnFree:</a:t>
            </a:r>
            <a:r>
              <a:rPr lang="en" sz="1400">
                <a:latin typeface="Quantico"/>
                <a:ea typeface="Quantico"/>
                <a:cs typeface="Quantico"/>
                <a:sym typeface="Quantico"/>
              </a:rPr>
              <a:t> </a:t>
            </a:r>
            <a:r>
              <a:rPr lang="en">
                <a:latin typeface="Quantico"/>
                <a:ea typeface="Quantico"/>
                <a:cs typeface="Quantico"/>
                <a:sym typeface="Quantico"/>
              </a:rPr>
              <a:t>Release allocated region.</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rgnInit:</a:t>
            </a:r>
            <a:r>
              <a:rPr lang="en" sz="1400">
                <a:latin typeface="Quantico"/>
                <a:ea typeface="Quantico"/>
                <a:cs typeface="Quantico"/>
                <a:sym typeface="Quantico"/>
              </a:rPr>
              <a:t> </a:t>
            </a:r>
            <a:r>
              <a:rPr lang="en">
                <a:latin typeface="Quantico"/>
                <a:ea typeface="Quantico"/>
                <a:cs typeface="Quantico"/>
                <a:sym typeface="Quantico"/>
              </a:rPr>
              <a:t>Allocate &amp; initialize region with segment data.</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rgnSetInherit:</a:t>
            </a:r>
            <a:r>
              <a:rPr lang="en" sz="1400">
                <a:latin typeface="Quantico"/>
                <a:ea typeface="Quantico"/>
                <a:cs typeface="Quantico"/>
                <a:sym typeface="Quantico"/>
              </a:rPr>
              <a:t> </a:t>
            </a:r>
            <a:r>
              <a:rPr lang="en">
                <a:latin typeface="Quantico"/>
                <a:ea typeface="Quantico"/>
                <a:cs typeface="Quantico"/>
                <a:sym typeface="Quantico"/>
              </a:rPr>
              <a:t>Control property inheritance for child processes.</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rgnSetPaging:</a:t>
            </a:r>
            <a:r>
              <a:rPr lang="en" sz="1400">
                <a:latin typeface="Quantico"/>
                <a:ea typeface="Quantico"/>
                <a:cs typeface="Quantico"/>
                <a:sym typeface="Quantico"/>
              </a:rPr>
              <a:t> </a:t>
            </a:r>
            <a:r>
              <a:rPr lang="en">
                <a:latin typeface="Quantico"/>
                <a:ea typeface="Quantico"/>
                <a:cs typeface="Quantico"/>
                <a:sym typeface="Quantico"/>
              </a:rPr>
              <a:t>Set paging properties for the region.</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rgnSetProtect:</a:t>
            </a:r>
            <a:r>
              <a:rPr lang="en" sz="1400">
                <a:latin typeface="Quantico"/>
                <a:ea typeface="Quantico"/>
                <a:cs typeface="Quantico"/>
                <a:sym typeface="Quantico"/>
              </a:rPr>
              <a:t> </a:t>
            </a:r>
            <a:r>
              <a:rPr lang="en">
                <a:latin typeface="Quantico"/>
                <a:ea typeface="Quantico"/>
                <a:cs typeface="Quantico"/>
                <a:sym typeface="Quantico"/>
              </a:rPr>
              <a:t>Modify access permissions (read/write/execute).</a:t>
            </a:r>
            <a:endParaRPr>
              <a:latin typeface="Quantico"/>
              <a:ea typeface="Quantico"/>
              <a:cs typeface="Quantico"/>
              <a:sym typeface="Quantico"/>
            </a:endParaRPr>
          </a:p>
          <a:p>
            <a:pPr indent="-317500" lvl="0" marL="457200" rtl="0" algn="l">
              <a:spcBef>
                <a:spcPts val="0"/>
              </a:spcBef>
              <a:spcAft>
                <a:spcPts val="0"/>
              </a:spcAft>
              <a:buSzPts val="1400"/>
              <a:buFont typeface="Quantico"/>
              <a:buChar char="●"/>
            </a:pPr>
            <a:r>
              <a:rPr b="1" lang="en" sz="1400">
                <a:latin typeface="Quantico"/>
                <a:ea typeface="Quantico"/>
                <a:cs typeface="Quantico"/>
                <a:sym typeface="Quantico"/>
              </a:rPr>
              <a:t>rgnStat:</a:t>
            </a:r>
            <a:r>
              <a:rPr lang="en" sz="1400">
                <a:latin typeface="Quantico"/>
                <a:ea typeface="Quantico"/>
                <a:cs typeface="Quantico"/>
                <a:sym typeface="Quantico"/>
              </a:rPr>
              <a:t> </a:t>
            </a:r>
            <a:r>
              <a:rPr lang="en">
                <a:latin typeface="Quantico"/>
                <a:ea typeface="Quantico"/>
                <a:cs typeface="Quantico"/>
                <a:sym typeface="Quantico"/>
              </a:rPr>
              <a:t>Get region information (size, address, attributes).</a:t>
            </a:r>
            <a:endParaRPr sz="1400">
              <a:latin typeface="Quantico"/>
              <a:ea typeface="Quantico"/>
              <a:cs typeface="Quantico"/>
              <a:sym typeface="Quantico"/>
            </a:endParaRPr>
          </a:p>
        </p:txBody>
      </p:sp>
      <p:pic>
        <p:nvPicPr>
          <p:cNvPr id="475" name="Google Shape;475;p37"/>
          <p:cNvPicPr preferRelativeResize="0"/>
          <p:nvPr/>
        </p:nvPicPr>
        <p:blipFill>
          <a:blip r:embed="rId3">
            <a:alphaModFix/>
          </a:blip>
          <a:stretch>
            <a:fillRect/>
          </a:stretch>
        </p:blipFill>
        <p:spPr>
          <a:xfrm>
            <a:off x="720000" y="1320400"/>
            <a:ext cx="3641200" cy="2955600"/>
          </a:xfrm>
          <a:prstGeom prst="rect">
            <a:avLst/>
          </a:prstGeom>
          <a:noFill/>
          <a:ln>
            <a:noFill/>
          </a:ln>
        </p:spPr>
      </p:pic>
      <p:pic>
        <p:nvPicPr>
          <p:cNvPr id="476" name="Google Shape;476;p37"/>
          <p:cNvPicPr preferRelativeResize="0"/>
          <p:nvPr/>
        </p:nvPicPr>
        <p:blipFill>
          <a:blip r:embed="rId4">
            <a:alphaModFix/>
          </a:blip>
          <a:stretch>
            <a:fillRect/>
          </a:stretch>
        </p:blipFill>
        <p:spPr>
          <a:xfrm>
            <a:off x="720000" y="1320400"/>
            <a:ext cx="3641200" cy="3022750"/>
          </a:xfrm>
          <a:prstGeom prst="rect">
            <a:avLst/>
          </a:prstGeom>
          <a:noFill/>
          <a:ln>
            <a:noFill/>
          </a:ln>
        </p:spPr>
      </p:pic>
      <p:sp>
        <p:nvSpPr>
          <p:cNvPr id="477" name="Google Shape;477;p37"/>
          <p:cNvSpPr txBox="1"/>
          <p:nvPr>
            <p:ph idx="1" type="body"/>
          </p:nvPr>
        </p:nvSpPr>
        <p:spPr>
          <a:xfrm>
            <a:off x="4634750" y="1383900"/>
            <a:ext cx="3898200" cy="30228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sgRead &amp; sgWrite:</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Read/write data between segment and buffer.</a:t>
            </a:r>
            <a:endParaRPr>
              <a:latin typeface="Quantico"/>
              <a:ea typeface="Quantico"/>
              <a:cs typeface="Quantico"/>
              <a:sym typeface="Quantico"/>
            </a:endParaRPr>
          </a:p>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sgStat:</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Get segment statistics (size, usage).</a:t>
            </a:r>
            <a:endParaRPr>
              <a:latin typeface="Quantico"/>
              <a:ea typeface="Quantico"/>
              <a:cs typeface="Quantico"/>
              <a:sym typeface="Quantico"/>
            </a:endParaRPr>
          </a:p>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sgFlush:</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Send segment pages to mapper (for caching, distributed memory).</a:t>
            </a:r>
            <a:endParaRPr b="1">
              <a:latin typeface="Quantico"/>
              <a:ea typeface="Quantico"/>
              <a:cs typeface="Quantico"/>
              <a:sym typeface="Quantico"/>
            </a:endParaRPr>
          </a:p>
        </p:txBody>
      </p:sp>
      <p:pic>
        <p:nvPicPr>
          <p:cNvPr id="478" name="Google Shape;478;p37"/>
          <p:cNvPicPr preferRelativeResize="0"/>
          <p:nvPr/>
        </p:nvPicPr>
        <p:blipFill>
          <a:blip r:embed="rId5">
            <a:alphaModFix/>
          </a:blip>
          <a:stretch>
            <a:fillRect/>
          </a:stretch>
        </p:blipFill>
        <p:spPr>
          <a:xfrm>
            <a:off x="720000" y="1320400"/>
            <a:ext cx="3641200" cy="3022800"/>
          </a:xfrm>
          <a:prstGeom prst="rect">
            <a:avLst/>
          </a:prstGeom>
          <a:noFill/>
          <a:ln>
            <a:noFill/>
          </a:ln>
        </p:spPr>
      </p:pic>
      <p:sp>
        <p:nvSpPr>
          <p:cNvPr id="479" name="Google Shape;479;p37"/>
          <p:cNvSpPr txBox="1"/>
          <p:nvPr>
            <p:ph idx="1" type="body"/>
          </p:nvPr>
        </p:nvSpPr>
        <p:spPr>
          <a:xfrm>
            <a:off x="4754525" y="1320400"/>
            <a:ext cx="3898200" cy="3022800"/>
          </a:xfrm>
          <a:prstGeom prst="rect">
            <a:avLst/>
          </a:prstGeom>
          <a:solidFill>
            <a:schemeClr val="lt1"/>
          </a:solidFill>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MpCreate:</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Create dummy segment, allocate disk space, return capability.</a:t>
            </a:r>
            <a:endParaRPr>
              <a:latin typeface="Quantico"/>
              <a:ea typeface="Quantico"/>
              <a:cs typeface="Quantico"/>
              <a:sym typeface="Quantico"/>
            </a:endParaRPr>
          </a:p>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MpRelease:</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Release dummy segment and free resources.</a:t>
            </a:r>
            <a:endParaRPr>
              <a:latin typeface="Quantico"/>
              <a:ea typeface="Quantico"/>
              <a:cs typeface="Quantico"/>
              <a:sym typeface="Quantico"/>
            </a:endParaRPr>
          </a:p>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MpPullin:</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Kernel requests data from segment, mapper responds.</a:t>
            </a:r>
            <a:endParaRPr>
              <a:latin typeface="Quantico"/>
              <a:ea typeface="Quantico"/>
              <a:cs typeface="Quantico"/>
              <a:sym typeface="Quantico"/>
            </a:endParaRPr>
          </a:p>
          <a:p>
            <a:pPr indent="-317500" lvl="0" marL="457200" rtl="0" algn="l">
              <a:spcBef>
                <a:spcPts val="0"/>
              </a:spcBef>
              <a:spcAft>
                <a:spcPts val="0"/>
              </a:spcAft>
              <a:buClr>
                <a:schemeClr val="dk1"/>
              </a:buClr>
              <a:buSzPts val="1400"/>
              <a:buFont typeface="Quantico"/>
              <a:buChar char="●"/>
            </a:pPr>
            <a:r>
              <a:rPr b="1" lang="en" sz="1400">
                <a:latin typeface="Quantico"/>
                <a:ea typeface="Quantico"/>
                <a:cs typeface="Quantico"/>
                <a:sym typeface="Quantico"/>
              </a:rPr>
              <a:t>MpPushOut:</a:t>
            </a:r>
            <a:r>
              <a:rPr lang="en" sz="1400">
                <a:latin typeface="Quantico"/>
                <a:ea typeface="Quantico"/>
                <a:cs typeface="Quantico"/>
                <a:sym typeface="Quantico"/>
              </a:rPr>
              <a:t> </a:t>
            </a:r>
            <a:endParaRPr sz="1400">
              <a:latin typeface="Quantico"/>
              <a:ea typeface="Quantico"/>
              <a:cs typeface="Quantico"/>
              <a:sym typeface="Quantico"/>
            </a:endParaRPr>
          </a:p>
          <a:p>
            <a:pPr indent="0" lvl="0" marL="457200" rtl="0" algn="l">
              <a:spcBef>
                <a:spcPts val="0"/>
              </a:spcBef>
              <a:spcAft>
                <a:spcPts val="0"/>
              </a:spcAft>
              <a:buNone/>
            </a:pPr>
            <a:r>
              <a:rPr lang="en">
                <a:latin typeface="Quantico"/>
                <a:ea typeface="Quantico"/>
                <a:cs typeface="Quantico"/>
                <a:sym typeface="Quantico"/>
              </a:rPr>
              <a:t>Kernel transfers pages to mapper (caching, disk write).</a:t>
            </a:r>
            <a:endParaRPr b="1">
              <a:latin typeface="Quantico"/>
              <a:ea typeface="Quantico"/>
              <a:cs typeface="Quantico"/>
              <a:sym typeface="Quant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38"/>
          <p:cNvGrpSpPr/>
          <p:nvPr/>
        </p:nvGrpSpPr>
        <p:grpSpPr>
          <a:xfrm>
            <a:off x="772525" y="726625"/>
            <a:ext cx="6578100" cy="3438300"/>
            <a:chOff x="772525" y="726625"/>
            <a:chExt cx="6578100" cy="3438300"/>
          </a:xfrm>
        </p:grpSpPr>
        <p:sp>
          <p:nvSpPr>
            <p:cNvPr id="485" name="Google Shape;485;p38"/>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8"/>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7" name="Google Shape;487;p38"/>
          <p:cNvGrpSpPr/>
          <p:nvPr/>
        </p:nvGrpSpPr>
        <p:grpSpPr>
          <a:xfrm>
            <a:off x="3993600" y="3441475"/>
            <a:ext cx="2119748" cy="1127400"/>
            <a:chOff x="4924170" y="3441525"/>
            <a:chExt cx="3447305" cy="1127400"/>
          </a:xfrm>
        </p:grpSpPr>
        <p:sp>
          <p:nvSpPr>
            <p:cNvPr id="488" name="Google Shape;488;p38"/>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8"/>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0" name="Google Shape;490;p38"/>
          <p:cNvGrpSpPr/>
          <p:nvPr/>
        </p:nvGrpSpPr>
        <p:grpSpPr>
          <a:xfrm>
            <a:off x="5422275" y="1302375"/>
            <a:ext cx="2560700" cy="1952840"/>
            <a:chOff x="-227375" y="1029588"/>
            <a:chExt cx="4718446" cy="4667400"/>
          </a:xfrm>
        </p:grpSpPr>
        <p:sp>
          <p:nvSpPr>
            <p:cNvPr id="491" name="Google Shape;491;p38"/>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8"/>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38"/>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Communication in Chorus</a:t>
            </a:r>
            <a:endParaRPr sz="4000"/>
          </a:p>
        </p:txBody>
      </p:sp>
      <p:sp>
        <p:nvSpPr>
          <p:cNvPr id="494" name="Google Shape;494;p38"/>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95" name="Google Shape;495;p38"/>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496" name="Google Shape;496;p38"/>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9"/>
          <p:cNvSpPr txBox="1"/>
          <p:nvPr>
            <p:ph type="title"/>
          </p:nvPr>
        </p:nvSpPr>
        <p:spPr>
          <a:xfrm>
            <a:off x="719988" y="37215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Communication</a:t>
            </a:r>
            <a:endParaRPr>
              <a:solidFill>
                <a:schemeClr val="accent2"/>
              </a:solidFill>
            </a:endParaRPr>
          </a:p>
        </p:txBody>
      </p:sp>
      <p:sp>
        <p:nvSpPr>
          <p:cNvPr id="502" name="Google Shape;502;p39"/>
          <p:cNvSpPr txBox="1"/>
          <p:nvPr>
            <p:ph idx="1" type="subTitle"/>
          </p:nvPr>
        </p:nvSpPr>
        <p:spPr>
          <a:xfrm>
            <a:off x="807625" y="2775700"/>
            <a:ext cx="3415800" cy="149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Quantico"/>
              <a:buChar char="●"/>
            </a:pPr>
            <a:r>
              <a:rPr lang="en" sz="1400">
                <a:latin typeface="Quantico"/>
                <a:ea typeface="Quantico"/>
                <a:cs typeface="Quantico"/>
                <a:sym typeface="Quantico"/>
              </a:rPr>
              <a:t>Ports can belong to multiple groups.</a:t>
            </a:r>
            <a:endParaRPr sz="1400">
              <a:latin typeface="Quantico"/>
              <a:ea typeface="Quantico"/>
              <a:cs typeface="Quantico"/>
              <a:sym typeface="Quantico"/>
            </a:endParaRPr>
          </a:p>
          <a:p>
            <a:pPr indent="-317500" lvl="0" marL="457200" rtl="0" algn="l">
              <a:spcBef>
                <a:spcPts val="0"/>
              </a:spcBef>
              <a:spcAft>
                <a:spcPts val="0"/>
              </a:spcAft>
              <a:buSzPts val="1400"/>
              <a:buFont typeface="Quantico"/>
              <a:buChar char="●"/>
            </a:pPr>
            <a:r>
              <a:rPr lang="en" sz="1400">
                <a:latin typeface="Quantico"/>
                <a:ea typeface="Quantico"/>
                <a:cs typeface="Quantico"/>
                <a:sym typeface="Quantico"/>
              </a:rPr>
              <a:t>Enables flexible message routing.</a:t>
            </a:r>
            <a:endParaRPr sz="1400">
              <a:latin typeface="Quantico"/>
              <a:ea typeface="Quantico"/>
              <a:cs typeface="Quantico"/>
              <a:sym typeface="Quantico"/>
            </a:endParaRPr>
          </a:p>
          <a:p>
            <a:pPr indent="-317500" lvl="0" marL="457200" rtl="0" algn="l">
              <a:spcBef>
                <a:spcPts val="0"/>
              </a:spcBef>
              <a:spcAft>
                <a:spcPts val="0"/>
              </a:spcAft>
              <a:buSzPts val="1400"/>
              <a:buFont typeface="Quantico"/>
              <a:buChar char="●"/>
            </a:pPr>
            <a:r>
              <a:rPr lang="en" sz="1400">
                <a:latin typeface="Quantico"/>
                <a:ea typeface="Quantico"/>
                <a:cs typeface="Quantico"/>
                <a:sym typeface="Quantico"/>
              </a:rPr>
              <a:t>Example: Service in "general" &amp; "location-specific" groups.</a:t>
            </a:r>
            <a:endParaRPr sz="1400">
              <a:latin typeface="Quantico"/>
              <a:ea typeface="Quantico"/>
              <a:cs typeface="Quantico"/>
              <a:sym typeface="Quantico"/>
            </a:endParaRPr>
          </a:p>
        </p:txBody>
      </p:sp>
      <p:sp>
        <p:nvSpPr>
          <p:cNvPr id="503" name="Google Shape;503;p39"/>
          <p:cNvSpPr txBox="1"/>
          <p:nvPr>
            <p:ph idx="2" type="subTitle"/>
          </p:nvPr>
        </p:nvSpPr>
        <p:spPr>
          <a:xfrm>
            <a:off x="4481400" y="2775700"/>
            <a:ext cx="4176600" cy="1490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 sz="1400">
                <a:latin typeface="Quantico"/>
                <a:ea typeface="Quantico"/>
                <a:cs typeface="Quantico"/>
                <a:sym typeface="Quantico"/>
              </a:rPr>
              <a:t>Sending to Port Groups:</a:t>
            </a:r>
            <a:endParaRPr b="1" sz="1400">
              <a:latin typeface="Quantico"/>
              <a:ea typeface="Quantico"/>
              <a:cs typeface="Quantico"/>
              <a:sym typeface="Quantico"/>
            </a:endParaRPr>
          </a:p>
          <a:p>
            <a:pPr indent="-304800" lvl="0" marL="457200" rtl="0" algn="l">
              <a:lnSpc>
                <a:spcPct val="100000"/>
              </a:lnSpc>
              <a:spcBef>
                <a:spcPts val="1200"/>
              </a:spcBef>
              <a:spcAft>
                <a:spcPts val="0"/>
              </a:spcAft>
              <a:buClr>
                <a:schemeClr val="dk1"/>
              </a:buClr>
              <a:buSzPts val="1200"/>
              <a:buFont typeface="Arial"/>
              <a:buChar char="●"/>
            </a:pPr>
            <a:r>
              <a:rPr b="1" lang="en">
                <a:latin typeface="Quantico"/>
                <a:ea typeface="Quantico"/>
                <a:cs typeface="Quantico"/>
                <a:sym typeface="Quantico"/>
              </a:rPr>
              <a:t>(a) </a:t>
            </a:r>
            <a:r>
              <a:rPr b="1" lang="en">
                <a:solidFill>
                  <a:schemeClr val="lt2"/>
                </a:solidFill>
                <a:latin typeface="Quantico"/>
                <a:ea typeface="Quantico"/>
                <a:cs typeface="Quantico"/>
                <a:sym typeface="Quantico"/>
              </a:rPr>
              <a:t>All members:</a:t>
            </a:r>
            <a:r>
              <a:rPr lang="en">
                <a:latin typeface="Quantico"/>
                <a:ea typeface="Quantico"/>
                <a:cs typeface="Quantico"/>
                <a:sym typeface="Quantico"/>
              </a:rPr>
              <a:t> Send to every port in the group.</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latin typeface="Quantico"/>
                <a:ea typeface="Quantico"/>
                <a:cs typeface="Quantico"/>
                <a:sym typeface="Quantico"/>
              </a:rPr>
              <a:t>(b) </a:t>
            </a:r>
            <a:r>
              <a:rPr b="1" lang="en">
                <a:solidFill>
                  <a:schemeClr val="lt2"/>
                </a:solidFill>
                <a:latin typeface="Quantico"/>
                <a:ea typeface="Quantico"/>
                <a:cs typeface="Quantico"/>
                <a:sym typeface="Quantico"/>
              </a:rPr>
              <a:t>Any member:</a:t>
            </a:r>
            <a:r>
              <a:rPr lang="en">
                <a:solidFill>
                  <a:schemeClr val="lt2"/>
                </a:solidFill>
                <a:latin typeface="Quantico"/>
                <a:ea typeface="Quantico"/>
                <a:cs typeface="Quantico"/>
                <a:sym typeface="Quantico"/>
              </a:rPr>
              <a:t> </a:t>
            </a:r>
            <a:r>
              <a:rPr lang="en">
                <a:latin typeface="Quantico"/>
                <a:ea typeface="Quantico"/>
                <a:cs typeface="Quantico"/>
                <a:sym typeface="Quantico"/>
              </a:rPr>
              <a:t>Send to one arbitrary member.</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latin typeface="Quantico"/>
                <a:ea typeface="Quantico"/>
                <a:cs typeface="Quantico"/>
                <a:sym typeface="Quantico"/>
              </a:rPr>
              <a:t>(c) </a:t>
            </a:r>
            <a:r>
              <a:rPr b="1" lang="en">
                <a:solidFill>
                  <a:schemeClr val="lt2"/>
                </a:solidFill>
                <a:latin typeface="Quantico"/>
                <a:ea typeface="Quantico"/>
                <a:cs typeface="Quantico"/>
                <a:sym typeface="Quantico"/>
              </a:rPr>
              <a:t>Same site:</a:t>
            </a:r>
            <a:r>
              <a:rPr lang="en">
                <a:solidFill>
                  <a:schemeClr val="lt2"/>
                </a:solidFill>
                <a:latin typeface="Quantico"/>
                <a:ea typeface="Quantico"/>
                <a:cs typeface="Quantico"/>
                <a:sym typeface="Quantico"/>
              </a:rPr>
              <a:t> </a:t>
            </a:r>
            <a:r>
              <a:rPr lang="en">
                <a:latin typeface="Quantico"/>
                <a:ea typeface="Quantico"/>
                <a:cs typeface="Quantico"/>
                <a:sym typeface="Quantico"/>
              </a:rPr>
              <a:t>Send to a member on the same machine as a given port.</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latin typeface="Quantico"/>
                <a:ea typeface="Quantico"/>
                <a:cs typeface="Quantico"/>
                <a:sym typeface="Quantico"/>
              </a:rPr>
              <a:t>(d) </a:t>
            </a:r>
            <a:r>
              <a:rPr b="1" lang="en">
                <a:solidFill>
                  <a:schemeClr val="lt2"/>
                </a:solidFill>
                <a:latin typeface="Quantico"/>
                <a:ea typeface="Quantico"/>
                <a:cs typeface="Quantico"/>
                <a:sym typeface="Quantico"/>
              </a:rPr>
              <a:t>Not at site:</a:t>
            </a:r>
            <a:r>
              <a:rPr lang="en">
                <a:latin typeface="Quantico"/>
                <a:ea typeface="Quantico"/>
                <a:cs typeface="Quantico"/>
                <a:sym typeface="Quantico"/>
              </a:rPr>
              <a:t> Send to a member not on a specific machine.</a:t>
            </a:r>
            <a:endParaRPr>
              <a:latin typeface="Quantico"/>
              <a:ea typeface="Quantico"/>
              <a:cs typeface="Quantico"/>
              <a:sym typeface="Quantico"/>
            </a:endParaRPr>
          </a:p>
          <a:p>
            <a:pPr indent="0" lvl="0" marL="0" rtl="0" algn="l">
              <a:lnSpc>
                <a:spcPct val="100000"/>
              </a:lnSpc>
              <a:spcBef>
                <a:spcPts val="1200"/>
              </a:spcBef>
              <a:spcAft>
                <a:spcPts val="0"/>
              </a:spcAft>
              <a:buNone/>
            </a:pPr>
            <a:r>
              <a:t/>
            </a:r>
            <a:endParaRPr>
              <a:latin typeface="Quantico"/>
              <a:ea typeface="Quantico"/>
              <a:cs typeface="Quantico"/>
              <a:sym typeface="Quantico"/>
            </a:endParaRPr>
          </a:p>
        </p:txBody>
      </p:sp>
      <p:sp>
        <p:nvSpPr>
          <p:cNvPr id="504" name="Google Shape;504;p39"/>
          <p:cNvSpPr txBox="1"/>
          <p:nvPr>
            <p:ph idx="3" type="subTitle"/>
          </p:nvPr>
        </p:nvSpPr>
        <p:spPr>
          <a:xfrm>
            <a:off x="807630" y="2403350"/>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Ports</a:t>
            </a:r>
            <a:endParaRPr>
              <a:solidFill>
                <a:schemeClr val="lt2"/>
              </a:solidFill>
            </a:endParaRPr>
          </a:p>
        </p:txBody>
      </p:sp>
      <p:pic>
        <p:nvPicPr>
          <p:cNvPr id="505" name="Google Shape;505;p39"/>
          <p:cNvPicPr preferRelativeResize="0"/>
          <p:nvPr/>
        </p:nvPicPr>
        <p:blipFill>
          <a:blip r:embed="rId3">
            <a:alphaModFix/>
          </a:blip>
          <a:stretch>
            <a:fillRect/>
          </a:stretch>
        </p:blipFill>
        <p:spPr>
          <a:xfrm>
            <a:off x="807625" y="988350"/>
            <a:ext cx="3415800" cy="1212600"/>
          </a:xfrm>
          <a:prstGeom prst="rect">
            <a:avLst/>
          </a:prstGeom>
          <a:noFill/>
          <a:ln>
            <a:noFill/>
          </a:ln>
        </p:spPr>
      </p:pic>
      <p:pic>
        <p:nvPicPr>
          <p:cNvPr id="506" name="Google Shape;506;p39"/>
          <p:cNvPicPr preferRelativeResize="0"/>
          <p:nvPr/>
        </p:nvPicPr>
        <p:blipFill>
          <a:blip r:embed="rId4">
            <a:alphaModFix/>
          </a:blip>
          <a:stretch>
            <a:fillRect/>
          </a:stretch>
        </p:blipFill>
        <p:spPr>
          <a:xfrm>
            <a:off x="4454425" y="536975"/>
            <a:ext cx="3883400" cy="1779225"/>
          </a:xfrm>
          <a:prstGeom prst="rect">
            <a:avLst/>
          </a:prstGeom>
          <a:noFill/>
          <a:ln>
            <a:noFill/>
          </a:ln>
        </p:spPr>
      </p:pic>
      <p:sp>
        <p:nvSpPr>
          <p:cNvPr id="507" name="Google Shape;507;p39"/>
          <p:cNvSpPr txBox="1"/>
          <p:nvPr>
            <p:ph idx="3" type="subTitle"/>
          </p:nvPr>
        </p:nvSpPr>
        <p:spPr>
          <a:xfrm>
            <a:off x="4481405" y="2460350"/>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lt2"/>
                </a:solidFill>
              </a:rPr>
              <a:t>Comm. Operations</a:t>
            </a:r>
            <a:endParaRPr>
              <a:solidFill>
                <a:schemeClr val="lt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40"/>
          <p:cNvGrpSpPr/>
          <p:nvPr/>
        </p:nvGrpSpPr>
        <p:grpSpPr>
          <a:xfrm>
            <a:off x="772525" y="726625"/>
            <a:ext cx="6578100" cy="3438300"/>
            <a:chOff x="772525" y="726625"/>
            <a:chExt cx="6578100" cy="3438300"/>
          </a:xfrm>
        </p:grpSpPr>
        <p:sp>
          <p:nvSpPr>
            <p:cNvPr id="513" name="Google Shape;513;p40"/>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0"/>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40"/>
          <p:cNvGrpSpPr/>
          <p:nvPr/>
        </p:nvGrpSpPr>
        <p:grpSpPr>
          <a:xfrm>
            <a:off x="3993600" y="3441475"/>
            <a:ext cx="2119748" cy="1127400"/>
            <a:chOff x="4924170" y="3441525"/>
            <a:chExt cx="3447305" cy="1127400"/>
          </a:xfrm>
        </p:grpSpPr>
        <p:sp>
          <p:nvSpPr>
            <p:cNvPr id="516" name="Google Shape;516;p40"/>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0"/>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40"/>
          <p:cNvGrpSpPr/>
          <p:nvPr/>
        </p:nvGrpSpPr>
        <p:grpSpPr>
          <a:xfrm>
            <a:off x="5422275" y="1302375"/>
            <a:ext cx="2560700" cy="1952840"/>
            <a:chOff x="-227375" y="1029588"/>
            <a:chExt cx="4718446" cy="4667400"/>
          </a:xfrm>
        </p:grpSpPr>
        <p:sp>
          <p:nvSpPr>
            <p:cNvPr id="519" name="Google Shape;519;p40"/>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40"/>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1" name="Google Shape;521;p40"/>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Unix Emulation in Chorus</a:t>
            </a:r>
            <a:endParaRPr sz="4000"/>
          </a:p>
        </p:txBody>
      </p:sp>
      <p:sp>
        <p:nvSpPr>
          <p:cNvPr id="522" name="Google Shape;522;p40"/>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23" name="Google Shape;523;p40"/>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524" name="Google Shape;524;p40"/>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1"/>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Structure &amp; Extensions</a:t>
            </a:r>
            <a:endParaRPr>
              <a:solidFill>
                <a:schemeClr val="lt2"/>
              </a:solidFill>
            </a:endParaRPr>
          </a:p>
        </p:txBody>
      </p:sp>
      <p:sp>
        <p:nvSpPr>
          <p:cNvPr id="530" name="Google Shape;530;p41"/>
          <p:cNvSpPr txBox="1"/>
          <p:nvPr>
            <p:ph idx="1" type="subTitle"/>
          </p:nvPr>
        </p:nvSpPr>
        <p:spPr>
          <a:xfrm>
            <a:off x="763800" y="1852975"/>
            <a:ext cx="3415800" cy="2609700"/>
          </a:xfrm>
          <a:prstGeom prst="rect">
            <a:avLst/>
          </a:prstGeom>
        </p:spPr>
        <p:txBody>
          <a:bodyPr anchorCtr="0" anchor="t" bIns="91425" lIns="91425" spcFirstLastPara="1" rIns="91425" wrap="square" tIns="91425">
            <a:noAutofit/>
          </a:bodyPr>
          <a:lstStyle/>
          <a:p>
            <a:pPr indent="-203200" lvl="0" marL="11430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Chorus User Process:</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114300" rtl="0" algn="l">
              <a:spcBef>
                <a:spcPts val="0"/>
              </a:spcBef>
              <a:spcAft>
                <a:spcPts val="0"/>
              </a:spcAft>
              <a:buNone/>
            </a:pPr>
            <a:r>
              <a:rPr lang="en">
                <a:latin typeface="Quantico"/>
                <a:ea typeface="Quantico"/>
                <a:cs typeface="Quantico"/>
                <a:sym typeface="Quantico"/>
              </a:rPr>
              <a:t>   Inherits Chorus features (access control, resource management).</a:t>
            </a:r>
            <a:endParaRPr>
              <a:latin typeface="Quantico"/>
              <a:ea typeface="Quantico"/>
              <a:cs typeface="Quantico"/>
              <a:sym typeface="Quantico"/>
            </a:endParaRPr>
          </a:p>
          <a:p>
            <a:pPr indent="-203200" lvl="0" marL="11430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Chorus Segments:</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114300" rtl="0" algn="l">
              <a:spcBef>
                <a:spcPts val="0"/>
              </a:spcBef>
              <a:spcAft>
                <a:spcPts val="0"/>
              </a:spcAft>
              <a:buNone/>
            </a:pPr>
            <a:r>
              <a:rPr lang="en" sz="1400">
                <a:latin typeface="Quantico"/>
                <a:ea typeface="Quantico"/>
                <a:cs typeface="Quantico"/>
                <a:sym typeface="Quantico"/>
              </a:rPr>
              <a:t>  </a:t>
            </a:r>
            <a:r>
              <a:rPr lang="en">
                <a:latin typeface="Quantico"/>
                <a:ea typeface="Quantico"/>
                <a:cs typeface="Quantico"/>
                <a:sym typeface="Quantico"/>
              </a:rPr>
              <a:t>UNIX segments mapped to Chorus segments for memory management.</a:t>
            </a:r>
            <a:endParaRPr>
              <a:latin typeface="Quantico"/>
              <a:ea typeface="Quantico"/>
              <a:cs typeface="Quantico"/>
              <a:sym typeface="Quantico"/>
            </a:endParaRPr>
          </a:p>
          <a:p>
            <a:pPr indent="-203200" lvl="0" marL="11430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Subsystem Interaction:</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114300" rtl="0" algn="l">
              <a:spcBef>
                <a:spcPts val="0"/>
              </a:spcBef>
              <a:spcAft>
                <a:spcPts val="0"/>
              </a:spcAft>
              <a:buNone/>
            </a:pPr>
            <a:r>
              <a:rPr lang="en" sz="1400">
                <a:latin typeface="Quantico"/>
                <a:ea typeface="Quantico"/>
                <a:cs typeface="Quantico"/>
                <a:sym typeface="Quantico"/>
              </a:rPr>
              <a:t>  </a:t>
            </a:r>
            <a:r>
              <a:rPr lang="en">
                <a:latin typeface="Quantico"/>
                <a:ea typeface="Quantico"/>
                <a:cs typeface="Quantico"/>
                <a:sym typeface="Quantico"/>
              </a:rPr>
              <a:t>UNIX processes interact with the kernel via the UNIX subsystem ("Mix").</a:t>
            </a:r>
            <a:endParaRPr>
              <a:latin typeface="Quantico"/>
              <a:ea typeface="Quantico"/>
              <a:cs typeface="Quantico"/>
              <a:sym typeface="Quantico"/>
            </a:endParaRPr>
          </a:p>
          <a:p>
            <a:pPr indent="-203200" lvl="0" marL="11430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Capability-Based Access:</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114300" rtl="0" algn="l">
              <a:spcBef>
                <a:spcPts val="0"/>
              </a:spcBef>
              <a:spcAft>
                <a:spcPts val="0"/>
              </a:spcAft>
              <a:buNone/>
            </a:pPr>
            <a:r>
              <a:rPr lang="en" sz="1400">
                <a:latin typeface="Quantico"/>
                <a:ea typeface="Quantico"/>
                <a:cs typeface="Quantico"/>
                <a:sym typeface="Quantico"/>
              </a:rPr>
              <a:t>  </a:t>
            </a:r>
            <a:r>
              <a:rPr lang="en">
                <a:latin typeface="Quantico"/>
                <a:ea typeface="Quantico"/>
                <a:cs typeface="Quantico"/>
                <a:sym typeface="Quantico"/>
              </a:rPr>
              <a:t>UNIX concepts (files, directories, etc.) represented as Chorus capabilities for kernel interaction.</a:t>
            </a:r>
            <a:endParaRPr>
              <a:latin typeface="Quantico"/>
              <a:ea typeface="Quantico"/>
              <a:cs typeface="Quantico"/>
              <a:sym typeface="Quantico"/>
            </a:endParaRPr>
          </a:p>
        </p:txBody>
      </p:sp>
      <p:sp>
        <p:nvSpPr>
          <p:cNvPr id="531" name="Google Shape;531;p41"/>
          <p:cNvSpPr txBox="1"/>
          <p:nvPr>
            <p:ph idx="2" type="subTitle"/>
          </p:nvPr>
        </p:nvSpPr>
        <p:spPr>
          <a:xfrm>
            <a:off x="4921200" y="1661600"/>
            <a:ext cx="3415800" cy="2690400"/>
          </a:xfrm>
          <a:prstGeom prst="rect">
            <a:avLst/>
          </a:prstGeom>
        </p:spPr>
        <p:txBody>
          <a:bodyPr anchorCtr="0" anchor="t" bIns="91425" lIns="91425" spcFirstLastPara="1" rIns="91425" wrap="square" tIns="91425">
            <a:noAutofit/>
          </a:bodyPr>
          <a:lstStyle/>
          <a:p>
            <a:pPr indent="-203200" lvl="0" marL="28575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Distributed Programming:</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285750" rtl="0" algn="l">
              <a:spcBef>
                <a:spcPts val="0"/>
              </a:spcBef>
              <a:spcAft>
                <a:spcPts val="0"/>
              </a:spcAft>
              <a:buNone/>
            </a:pPr>
            <a:r>
              <a:rPr lang="en">
                <a:latin typeface="Quantico"/>
                <a:ea typeface="Quantico"/>
                <a:cs typeface="Quantico"/>
                <a:sym typeface="Quantico"/>
              </a:rPr>
              <a:t>   Supports threads, RPCs for distributed computing.</a:t>
            </a:r>
            <a:endParaRPr>
              <a:latin typeface="Quantico"/>
              <a:ea typeface="Quantico"/>
              <a:cs typeface="Quantico"/>
              <a:sym typeface="Quantico"/>
            </a:endParaRPr>
          </a:p>
          <a:p>
            <a:pPr indent="-203200" lvl="0" marL="28575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Thread Support:</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285750" rtl="0" algn="l">
              <a:spcBef>
                <a:spcPts val="0"/>
              </a:spcBef>
              <a:spcAft>
                <a:spcPts val="0"/>
              </a:spcAft>
              <a:buNone/>
            </a:pPr>
            <a:r>
              <a:rPr lang="en">
                <a:latin typeface="Quantico"/>
                <a:ea typeface="Quantico"/>
                <a:cs typeface="Quantico"/>
                <a:sym typeface="Quantico"/>
              </a:rPr>
              <a:t>   Enables concurrent execution within UNIX processes.</a:t>
            </a:r>
            <a:endParaRPr>
              <a:latin typeface="Quantico"/>
              <a:ea typeface="Quantico"/>
              <a:cs typeface="Quantico"/>
              <a:sym typeface="Quantico"/>
            </a:endParaRPr>
          </a:p>
          <a:p>
            <a:pPr indent="-203200" lvl="0" marL="28575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RPC Support:</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285750" rtl="0" algn="l">
              <a:spcBef>
                <a:spcPts val="0"/>
              </a:spcBef>
              <a:spcAft>
                <a:spcPts val="0"/>
              </a:spcAft>
              <a:buNone/>
            </a:pPr>
            <a:r>
              <a:rPr lang="en">
                <a:latin typeface="Quantico"/>
                <a:ea typeface="Quantico"/>
                <a:cs typeface="Quantico"/>
                <a:sym typeface="Quantico"/>
              </a:rPr>
              <a:t>   Facilitates communication between processes on different machines.</a:t>
            </a:r>
            <a:endParaRPr>
              <a:latin typeface="Quantico"/>
              <a:ea typeface="Quantico"/>
              <a:cs typeface="Quantico"/>
              <a:sym typeface="Quantico"/>
            </a:endParaRPr>
          </a:p>
          <a:p>
            <a:pPr indent="-203200" lvl="0" marL="285750" rtl="0" algn="l">
              <a:spcBef>
                <a:spcPts val="0"/>
              </a:spcBef>
              <a:spcAft>
                <a:spcPts val="0"/>
              </a:spcAft>
              <a:buClr>
                <a:schemeClr val="accent1"/>
              </a:buClr>
              <a:buSzPts val="1400"/>
              <a:buFont typeface="Quantico"/>
              <a:buChar char="●"/>
            </a:pPr>
            <a:r>
              <a:rPr b="1" lang="en" sz="1400">
                <a:solidFill>
                  <a:schemeClr val="accent1"/>
                </a:solidFill>
                <a:latin typeface="Quantico"/>
                <a:ea typeface="Quantico"/>
                <a:cs typeface="Quantico"/>
                <a:sym typeface="Quantico"/>
              </a:rPr>
              <a:t>Leverages Chorus Features:</a:t>
            </a:r>
            <a:r>
              <a:rPr lang="en" sz="1400">
                <a:solidFill>
                  <a:schemeClr val="accent1"/>
                </a:solidFill>
                <a:latin typeface="Quantico"/>
                <a:ea typeface="Quantico"/>
                <a:cs typeface="Quantico"/>
                <a:sym typeface="Quantico"/>
              </a:rPr>
              <a:t> </a:t>
            </a:r>
            <a:endParaRPr sz="1400">
              <a:solidFill>
                <a:schemeClr val="accent1"/>
              </a:solidFill>
              <a:latin typeface="Quantico"/>
              <a:ea typeface="Quantico"/>
              <a:cs typeface="Quantico"/>
              <a:sym typeface="Quantico"/>
            </a:endParaRPr>
          </a:p>
          <a:p>
            <a:pPr indent="-114300" lvl="0" marL="285750" rtl="0" algn="l">
              <a:spcBef>
                <a:spcPts val="0"/>
              </a:spcBef>
              <a:spcAft>
                <a:spcPts val="0"/>
              </a:spcAft>
              <a:buNone/>
            </a:pPr>
            <a:r>
              <a:rPr lang="en">
                <a:latin typeface="Quantico"/>
                <a:ea typeface="Quantico"/>
                <a:cs typeface="Quantico"/>
                <a:sym typeface="Quantico"/>
              </a:rPr>
              <a:t>   UNIX processes can utilize Chorus features like message passing and resource management.</a:t>
            </a:r>
            <a:endParaRPr>
              <a:latin typeface="Quantico"/>
              <a:ea typeface="Quantico"/>
              <a:cs typeface="Quantico"/>
              <a:sym typeface="Quantico"/>
            </a:endParaRPr>
          </a:p>
        </p:txBody>
      </p:sp>
      <p:sp>
        <p:nvSpPr>
          <p:cNvPr id="532" name="Google Shape;532;p41"/>
          <p:cNvSpPr txBox="1"/>
          <p:nvPr>
            <p:ph idx="3" type="subTitle"/>
          </p:nvPr>
        </p:nvSpPr>
        <p:spPr>
          <a:xfrm>
            <a:off x="720000" y="1124400"/>
            <a:ext cx="3503400" cy="78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Structure of a UNIX Process</a:t>
            </a:r>
            <a:endParaRPr/>
          </a:p>
        </p:txBody>
      </p:sp>
      <p:sp>
        <p:nvSpPr>
          <p:cNvPr id="533" name="Google Shape;533;p41"/>
          <p:cNvSpPr txBox="1"/>
          <p:nvPr>
            <p:ph idx="4" type="subTitle"/>
          </p:nvPr>
        </p:nvSpPr>
        <p:spPr>
          <a:xfrm>
            <a:off x="5008197" y="1239800"/>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Extensions to UNIX</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2"/>
          <p:cNvSpPr txBox="1"/>
          <p:nvPr>
            <p:ph idx="1" type="subTitle"/>
          </p:nvPr>
        </p:nvSpPr>
        <p:spPr>
          <a:xfrm>
            <a:off x="807625" y="1184225"/>
            <a:ext cx="3415800" cy="3082200"/>
          </a:xfrm>
          <a:prstGeom prst="rect">
            <a:avLst/>
          </a:prstGeom>
        </p:spPr>
        <p:txBody>
          <a:bodyPr anchorCtr="0" anchor="t" bIns="91425" lIns="114300" spcFirstLastPara="1" rIns="91425" wrap="square" tIns="91425">
            <a:noAutofit/>
          </a:bodyPr>
          <a:lstStyle/>
          <a:p>
            <a:pPr indent="0" lvl="0" marL="0" rtl="0" algn="l">
              <a:spcBef>
                <a:spcPts val="0"/>
              </a:spcBef>
              <a:spcAft>
                <a:spcPts val="0"/>
              </a:spcAft>
              <a:buNone/>
            </a:pPr>
            <a:r>
              <a:rPr lang="en" sz="1400">
                <a:latin typeface="Quantico"/>
                <a:ea typeface="Quantico"/>
                <a:cs typeface="Quantico"/>
                <a:sym typeface="Quantico"/>
              </a:rPr>
              <a:t>Chorus is composed of </a:t>
            </a:r>
            <a:r>
              <a:rPr lang="en" sz="1400">
                <a:solidFill>
                  <a:schemeClr val="lt2"/>
                </a:solidFill>
                <a:latin typeface="Quantico"/>
                <a:ea typeface="Quantico"/>
                <a:cs typeface="Quantico"/>
                <a:sym typeface="Quantico"/>
              </a:rPr>
              <a:t>four principal components</a:t>
            </a:r>
            <a:r>
              <a:rPr lang="en" sz="1400">
                <a:latin typeface="Quantico"/>
                <a:ea typeface="Quantico"/>
                <a:cs typeface="Quantico"/>
                <a:sym typeface="Quantico"/>
              </a:rPr>
              <a:t>:</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Process Manager</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Object Manager</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Stream Manager</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Interprocess Communication Manager</a:t>
            </a:r>
            <a:endParaRPr sz="1400">
              <a:latin typeface="Quantico"/>
              <a:ea typeface="Quantico"/>
              <a:cs typeface="Quantico"/>
              <a:sym typeface="Quantico"/>
            </a:endParaRPr>
          </a:p>
          <a:p>
            <a:pPr indent="0" lvl="0" marL="114300" rtl="0" algn="l">
              <a:spcBef>
                <a:spcPts val="0"/>
              </a:spcBef>
              <a:spcAft>
                <a:spcPts val="0"/>
              </a:spcAft>
              <a:buNone/>
            </a:pPr>
            <a:r>
              <a:t/>
            </a:r>
            <a:endParaRPr sz="1400">
              <a:latin typeface="Quantico"/>
              <a:ea typeface="Quantico"/>
              <a:cs typeface="Quantico"/>
              <a:sym typeface="Quantico"/>
            </a:endParaRPr>
          </a:p>
          <a:p>
            <a:pPr indent="0" lvl="0" marL="0" rtl="0" algn="l">
              <a:spcBef>
                <a:spcPts val="0"/>
              </a:spcBef>
              <a:spcAft>
                <a:spcPts val="0"/>
              </a:spcAft>
              <a:buNone/>
            </a:pPr>
            <a:r>
              <a:rPr lang="en" sz="1400">
                <a:solidFill>
                  <a:schemeClr val="lt2"/>
                </a:solidFill>
                <a:latin typeface="Quantico"/>
                <a:ea typeface="Quantico"/>
                <a:cs typeface="Quantico"/>
                <a:sym typeface="Quantico"/>
              </a:rPr>
              <a:t>Key Points:</a:t>
            </a:r>
            <a:endParaRPr sz="1400">
              <a:solidFill>
                <a:schemeClr val="lt2"/>
              </a:solidFill>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Modularity</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Compatibility</a:t>
            </a:r>
            <a:endParaRPr sz="1400">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sz="1400">
                <a:latin typeface="Quantico"/>
                <a:ea typeface="Quantico"/>
                <a:cs typeface="Quantico"/>
                <a:sym typeface="Quantico"/>
              </a:rPr>
              <a:t>Flexibility</a:t>
            </a:r>
            <a:endParaRPr sz="1400">
              <a:latin typeface="Quantico"/>
              <a:ea typeface="Quantico"/>
              <a:cs typeface="Quantico"/>
              <a:sym typeface="Quantico"/>
            </a:endParaRPr>
          </a:p>
        </p:txBody>
      </p:sp>
      <p:sp>
        <p:nvSpPr>
          <p:cNvPr id="539" name="Google Shape;539;p42"/>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Implementation of UNIX on Chorus</a:t>
            </a:r>
            <a:endParaRPr>
              <a:solidFill>
                <a:schemeClr val="accent1"/>
              </a:solidFill>
            </a:endParaRPr>
          </a:p>
        </p:txBody>
      </p:sp>
      <p:pic>
        <p:nvPicPr>
          <p:cNvPr id="540" name="Google Shape;540;p42"/>
          <p:cNvPicPr preferRelativeResize="0"/>
          <p:nvPr/>
        </p:nvPicPr>
        <p:blipFill>
          <a:blip r:embed="rId3">
            <a:alphaModFix/>
          </a:blip>
          <a:stretch>
            <a:fillRect/>
          </a:stretch>
        </p:blipFill>
        <p:spPr>
          <a:xfrm>
            <a:off x="4375825" y="1184225"/>
            <a:ext cx="4151725" cy="320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ctrTitle"/>
          </p:nvPr>
        </p:nvSpPr>
        <p:spPr>
          <a:xfrm>
            <a:off x="896516" y="1455639"/>
            <a:ext cx="30651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Introduction to Chorus</a:t>
            </a:r>
            <a:endParaRPr sz="1500"/>
          </a:p>
        </p:txBody>
      </p:sp>
      <p:sp>
        <p:nvSpPr>
          <p:cNvPr id="243" name="Google Shape;243;p25"/>
          <p:cNvSpPr txBox="1"/>
          <p:nvPr>
            <p:ph idx="2" type="title"/>
          </p:nvPr>
        </p:nvSpPr>
        <p:spPr>
          <a:xfrm>
            <a:off x="896522" y="975925"/>
            <a:ext cx="12987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{01</a:t>
            </a:r>
            <a:r>
              <a:rPr lang="en" sz="2300">
                <a:solidFill>
                  <a:schemeClr val="accent2"/>
                </a:solidFill>
              </a:rPr>
              <a:t>}</a:t>
            </a:r>
            <a:endParaRPr sz="2300">
              <a:solidFill>
                <a:schemeClr val="accent2"/>
              </a:solidFill>
            </a:endParaRPr>
          </a:p>
        </p:txBody>
      </p:sp>
      <p:sp>
        <p:nvSpPr>
          <p:cNvPr id="244" name="Google Shape;244;p25"/>
          <p:cNvSpPr txBox="1"/>
          <p:nvPr>
            <p:ph idx="3" type="ctrTitle"/>
          </p:nvPr>
        </p:nvSpPr>
        <p:spPr>
          <a:xfrm>
            <a:off x="896633" y="2283564"/>
            <a:ext cx="30651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Process </a:t>
            </a:r>
            <a:r>
              <a:rPr lang="en" sz="1500"/>
              <a:t>Management</a:t>
            </a:r>
            <a:r>
              <a:rPr lang="en" sz="1500"/>
              <a:t> in Chorus</a:t>
            </a:r>
            <a:endParaRPr sz="1500"/>
          </a:p>
        </p:txBody>
      </p:sp>
      <p:sp>
        <p:nvSpPr>
          <p:cNvPr id="245" name="Google Shape;245;p25"/>
          <p:cNvSpPr txBox="1"/>
          <p:nvPr>
            <p:ph idx="4" type="title"/>
          </p:nvPr>
        </p:nvSpPr>
        <p:spPr>
          <a:xfrm>
            <a:off x="896522" y="1787574"/>
            <a:ext cx="12987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a:t>
            </a:r>
            <a:r>
              <a:rPr lang="en" sz="2300"/>
              <a:t>02</a:t>
            </a:r>
            <a:r>
              <a:rPr lang="en" sz="2300"/>
              <a:t>}</a:t>
            </a:r>
            <a:endParaRPr sz="2300"/>
          </a:p>
        </p:txBody>
      </p:sp>
      <p:sp>
        <p:nvSpPr>
          <p:cNvPr id="246" name="Google Shape;246;p25"/>
          <p:cNvSpPr txBox="1"/>
          <p:nvPr>
            <p:ph idx="5" type="ctrTitle"/>
          </p:nvPr>
        </p:nvSpPr>
        <p:spPr>
          <a:xfrm>
            <a:off x="896632" y="3111511"/>
            <a:ext cx="30651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Memory Management in Chorus</a:t>
            </a:r>
            <a:endParaRPr sz="1500"/>
          </a:p>
        </p:txBody>
      </p:sp>
      <p:sp>
        <p:nvSpPr>
          <p:cNvPr id="247" name="Google Shape;247;p25"/>
          <p:cNvSpPr txBox="1"/>
          <p:nvPr>
            <p:ph idx="6" type="title"/>
          </p:nvPr>
        </p:nvSpPr>
        <p:spPr>
          <a:xfrm>
            <a:off x="896523" y="2644175"/>
            <a:ext cx="1298700" cy="6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{03}</a:t>
            </a:r>
            <a:endParaRPr sz="2300">
              <a:solidFill>
                <a:schemeClr val="accent2"/>
              </a:solidFill>
            </a:endParaRPr>
          </a:p>
        </p:txBody>
      </p:sp>
      <p:sp>
        <p:nvSpPr>
          <p:cNvPr id="248" name="Google Shape;248;p25"/>
          <p:cNvSpPr txBox="1"/>
          <p:nvPr>
            <p:ph idx="9"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accent1"/>
                </a:solidFill>
              </a:rPr>
              <a:t>&lt;/ </a:t>
            </a:r>
            <a:r>
              <a:rPr lang="en" sz="2600"/>
              <a:t>Table of contents</a:t>
            </a:r>
            <a:endParaRPr sz="2600"/>
          </a:p>
        </p:txBody>
      </p:sp>
      <p:sp>
        <p:nvSpPr>
          <p:cNvPr id="249" name="Google Shape;249;p25"/>
          <p:cNvSpPr txBox="1"/>
          <p:nvPr>
            <p:ph idx="5" type="ctrTitle"/>
          </p:nvPr>
        </p:nvSpPr>
        <p:spPr>
          <a:xfrm>
            <a:off x="896682" y="3852461"/>
            <a:ext cx="30651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Communication in Chorus</a:t>
            </a:r>
            <a:endParaRPr sz="1500"/>
          </a:p>
        </p:txBody>
      </p:sp>
      <p:sp>
        <p:nvSpPr>
          <p:cNvPr id="250" name="Google Shape;250;p25"/>
          <p:cNvSpPr txBox="1"/>
          <p:nvPr>
            <p:ph idx="6" type="title"/>
          </p:nvPr>
        </p:nvSpPr>
        <p:spPr>
          <a:xfrm>
            <a:off x="896573" y="3385125"/>
            <a:ext cx="1298700" cy="6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{04}</a:t>
            </a:r>
            <a:endParaRPr sz="2300">
              <a:solidFill>
                <a:schemeClr val="accent2"/>
              </a:solidFill>
            </a:endParaRPr>
          </a:p>
        </p:txBody>
      </p:sp>
      <p:sp>
        <p:nvSpPr>
          <p:cNvPr id="251" name="Google Shape;251;p25"/>
          <p:cNvSpPr txBox="1"/>
          <p:nvPr>
            <p:ph type="ctrTitle"/>
          </p:nvPr>
        </p:nvSpPr>
        <p:spPr>
          <a:xfrm>
            <a:off x="5039741" y="1511539"/>
            <a:ext cx="30651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Unix Emulation in Chorus</a:t>
            </a:r>
            <a:endParaRPr sz="1500"/>
          </a:p>
        </p:txBody>
      </p:sp>
      <p:sp>
        <p:nvSpPr>
          <p:cNvPr id="252" name="Google Shape;252;p25"/>
          <p:cNvSpPr txBox="1"/>
          <p:nvPr>
            <p:ph idx="2" type="title"/>
          </p:nvPr>
        </p:nvSpPr>
        <p:spPr>
          <a:xfrm>
            <a:off x="5039747" y="1031825"/>
            <a:ext cx="12987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{05}</a:t>
            </a:r>
            <a:endParaRPr sz="2300">
              <a:solidFill>
                <a:schemeClr val="accent2"/>
              </a:solidFill>
            </a:endParaRPr>
          </a:p>
        </p:txBody>
      </p:sp>
      <p:sp>
        <p:nvSpPr>
          <p:cNvPr id="253" name="Google Shape;253;p25"/>
          <p:cNvSpPr txBox="1"/>
          <p:nvPr>
            <p:ph idx="3" type="ctrTitle"/>
          </p:nvPr>
        </p:nvSpPr>
        <p:spPr>
          <a:xfrm>
            <a:off x="5039849" y="2339475"/>
            <a:ext cx="35748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Cool: Object-Oriented Subsystem</a:t>
            </a:r>
            <a:endParaRPr sz="1500"/>
          </a:p>
        </p:txBody>
      </p:sp>
      <p:sp>
        <p:nvSpPr>
          <p:cNvPr id="254" name="Google Shape;254;p25"/>
          <p:cNvSpPr txBox="1"/>
          <p:nvPr>
            <p:ph idx="4" type="title"/>
          </p:nvPr>
        </p:nvSpPr>
        <p:spPr>
          <a:xfrm>
            <a:off x="5039747" y="1843474"/>
            <a:ext cx="12987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a:t>
            </a:r>
            <a:r>
              <a:rPr lang="en" sz="2300"/>
              <a:t>0</a:t>
            </a:r>
            <a:r>
              <a:rPr lang="en" sz="2300"/>
              <a:t>6</a:t>
            </a:r>
            <a:r>
              <a:rPr lang="en" sz="2300"/>
              <a:t>}</a:t>
            </a:r>
            <a:endParaRPr sz="2300"/>
          </a:p>
        </p:txBody>
      </p:sp>
      <p:sp>
        <p:nvSpPr>
          <p:cNvPr id="255" name="Google Shape;255;p25"/>
          <p:cNvSpPr txBox="1"/>
          <p:nvPr>
            <p:ph idx="5" type="ctrTitle"/>
          </p:nvPr>
        </p:nvSpPr>
        <p:spPr>
          <a:xfrm>
            <a:off x="5039850" y="3167400"/>
            <a:ext cx="3824700" cy="40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Comparison of Amoeba, Mach, &amp; Chorus</a:t>
            </a:r>
            <a:endParaRPr sz="1500"/>
          </a:p>
        </p:txBody>
      </p:sp>
      <p:sp>
        <p:nvSpPr>
          <p:cNvPr id="256" name="Google Shape;256;p25"/>
          <p:cNvSpPr txBox="1"/>
          <p:nvPr>
            <p:ph idx="6" type="title"/>
          </p:nvPr>
        </p:nvSpPr>
        <p:spPr>
          <a:xfrm>
            <a:off x="5039748" y="2700075"/>
            <a:ext cx="1298700" cy="6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t>{07}</a:t>
            </a:r>
            <a:endParaRPr sz="2300">
              <a:solidFill>
                <a:schemeClr val="accent2"/>
              </a:solidFill>
            </a:endParaRPr>
          </a:p>
        </p:txBody>
      </p:sp>
      <p:sp>
        <p:nvSpPr>
          <p:cNvPr id="257" name="Google Shape;257;p25"/>
          <p:cNvSpPr txBox="1"/>
          <p:nvPr>
            <p:ph idx="5" type="ctrTitle"/>
          </p:nvPr>
        </p:nvSpPr>
        <p:spPr>
          <a:xfrm>
            <a:off x="5039900" y="3908343"/>
            <a:ext cx="3065100" cy="61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Summary</a:t>
            </a:r>
            <a:endParaRPr sz="1500"/>
          </a:p>
          <a:p>
            <a:pPr indent="0" lvl="0" marL="0" rtl="0" algn="l">
              <a:spcBef>
                <a:spcPts val="0"/>
              </a:spcBef>
              <a:spcAft>
                <a:spcPts val="0"/>
              </a:spcAft>
              <a:buNone/>
            </a:pPr>
            <a:r>
              <a:rPr lang="en" sz="1500"/>
              <a:t>Implementation of Chorus</a:t>
            </a:r>
            <a:endParaRPr sz="1500"/>
          </a:p>
        </p:txBody>
      </p:sp>
      <p:sp>
        <p:nvSpPr>
          <p:cNvPr id="258" name="Google Shape;258;p25"/>
          <p:cNvSpPr txBox="1"/>
          <p:nvPr>
            <p:ph idx="6" type="title"/>
          </p:nvPr>
        </p:nvSpPr>
        <p:spPr>
          <a:xfrm>
            <a:off x="5039798" y="3441025"/>
            <a:ext cx="1298700" cy="60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300">
                <a:solidFill>
                  <a:schemeClr val="lt2"/>
                </a:solidFill>
              </a:rPr>
              <a:t>{</a:t>
            </a:r>
            <a:r>
              <a:rPr lang="en" sz="2300"/>
              <a:t>08}</a:t>
            </a:r>
            <a:endParaRPr sz="2300">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43"/>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Process Manager</a:t>
            </a:r>
            <a:endParaRPr>
              <a:solidFill>
                <a:schemeClr val="lt2"/>
              </a:solidFill>
            </a:endParaRPr>
          </a:p>
        </p:txBody>
      </p:sp>
      <p:pic>
        <p:nvPicPr>
          <p:cNvPr id="546" name="Google Shape;546;p43"/>
          <p:cNvPicPr preferRelativeResize="0"/>
          <p:nvPr/>
        </p:nvPicPr>
        <p:blipFill>
          <a:blip r:embed="rId3">
            <a:alphaModFix/>
          </a:blip>
          <a:stretch>
            <a:fillRect/>
          </a:stretch>
        </p:blipFill>
        <p:spPr>
          <a:xfrm>
            <a:off x="720000" y="1097253"/>
            <a:ext cx="4686300" cy="2114550"/>
          </a:xfrm>
          <a:prstGeom prst="rect">
            <a:avLst/>
          </a:prstGeom>
          <a:noFill/>
          <a:ln>
            <a:noFill/>
          </a:ln>
        </p:spPr>
      </p:pic>
      <p:sp>
        <p:nvSpPr>
          <p:cNvPr id="547" name="Google Shape;547;p43"/>
          <p:cNvSpPr txBox="1"/>
          <p:nvPr/>
        </p:nvSpPr>
        <p:spPr>
          <a:xfrm>
            <a:off x="5524100" y="1124850"/>
            <a:ext cx="3000000" cy="3232500"/>
          </a:xfrm>
          <a:prstGeom prst="rect">
            <a:avLst/>
          </a:prstGeom>
          <a:noFill/>
          <a:ln>
            <a:noFill/>
          </a:ln>
        </p:spPr>
        <p:txBody>
          <a:bodyPr anchorCtr="0" anchor="t" bIns="91425" lIns="91425" spcFirstLastPara="1" rIns="91425" wrap="square" tIns="91425">
            <a:spAutoFit/>
          </a:bodyPr>
          <a:lstStyle/>
          <a:p>
            <a:pPr indent="-127000" lvl="0" marL="57150" rtl="0" algn="l">
              <a:spcBef>
                <a:spcPts val="0"/>
              </a:spcBef>
              <a:spcAft>
                <a:spcPts val="0"/>
              </a:spcAft>
              <a:buClr>
                <a:schemeClr val="accent2"/>
              </a:buClr>
              <a:buSzPts val="1100"/>
              <a:buFont typeface="Quantico"/>
              <a:buChar char="●"/>
            </a:pPr>
            <a:r>
              <a:rPr b="1" lang="en" sz="1100">
                <a:solidFill>
                  <a:schemeClr val="accent2"/>
                </a:solidFill>
                <a:latin typeface="Quantico"/>
                <a:ea typeface="Quantico"/>
                <a:cs typeface="Quantico"/>
                <a:sym typeface="Quantico"/>
              </a:rPr>
              <a:t>The Central Hub:</a:t>
            </a:r>
            <a:r>
              <a:rPr lang="en" sz="1100">
                <a:solidFill>
                  <a:schemeClr val="accent2"/>
                </a:solidFill>
                <a:latin typeface="Quantico"/>
                <a:ea typeface="Quantico"/>
                <a:cs typeface="Quantico"/>
                <a:sym typeface="Quantico"/>
              </a:rPr>
              <a:t> </a:t>
            </a:r>
            <a:endParaRPr sz="1100">
              <a:solidFill>
                <a:schemeClr val="accent2"/>
              </a:solidFill>
              <a:latin typeface="Quantico"/>
              <a:ea typeface="Quantico"/>
              <a:cs typeface="Quantico"/>
              <a:sym typeface="Quantico"/>
            </a:endParaRPr>
          </a:p>
          <a:p>
            <a:pPr indent="0" lvl="0" marL="57150" rtl="0" algn="l">
              <a:spcBef>
                <a:spcPts val="0"/>
              </a:spcBef>
              <a:spcAft>
                <a:spcPts val="0"/>
              </a:spcAft>
              <a:buNone/>
            </a:pPr>
            <a:r>
              <a:rPr lang="en" sz="1100">
                <a:solidFill>
                  <a:schemeClr val="dk1"/>
                </a:solidFill>
                <a:latin typeface="Quantico"/>
                <a:ea typeface="Quantico"/>
                <a:cs typeface="Quantico"/>
                <a:sym typeface="Quantico"/>
              </a:rPr>
              <a:t>core component for all UNIX system calls</a:t>
            </a:r>
            <a:endParaRPr sz="1100">
              <a:solidFill>
                <a:schemeClr val="dk1"/>
              </a:solidFill>
              <a:latin typeface="Quantico"/>
              <a:ea typeface="Quantico"/>
              <a:cs typeface="Quantico"/>
              <a:sym typeface="Quantico"/>
            </a:endParaRPr>
          </a:p>
          <a:p>
            <a:pPr indent="-127000" lvl="0" marL="57150" rtl="0" algn="l">
              <a:spcBef>
                <a:spcPts val="0"/>
              </a:spcBef>
              <a:spcAft>
                <a:spcPts val="0"/>
              </a:spcAft>
              <a:buClr>
                <a:schemeClr val="accent2"/>
              </a:buClr>
              <a:buSzPts val="1100"/>
              <a:buFont typeface="Quantico"/>
              <a:buChar char="●"/>
            </a:pPr>
            <a:r>
              <a:rPr b="1" lang="en" sz="1100">
                <a:solidFill>
                  <a:schemeClr val="accent2"/>
                </a:solidFill>
                <a:latin typeface="Quantico"/>
                <a:ea typeface="Quantico"/>
                <a:cs typeface="Quantico"/>
                <a:sym typeface="Quantico"/>
              </a:rPr>
              <a:t>System Call Handler:</a:t>
            </a:r>
            <a:r>
              <a:rPr lang="en" sz="1100">
                <a:solidFill>
                  <a:schemeClr val="accent2"/>
                </a:solidFill>
                <a:latin typeface="Quantico"/>
                <a:ea typeface="Quantico"/>
                <a:cs typeface="Quantico"/>
                <a:sym typeface="Quantico"/>
              </a:rPr>
              <a:t> </a:t>
            </a:r>
            <a:endParaRPr sz="1100">
              <a:solidFill>
                <a:schemeClr val="accent2"/>
              </a:solidFill>
              <a:latin typeface="Quantico"/>
              <a:ea typeface="Quantico"/>
              <a:cs typeface="Quantico"/>
              <a:sym typeface="Quantico"/>
            </a:endParaRPr>
          </a:p>
          <a:p>
            <a:pPr indent="0" lvl="0" marL="57150" rtl="0" algn="l">
              <a:spcBef>
                <a:spcPts val="0"/>
              </a:spcBef>
              <a:spcAft>
                <a:spcPts val="0"/>
              </a:spcAft>
              <a:buNone/>
            </a:pPr>
            <a:r>
              <a:rPr lang="en" sz="1100">
                <a:solidFill>
                  <a:schemeClr val="dk1"/>
                </a:solidFill>
                <a:latin typeface="Quantico"/>
                <a:ea typeface="Quantico"/>
                <a:cs typeface="Quantico"/>
                <a:sym typeface="Quantico"/>
              </a:rPr>
              <a:t>intercepts system calls, decides what to do, and coordinates with other managers</a:t>
            </a:r>
            <a:endParaRPr sz="1100">
              <a:solidFill>
                <a:schemeClr val="dk1"/>
              </a:solidFill>
              <a:latin typeface="Quantico"/>
              <a:ea typeface="Quantico"/>
              <a:cs typeface="Quantico"/>
              <a:sym typeface="Quantico"/>
            </a:endParaRPr>
          </a:p>
          <a:p>
            <a:pPr indent="-127000" lvl="0" marL="57150" rtl="0" algn="l">
              <a:spcBef>
                <a:spcPts val="0"/>
              </a:spcBef>
              <a:spcAft>
                <a:spcPts val="0"/>
              </a:spcAft>
              <a:buClr>
                <a:schemeClr val="accent2"/>
              </a:buClr>
              <a:buSzPts val="1100"/>
              <a:buFont typeface="Quantico"/>
              <a:buChar char="●"/>
            </a:pPr>
            <a:r>
              <a:rPr b="1" lang="en" sz="1100">
                <a:solidFill>
                  <a:schemeClr val="accent2"/>
                </a:solidFill>
                <a:latin typeface="Quantico"/>
                <a:ea typeface="Quantico"/>
                <a:cs typeface="Quantico"/>
                <a:sym typeface="Quantico"/>
              </a:rPr>
              <a:t>Process Lifecycle:</a:t>
            </a:r>
            <a:r>
              <a:rPr lang="en" sz="1100">
                <a:solidFill>
                  <a:schemeClr val="accent2"/>
                </a:solidFill>
                <a:latin typeface="Quantico"/>
                <a:ea typeface="Quantico"/>
                <a:cs typeface="Quantico"/>
                <a:sym typeface="Quantico"/>
              </a:rPr>
              <a:t> </a:t>
            </a:r>
            <a:endParaRPr sz="1100">
              <a:solidFill>
                <a:schemeClr val="accent2"/>
              </a:solidFill>
              <a:latin typeface="Quantico"/>
              <a:ea typeface="Quantico"/>
              <a:cs typeface="Quantico"/>
              <a:sym typeface="Quantico"/>
            </a:endParaRPr>
          </a:p>
          <a:p>
            <a:pPr indent="-127000" lvl="1" marL="2286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manages the entire lifecycle of UNIX processes</a:t>
            </a:r>
            <a:endParaRPr sz="1100">
              <a:solidFill>
                <a:schemeClr val="dk1"/>
              </a:solidFill>
              <a:latin typeface="Quantico"/>
              <a:ea typeface="Quantico"/>
              <a:cs typeface="Quantico"/>
              <a:sym typeface="Quantico"/>
            </a:endParaRPr>
          </a:p>
          <a:p>
            <a:pPr indent="-127000" lvl="1" marL="2286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creation, termination, and signal handling</a:t>
            </a:r>
            <a:endParaRPr sz="1100">
              <a:solidFill>
                <a:schemeClr val="dk1"/>
              </a:solidFill>
              <a:latin typeface="Quantico"/>
              <a:ea typeface="Quantico"/>
              <a:cs typeface="Quantico"/>
              <a:sym typeface="Quantico"/>
            </a:endParaRPr>
          </a:p>
          <a:p>
            <a:pPr indent="-127000" lvl="0" marL="57150" rtl="0" algn="l">
              <a:spcBef>
                <a:spcPts val="0"/>
              </a:spcBef>
              <a:spcAft>
                <a:spcPts val="0"/>
              </a:spcAft>
              <a:buClr>
                <a:schemeClr val="accent2"/>
              </a:buClr>
              <a:buSzPts val="1100"/>
              <a:buFont typeface="Quantico"/>
              <a:buChar char="●"/>
            </a:pPr>
            <a:r>
              <a:rPr b="1" lang="en" sz="1100">
                <a:solidFill>
                  <a:schemeClr val="accent2"/>
                </a:solidFill>
                <a:latin typeface="Quantico"/>
                <a:ea typeface="Quantico"/>
                <a:cs typeface="Quantico"/>
                <a:sym typeface="Quantico"/>
              </a:rPr>
              <a:t>Resource Allocation:</a:t>
            </a:r>
            <a:r>
              <a:rPr lang="en" sz="1100">
                <a:solidFill>
                  <a:schemeClr val="accent2"/>
                </a:solidFill>
                <a:latin typeface="Quantico"/>
                <a:ea typeface="Quantico"/>
                <a:cs typeface="Quantico"/>
                <a:sym typeface="Quantico"/>
              </a:rPr>
              <a:t> </a:t>
            </a:r>
            <a:endParaRPr sz="1100">
              <a:solidFill>
                <a:schemeClr val="accent2"/>
              </a:solidFill>
              <a:latin typeface="Quantico"/>
              <a:ea typeface="Quantico"/>
              <a:cs typeface="Quantico"/>
              <a:sym typeface="Quantico"/>
            </a:endParaRPr>
          </a:p>
          <a:p>
            <a:pPr indent="0" lvl="0" marL="57150" rtl="0" algn="l">
              <a:spcBef>
                <a:spcPts val="0"/>
              </a:spcBef>
              <a:spcAft>
                <a:spcPts val="0"/>
              </a:spcAft>
              <a:buNone/>
            </a:pPr>
            <a:r>
              <a:rPr lang="en" sz="1100">
                <a:solidFill>
                  <a:schemeClr val="dk1"/>
                </a:solidFill>
                <a:latin typeface="Quantico"/>
                <a:ea typeface="Quantico"/>
                <a:cs typeface="Quantico"/>
                <a:sym typeface="Quantico"/>
              </a:rPr>
              <a:t>handles resource allocation and deallocation</a:t>
            </a:r>
            <a:endParaRPr sz="1100">
              <a:solidFill>
                <a:schemeClr val="dk1"/>
              </a:solidFill>
              <a:latin typeface="Quantico"/>
              <a:ea typeface="Quantico"/>
              <a:cs typeface="Quantico"/>
              <a:sym typeface="Quantico"/>
            </a:endParaRPr>
          </a:p>
          <a:p>
            <a:pPr indent="-127000" lvl="0" marL="57150" rtl="0" algn="l">
              <a:spcBef>
                <a:spcPts val="0"/>
              </a:spcBef>
              <a:spcAft>
                <a:spcPts val="0"/>
              </a:spcAft>
              <a:buClr>
                <a:schemeClr val="accent2"/>
              </a:buClr>
              <a:buSzPts val="1100"/>
              <a:buFont typeface="Quantico"/>
              <a:buChar char="●"/>
            </a:pPr>
            <a:r>
              <a:rPr b="1" lang="en" sz="1100">
                <a:solidFill>
                  <a:schemeClr val="accent2"/>
                </a:solidFill>
                <a:latin typeface="Quantico"/>
                <a:ea typeface="Quantico"/>
                <a:cs typeface="Quantico"/>
                <a:sym typeface="Quantico"/>
              </a:rPr>
              <a:t>Inter-Manager Coordination:</a:t>
            </a:r>
            <a:r>
              <a:rPr lang="en" sz="1100">
                <a:solidFill>
                  <a:schemeClr val="accent2"/>
                </a:solidFill>
                <a:latin typeface="Quantico"/>
                <a:ea typeface="Quantico"/>
                <a:cs typeface="Quantico"/>
                <a:sym typeface="Quantico"/>
              </a:rPr>
              <a:t> </a:t>
            </a:r>
            <a:endParaRPr sz="1100">
              <a:solidFill>
                <a:schemeClr val="accent2"/>
              </a:solidFill>
              <a:latin typeface="Quantico"/>
              <a:ea typeface="Quantico"/>
              <a:cs typeface="Quantico"/>
              <a:sym typeface="Quantico"/>
            </a:endParaRPr>
          </a:p>
          <a:p>
            <a:pPr indent="-127000" lvl="1" marL="2286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acts as the central coordinator</a:t>
            </a:r>
            <a:endParaRPr sz="1100">
              <a:solidFill>
                <a:schemeClr val="dk1"/>
              </a:solidFill>
              <a:latin typeface="Quantico"/>
              <a:ea typeface="Quantico"/>
              <a:cs typeface="Quantico"/>
              <a:sym typeface="Quantico"/>
            </a:endParaRPr>
          </a:p>
          <a:p>
            <a:pPr indent="-127000" lvl="1" marL="228600" rtl="0" algn="l">
              <a:spcBef>
                <a:spcPts val="0"/>
              </a:spcBef>
              <a:spcAft>
                <a:spcPts val="0"/>
              </a:spcAft>
              <a:buClr>
                <a:schemeClr val="dk1"/>
              </a:buClr>
              <a:buSzPts val="1100"/>
              <a:buFont typeface="Quantico"/>
              <a:buChar char="○"/>
            </a:pPr>
            <a:r>
              <a:rPr lang="en" sz="1100">
                <a:solidFill>
                  <a:schemeClr val="dk1"/>
                </a:solidFill>
                <a:latin typeface="Quantico"/>
                <a:ea typeface="Quantico"/>
                <a:cs typeface="Quantico"/>
                <a:sym typeface="Quantico"/>
              </a:rPr>
              <a:t>interacting with the Object Manager, Streams Manager, and Interprocess Communication Manager as needed</a:t>
            </a:r>
            <a:endParaRPr sz="1100">
              <a:solidFill>
                <a:schemeClr val="dk1"/>
              </a:solidFill>
              <a:latin typeface="Quantico"/>
              <a:ea typeface="Quantico"/>
              <a:cs typeface="Quantico"/>
              <a:sym typeface="Quantico"/>
            </a:endParaRPr>
          </a:p>
        </p:txBody>
      </p:sp>
      <p:sp>
        <p:nvSpPr>
          <p:cNvPr id="548" name="Google Shape;548;p43"/>
          <p:cNvSpPr txBox="1"/>
          <p:nvPr/>
        </p:nvSpPr>
        <p:spPr>
          <a:xfrm>
            <a:off x="720000" y="3397100"/>
            <a:ext cx="3186000" cy="10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Acts as a c</a:t>
            </a:r>
            <a:r>
              <a:rPr lang="en">
                <a:solidFill>
                  <a:schemeClr val="dk1"/>
                </a:solidFill>
                <a:latin typeface="Source Code Pro"/>
                <a:ea typeface="Source Code Pro"/>
                <a:cs typeface="Source Code Pro"/>
                <a:sym typeface="Source Code Pro"/>
              </a:rPr>
              <a:t>oordinator</a:t>
            </a:r>
            <a:r>
              <a:rPr lang="en">
                <a:solidFill>
                  <a:schemeClr val="dk1"/>
                </a:solidFill>
                <a:latin typeface="Source Code Pro"/>
                <a:ea typeface="Source Code Pro"/>
                <a:cs typeface="Source Code Pro"/>
                <a:sym typeface="Source Code Pro"/>
              </a:rPr>
              <a:t> for the other three types of managers.</a:t>
            </a:r>
            <a:endParaRPr>
              <a:solidFill>
                <a:schemeClr val="dk1"/>
              </a:solidFill>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4"/>
          <p:cNvSpPr txBox="1"/>
          <p:nvPr>
            <p:ph idx="6"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DB5D"/>
                </a:solidFill>
              </a:rPr>
              <a:t>Managers</a:t>
            </a:r>
            <a:endParaRPr>
              <a:solidFill>
                <a:srgbClr val="FFDB5D"/>
              </a:solidFill>
            </a:endParaRPr>
          </a:p>
        </p:txBody>
      </p:sp>
      <p:sp>
        <p:nvSpPr>
          <p:cNvPr id="554" name="Google Shape;554;p44"/>
          <p:cNvSpPr txBox="1"/>
          <p:nvPr>
            <p:ph type="title"/>
          </p:nvPr>
        </p:nvSpPr>
        <p:spPr>
          <a:xfrm>
            <a:off x="722125" y="1198500"/>
            <a:ext cx="2257200" cy="40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accent2"/>
                </a:solidFill>
              </a:rPr>
              <a:t>Object Manager</a:t>
            </a:r>
            <a:endParaRPr>
              <a:solidFill>
                <a:schemeClr val="accent2"/>
              </a:solidFill>
            </a:endParaRPr>
          </a:p>
        </p:txBody>
      </p:sp>
      <p:sp>
        <p:nvSpPr>
          <p:cNvPr id="555" name="Google Shape;555;p44"/>
          <p:cNvSpPr txBox="1"/>
          <p:nvPr>
            <p:ph idx="1" type="subTitle"/>
          </p:nvPr>
        </p:nvSpPr>
        <p:spPr>
          <a:xfrm>
            <a:off x="722301" y="1557850"/>
            <a:ext cx="2257200" cy="2037600"/>
          </a:xfrm>
          <a:prstGeom prst="rect">
            <a:avLst/>
          </a:prstGeom>
        </p:spPr>
        <p:txBody>
          <a:bodyPr anchorCtr="0" anchor="t" bIns="91425" lIns="91425" spcFirstLastPara="1" rIns="91425" wrap="square" tIns="91425">
            <a:noAutofit/>
          </a:bodyPr>
          <a:lstStyle/>
          <a:p>
            <a:pPr indent="-146050" lvl="0" marL="114300" rtl="0" algn="l">
              <a:spcBef>
                <a:spcPts val="0"/>
              </a:spcBef>
              <a:spcAft>
                <a:spcPts val="0"/>
              </a:spcAft>
              <a:buSzPts val="1400"/>
              <a:buFont typeface="Quantico"/>
              <a:buChar char="●"/>
            </a:pPr>
            <a:r>
              <a:rPr lang="en">
                <a:latin typeface="Quantico"/>
                <a:ea typeface="Quantico"/>
                <a:cs typeface="Quantico"/>
                <a:sym typeface="Quantico"/>
              </a:rPr>
              <a:t>Manages tangible information: files, swap space, etc.</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Handles page faults and disk I/O.</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Works with segments named by capabilities.</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Manages file descriptors for UNIX processes.</a:t>
            </a:r>
            <a:endParaRPr>
              <a:latin typeface="Quantico"/>
              <a:ea typeface="Quantico"/>
              <a:cs typeface="Quantico"/>
              <a:sym typeface="Quantico"/>
            </a:endParaRPr>
          </a:p>
        </p:txBody>
      </p:sp>
      <p:sp>
        <p:nvSpPr>
          <p:cNvPr id="556" name="Google Shape;556;p44"/>
          <p:cNvSpPr txBox="1"/>
          <p:nvPr>
            <p:ph idx="2" type="title"/>
          </p:nvPr>
        </p:nvSpPr>
        <p:spPr>
          <a:xfrm>
            <a:off x="3493900" y="1198500"/>
            <a:ext cx="2257500" cy="39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accent2"/>
                </a:solidFill>
              </a:rPr>
              <a:t>Stream Manager</a:t>
            </a:r>
            <a:endParaRPr>
              <a:solidFill>
                <a:schemeClr val="accent2"/>
              </a:solidFill>
            </a:endParaRPr>
          </a:p>
        </p:txBody>
      </p:sp>
      <p:sp>
        <p:nvSpPr>
          <p:cNvPr id="557" name="Google Shape;557;p44"/>
          <p:cNvSpPr txBox="1"/>
          <p:nvPr>
            <p:ph idx="3" type="subTitle"/>
          </p:nvPr>
        </p:nvSpPr>
        <p:spPr>
          <a:xfrm>
            <a:off x="3494075" y="1557200"/>
            <a:ext cx="2257500" cy="2037600"/>
          </a:xfrm>
          <a:prstGeom prst="rect">
            <a:avLst/>
          </a:prstGeom>
        </p:spPr>
        <p:txBody>
          <a:bodyPr anchorCtr="0" anchor="t" bIns="91425" lIns="91425" spcFirstLastPara="1" rIns="91425" wrap="square" tIns="91425">
            <a:noAutofit/>
          </a:bodyPr>
          <a:lstStyle/>
          <a:p>
            <a:pPr indent="-146050" lvl="0" marL="114300" rtl="0" algn="l">
              <a:spcBef>
                <a:spcPts val="0"/>
              </a:spcBef>
              <a:spcAft>
                <a:spcPts val="0"/>
              </a:spcAft>
              <a:buSzPts val="1400"/>
              <a:buFont typeface="Quantico"/>
              <a:buChar char="●"/>
            </a:pPr>
            <a:r>
              <a:rPr lang="en">
                <a:latin typeface="Quantico"/>
                <a:ea typeface="Quantico"/>
                <a:cs typeface="Quantico"/>
                <a:sym typeface="Quantico"/>
              </a:rPr>
              <a:t>Handles System V streams (devices, sockets, pipes).</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Manages I/O operations for these devices.</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Handles networking (TCP/IP).</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Provides inter-process communication mechanisms.</a:t>
            </a:r>
            <a:endParaRPr>
              <a:latin typeface="Quantico"/>
              <a:ea typeface="Quantico"/>
              <a:cs typeface="Quantico"/>
              <a:sym typeface="Quantico"/>
            </a:endParaRPr>
          </a:p>
        </p:txBody>
      </p:sp>
      <p:sp>
        <p:nvSpPr>
          <p:cNvPr id="558" name="Google Shape;558;p44"/>
          <p:cNvSpPr txBox="1"/>
          <p:nvPr>
            <p:ph idx="4" type="title"/>
          </p:nvPr>
        </p:nvSpPr>
        <p:spPr>
          <a:xfrm>
            <a:off x="6164375" y="1198500"/>
            <a:ext cx="2257500" cy="390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chemeClr val="accent2"/>
                </a:solidFill>
              </a:rPr>
              <a:t>Interprocess Communication Manager</a:t>
            </a:r>
            <a:endParaRPr>
              <a:solidFill>
                <a:schemeClr val="accent2"/>
              </a:solidFill>
            </a:endParaRPr>
          </a:p>
        </p:txBody>
      </p:sp>
      <p:sp>
        <p:nvSpPr>
          <p:cNvPr id="559" name="Google Shape;559;p44"/>
          <p:cNvSpPr txBox="1"/>
          <p:nvPr>
            <p:ph idx="5" type="subTitle"/>
          </p:nvPr>
        </p:nvSpPr>
        <p:spPr>
          <a:xfrm>
            <a:off x="6164375" y="1557875"/>
            <a:ext cx="2257500" cy="2037600"/>
          </a:xfrm>
          <a:prstGeom prst="rect">
            <a:avLst/>
          </a:prstGeom>
        </p:spPr>
        <p:txBody>
          <a:bodyPr anchorCtr="0" anchor="t" bIns="91425" lIns="91425" spcFirstLastPara="1" rIns="91425" wrap="square" tIns="91425">
            <a:noAutofit/>
          </a:bodyPr>
          <a:lstStyle/>
          <a:p>
            <a:pPr indent="-146050" lvl="0" marL="114300" rtl="0" algn="l">
              <a:spcBef>
                <a:spcPts val="0"/>
              </a:spcBef>
              <a:spcAft>
                <a:spcPts val="0"/>
              </a:spcAft>
              <a:buSzPts val="1400"/>
              <a:buFont typeface="Quantico"/>
              <a:buChar char="●"/>
            </a:pPr>
            <a:r>
              <a:rPr lang="en">
                <a:latin typeface="Quantico"/>
                <a:ea typeface="Quantico"/>
                <a:cs typeface="Quantico"/>
                <a:sym typeface="Quantico"/>
              </a:rPr>
              <a:t>Handles legacy System V IPC mechanisms (messages, semaphores, shared memory).</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Less efficient and less desirable compared to modern Chorus IPC mechanisms.</a:t>
            </a:r>
            <a:endParaRPr>
              <a:latin typeface="Quantico"/>
              <a:ea typeface="Quantico"/>
              <a:cs typeface="Quantico"/>
              <a:sym typeface="Quantico"/>
            </a:endParaRPr>
          </a:p>
          <a:p>
            <a:pPr indent="-146050" lvl="0" marL="114300" rtl="0" algn="l">
              <a:spcBef>
                <a:spcPts val="0"/>
              </a:spcBef>
              <a:spcAft>
                <a:spcPts val="0"/>
              </a:spcAft>
              <a:buSzPts val="1400"/>
              <a:buFont typeface="Quantico"/>
              <a:buChar char="●"/>
            </a:pPr>
            <a:r>
              <a:rPr lang="en">
                <a:latin typeface="Quantico"/>
                <a:ea typeface="Quantico"/>
                <a:cs typeface="Quantico"/>
                <a:sym typeface="Quantico"/>
              </a:rPr>
              <a:t>Might be avoided in favor of using Chorus's own IPC mechanisms.</a:t>
            </a:r>
            <a:endParaRPr>
              <a:latin typeface="Quantico"/>
              <a:ea typeface="Quantico"/>
              <a:cs typeface="Quantico"/>
              <a:sym typeface="Quantic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5"/>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Configurability</a:t>
            </a:r>
            <a:endParaRPr>
              <a:solidFill>
                <a:schemeClr val="accent2"/>
              </a:solidFill>
            </a:endParaRPr>
          </a:p>
        </p:txBody>
      </p:sp>
      <p:sp>
        <p:nvSpPr>
          <p:cNvPr id="565" name="Google Shape;565;p45"/>
          <p:cNvSpPr txBox="1"/>
          <p:nvPr>
            <p:ph idx="1" type="body"/>
          </p:nvPr>
        </p:nvSpPr>
        <p:spPr>
          <a:xfrm>
            <a:off x="720000" y="1033200"/>
            <a:ext cx="3692400" cy="3404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Quantico"/>
                <a:ea typeface="Quantico"/>
                <a:cs typeface="Quantico"/>
                <a:sym typeface="Quantico"/>
              </a:rPr>
              <a:t>The Chorus UNIX subsystem is highly configurable, allowing it to be adapted to various use cases and resource constraints. </a:t>
            </a:r>
            <a:endParaRPr sz="1400">
              <a:latin typeface="Quantico"/>
              <a:ea typeface="Quantico"/>
              <a:cs typeface="Quantico"/>
              <a:sym typeface="Quantico"/>
            </a:endParaRPr>
          </a:p>
          <a:p>
            <a:pPr indent="0" lvl="0" marL="0" rtl="0" algn="l">
              <a:lnSpc>
                <a:spcPct val="100000"/>
              </a:lnSpc>
              <a:spcBef>
                <a:spcPts val="1200"/>
              </a:spcBef>
              <a:spcAft>
                <a:spcPts val="0"/>
              </a:spcAft>
              <a:buNone/>
            </a:pPr>
            <a:r>
              <a:rPr b="1" lang="en" sz="1400">
                <a:latin typeface="Quantico"/>
                <a:ea typeface="Quantico"/>
                <a:cs typeface="Quantico"/>
                <a:sym typeface="Quantico"/>
              </a:rPr>
              <a:t>Different Configurations for Different Needs:</a:t>
            </a:r>
            <a:endParaRPr b="1" sz="1400">
              <a:latin typeface="Quantico"/>
              <a:ea typeface="Quantico"/>
              <a:cs typeface="Quantico"/>
              <a:sym typeface="Quantico"/>
            </a:endParaRPr>
          </a:p>
          <a:p>
            <a:pPr indent="-304800" lvl="0" marL="457200" rtl="0" algn="l">
              <a:lnSpc>
                <a:spcPct val="100000"/>
              </a:lnSpc>
              <a:spcBef>
                <a:spcPts val="1200"/>
              </a:spcBef>
              <a:spcAft>
                <a:spcPts val="0"/>
              </a:spcAft>
              <a:buClr>
                <a:schemeClr val="dk1"/>
              </a:buClr>
              <a:buSzPts val="1200"/>
              <a:buFont typeface="Arial"/>
              <a:buChar char="●"/>
            </a:pPr>
            <a:r>
              <a:rPr b="1" lang="en">
                <a:solidFill>
                  <a:schemeClr val="lt2"/>
                </a:solidFill>
                <a:latin typeface="Quantico"/>
                <a:ea typeface="Quantico"/>
                <a:cs typeface="Quantico"/>
                <a:sym typeface="Quantico"/>
              </a:rPr>
              <a:t>Complete System:</a:t>
            </a:r>
            <a:r>
              <a:rPr lang="en">
                <a:latin typeface="Quantico"/>
                <a:ea typeface="Quantico"/>
                <a:cs typeface="Quantico"/>
                <a:sym typeface="Quantico"/>
              </a:rPr>
              <a:t> Includes all components (PM, OM, SM, IPCM) for full functionality.</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solidFill>
                  <a:schemeClr val="lt2"/>
                </a:solidFill>
                <a:latin typeface="Quantico"/>
                <a:ea typeface="Quantico"/>
                <a:cs typeface="Quantico"/>
                <a:sym typeface="Quantico"/>
              </a:rPr>
              <a:t>Diskless Workstation:</a:t>
            </a:r>
            <a:r>
              <a:rPr lang="en">
                <a:latin typeface="Quantico"/>
                <a:ea typeface="Quantico"/>
                <a:cs typeface="Quantico"/>
                <a:sym typeface="Quantico"/>
              </a:rPr>
              <a:t> Omits OM, relies on external file server.</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solidFill>
                  <a:schemeClr val="lt2"/>
                </a:solidFill>
                <a:latin typeface="Quantico"/>
                <a:ea typeface="Quantico"/>
                <a:cs typeface="Quantico"/>
                <a:sym typeface="Quantico"/>
              </a:rPr>
              <a:t>X-Terminal:</a:t>
            </a:r>
            <a:r>
              <a:rPr lang="en">
                <a:latin typeface="Quantico"/>
                <a:ea typeface="Quantico"/>
                <a:cs typeface="Quantico"/>
                <a:sym typeface="Quantico"/>
              </a:rPr>
              <a:t> Omits OM and IPCM if not needed (e.g., no local files or System V IPC).</a:t>
            </a:r>
            <a:endParaRPr>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Arial"/>
              <a:buChar char="●"/>
            </a:pPr>
            <a:r>
              <a:rPr b="1" lang="en">
                <a:solidFill>
                  <a:schemeClr val="lt2"/>
                </a:solidFill>
                <a:latin typeface="Quantico"/>
                <a:ea typeface="Quantico"/>
                <a:cs typeface="Quantico"/>
                <a:sym typeface="Quantico"/>
              </a:rPr>
              <a:t>Embedded System:</a:t>
            </a:r>
            <a:r>
              <a:rPr lang="en">
                <a:latin typeface="Quantico"/>
                <a:ea typeface="Quantico"/>
                <a:cs typeface="Quantico"/>
                <a:sym typeface="Quantico"/>
              </a:rPr>
              <a:t> Includes only PM for minimal resource usage.</a:t>
            </a:r>
            <a:endParaRPr>
              <a:latin typeface="Quantico"/>
              <a:ea typeface="Quantico"/>
              <a:cs typeface="Quantico"/>
              <a:sym typeface="Quantico"/>
            </a:endParaRPr>
          </a:p>
        </p:txBody>
      </p:sp>
      <p:pic>
        <p:nvPicPr>
          <p:cNvPr id="566" name="Google Shape;566;p45"/>
          <p:cNvPicPr preferRelativeResize="0"/>
          <p:nvPr/>
        </p:nvPicPr>
        <p:blipFill>
          <a:blip r:embed="rId3">
            <a:alphaModFix/>
          </a:blip>
          <a:stretch>
            <a:fillRect/>
          </a:stretch>
        </p:blipFill>
        <p:spPr>
          <a:xfrm>
            <a:off x="4564800" y="1185600"/>
            <a:ext cx="3973624" cy="3251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6"/>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81981"/>
                </a:solidFill>
              </a:rPr>
              <a:t>Real-time Applications</a:t>
            </a:r>
            <a:endParaRPr>
              <a:solidFill>
                <a:srgbClr val="E81981"/>
              </a:solidFill>
            </a:endParaRPr>
          </a:p>
        </p:txBody>
      </p:sp>
      <p:sp>
        <p:nvSpPr>
          <p:cNvPr id="572" name="Google Shape;572;p46"/>
          <p:cNvSpPr txBox="1"/>
          <p:nvPr>
            <p:ph idx="1" type="body"/>
          </p:nvPr>
        </p:nvSpPr>
        <p:spPr>
          <a:xfrm>
            <a:off x="720000" y="1093950"/>
            <a:ext cx="3218700" cy="2955600"/>
          </a:xfrm>
          <a:prstGeom prst="rect">
            <a:avLst/>
          </a:prstGeom>
        </p:spPr>
        <p:txBody>
          <a:bodyPr anchorCtr="0" anchor="t" bIns="91425" lIns="91425" spcFirstLastPara="1" rIns="91425" wrap="square" tIns="91425">
            <a:noAutofit/>
          </a:bodyPr>
          <a:lstStyle/>
          <a:p>
            <a:pPr indent="-133350" lvl="0" marL="114300" rtl="0" algn="l">
              <a:lnSpc>
                <a:spcPct val="100000"/>
              </a:lnSpc>
              <a:spcBef>
                <a:spcPts val="1200"/>
              </a:spcBef>
              <a:spcAft>
                <a:spcPts val="0"/>
              </a:spcAft>
              <a:buSzPts val="1200"/>
              <a:buChar char="●"/>
            </a:pPr>
            <a:r>
              <a:rPr lang="en"/>
              <a:t>provides a suitable environment for real-time applications</a:t>
            </a:r>
            <a:endParaRPr/>
          </a:p>
          <a:p>
            <a:pPr indent="-133350" lvl="0" marL="114300" rtl="0" algn="l">
              <a:lnSpc>
                <a:spcPct val="100000"/>
              </a:lnSpc>
              <a:spcBef>
                <a:spcPts val="0"/>
              </a:spcBef>
              <a:spcAft>
                <a:spcPts val="0"/>
              </a:spcAft>
              <a:buSzPts val="1200"/>
              <a:buChar char="●"/>
            </a:pPr>
            <a:r>
              <a:rPr lang="en"/>
              <a:t>priority-based scheduling</a:t>
            </a:r>
            <a:endParaRPr/>
          </a:p>
          <a:p>
            <a:pPr indent="-133350" lvl="0" marL="114300" rtl="0" algn="l">
              <a:lnSpc>
                <a:spcPct val="100000"/>
              </a:lnSpc>
              <a:spcBef>
                <a:spcPts val="0"/>
              </a:spcBef>
              <a:spcAft>
                <a:spcPts val="0"/>
              </a:spcAft>
              <a:buSzPts val="1200"/>
              <a:buChar char="●"/>
            </a:pPr>
            <a:r>
              <a:rPr lang="en"/>
              <a:t>mechanisms for minimizing interrupt latency</a:t>
            </a:r>
            <a:endParaRPr/>
          </a:p>
          <a:p>
            <a:pPr indent="-133350" lvl="0" marL="114300" rtl="0" algn="l">
              <a:lnSpc>
                <a:spcPct val="100000"/>
              </a:lnSpc>
              <a:spcBef>
                <a:spcPts val="0"/>
              </a:spcBef>
              <a:spcAft>
                <a:spcPts val="0"/>
              </a:spcAft>
              <a:buSzPts val="1200"/>
              <a:buChar char="●"/>
            </a:pPr>
            <a:r>
              <a:rPr lang="en"/>
              <a:t>flexible configuration options allow for the integration of real-time tasks alongside standard UNIX processes</a:t>
            </a:r>
            <a:endParaRPr/>
          </a:p>
          <a:p>
            <a:pPr indent="-133350" lvl="0" marL="114300" rtl="0" algn="l">
              <a:lnSpc>
                <a:spcPct val="100000"/>
              </a:lnSpc>
              <a:spcBef>
                <a:spcPts val="0"/>
              </a:spcBef>
              <a:spcAft>
                <a:spcPts val="0"/>
              </a:spcAft>
              <a:buSzPts val="1200"/>
              <a:buChar char="●"/>
            </a:pPr>
            <a:r>
              <a:rPr lang="en"/>
              <a:t>possible to build systems that can handle both:</a:t>
            </a:r>
            <a:endParaRPr/>
          </a:p>
          <a:p>
            <a:pPr indent="-304800" lvl="1" marL="914400" rtl="0" algn="l">
              <a:lnSpc>
                <a:spcPct val="100000"/>
              </a:lnSpc>
              <a:spcBef>
                <a:spcPts val="0"/>
              </a:spcBef>
              <a:spcAft>
                <a:spcPts val="0"/>
              </a:spcAft>
              <a:buSzPts val="1200"/>
              <a:buChar char="○"/>
            </a:pPr>
            <a:r>
              <a:rPr lang="en"/>
              <a:t>general-purpose computing</a:t>
            </a:r>
            <a:endParaRPr/>
          </a:p>
          <a:p>
            <a:pPr indent="-304800" lvl="1" marL="914400" rtl="0" algn="l">
              <a:lnSpc>
                <a:spcPct val="100000"/>
              </a:lnSpc>
              <a:spcBef>
                <a:spcPts val="0"/>
              </a:spcBef>
              <a:spcAft>
                <a:spcPts val="0"/>
              </a:spcAft>
              <a:buSzPts val="1200"/>
              <a:buChar char="○"/>
            </a:pPr>
            <a:r>
              <a:rPr lang="en"/>
              <a:t>time-critical applications</a:t>
            </a:r>
            <a:endParaRPr/>
          </a:p>
          <a:p>
            <a:pPr indent="0" lvl="0" marL="114300" rtl="0" algn="l">
              <a:lnSpc>
                <a:spcPct val="100000"/>
              </a:lnSpc>
              <a:spcBef>
                <a:spcPts val="1200"/>
              </a:spcBef>
              <a:spcAft>
                <a:spcPts val="0"/>
              </a:spcAft>
              <a:buNone/>
            </a:pPr>
            <a:r>
              <a:rPr lang="en"/>
              <a:t>within a single environment.</a:t>
            </a:r>
            <a:endParaRPr/>
          </a:p>
          <a:p>
            <a:pPr indent="0" lvl="0" marL="0" rtl="0" algn="l">
              <a:lnSpc>
                <a:spcPct val="100000"/>
              </a:lnSpc>
              <a:spcBef>
                <a:spcPts val="1200"/>
              </a:spcBef>
              <a:spcAft>
                <a:spcPts val="0"/>
              </a:spcAft>
              <a:buNone/>
            </a:pPr>
            <a:r>
              <a:t/>
            </a:r>
            <a:endParaRPr/>
          </a:p>
        </p:txBody>
      </p:sp>
      <p:pic>
        <p:nvPicPr>
          <p:cNvPr id="573" name="Google Shape;573;p46"/>
          <p:cNvPicPr preferRelativeResize="0"/>
          <p:nvPr/>
        </p:nvPicPr>
        <p:blipFill>
          <a:blip r:embed="rId3">
            <a:alphaModFix/>
          </a:blip>
          <a:stretch>
            <a:fillRect/>
          </a:stretch>
        </p:blipFill>
        <p:spPr>
          <a:xfrm>
            <a:off x="3997200" y="1244275"/>
            <a:ext cx="4426800" cy="1626171"/>
          </a:xfrm>
          <a:prstGeom prst="rect">
            <a:avLst/>
          </a:prstGeom>
          <a:noFill/>
          <a:ln>
            <a:noFill/>
          </a:ln>
        </p:spPr>
      </p:pic>
      <p:sp>
        <p:nvSpPr>
          <p:cNvPr id="574" name="Google Shape;574;p46"/>
          <p:cNvSpPr txBox="1"/>
          <p:nvPr/>
        </p:nvSpPr>
        <p:spPr>
          <a:xfrm>
            <a:off x="4654150" y="3001275"/>
            <a:ext cx="3000000" cy="8313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Quantico"/>
              <a:buChar char="●"/>
            </a:pPr>
            <a:r>
              <a:rPr lang="en">
                <a:solidFill>
                  <a:schemeClr val="dk1"/>
                </a:solidFill>
                <a:latin typeface="Quantico"/>
                <a:ea typeface="Quantico"/>
                <a:cs typeface="Quantico"/>
                <a:sym typeface="Quantico"/>
              </a:rPr>
              <a:t>Priority-Based Scheduling</a:t>
            </a:r>
            <a:endParaRPr>
              <a:solidFill>
                <a:schemeClr val="dk1"/>
              </a:solidFill>
              <a:latin typeface="Quantico"/>
              <a:ea typeface="Quantico"/>
              <a:cs typeface="Quantico"/>
              <a:sym typeface="Quantico"/>
            </a:endParaRPr>
          </a:p>
          <a:p>
            <a:pPr indent="-317500" lvl="0" marL="457200" rtl="0" algn="just">
              <a:spcBef>
                <a:spcPts val="0"/>
              </a:spcBef>
              <a:spcAft>
                <a:spcPts val="0"/>
              </a:spcAft>
              <a:buClr>
                <a:schemeClr val="dk1"/>
              </a:buClr>
              <a:buSzPts val="1400"/>
              <a:buFont typeface="Quantico"/>
              <a:buChar char="●"/>
            </a:pPr>
            <a:r>
              <a:rPr lang="en">
                <a:solidFill>
                  <a:schemeClr val="dk1"/>
                </a:solidFill>
                <a:latin typeface="Quantico"/>
                <a:ea typeface="Quantico"/>
                <a:cs typeface="Quantico"/>
                <a:sym typeface="Quantico"/>
              </a:rPr>
              <a:t>Minimizing Interrupt Latency</a:t>
            </a:r>
            <a:endParaRPr>
              <a:solidFill>
                <a:schemeClr val="dk1"/>
              </a:solidFill>
              <a:latin typeface="Quantico"/>
              <a:ea typeface="Quantico"/>
              <a:cs typeface="Quantico"/>
              <a:sym typeface="Quantico"/>
            </a:endParaRPr>
          </a:p>
          <a:p>
            <a:pPr indent="-317500" lvl="0" marL="457200" rtl="0" algn="just">
              <a:spcBef>
                <a:spcPts val="0"/>
              </a:spcBef>
              <a:spcAft>
                <a:spcPts val="0"/>
              </a:spcAft>
              <a:buClr>
                <a:schemeClr val="dk1"/>
              </a:buClr>
              <a:buSzPts val="1400"/>
              <a:buFont typeface="Quantico"/>
              <a:buChar char="●"/>
            </a:pPr>
            <a:r>
              <a:rPr lang="en">
                <a:solidFill>
                  <a:schemeClr val="dk1"/>
                </a:solidFill>
                <a:latin typeface="Quantico"/>
                <a:ea typeface="Quantico"/>
                <a:cs typeface="Quantico"/>
                <a:sym typeface="Quantico"/>
              </a:rPr>
              <a:t>Flexibility</a:t>
            </a:r>
            <a:endParaRPr>
              <a:solidFill>
                <a:schemeClr val="dk1"/>
              </a:solidFill>
              <a:latin typeface="Quantico"/>
              <a:ea typeface="Quantico"/>
              <a:cs typeface="Quantico"/>
              <a:sym typeface="Quantic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grpSp>
        <p:nvGrpSpPr>
          <p:cNvPr id="579" name="Google Shape;579;p47"/>
          <p:cNvGrpSpPr/>
          <p:nvPr/>
        </p:nvGrpSpPr>
        <p:grpSpPr>
          <a:xfrm>
            <a:off x="772525" y="726625"/>
            <a:ext cx="6578100" cy="3438300"/>
            <a:chOff x="772525" y="726625"/>
            <a:chExt cx="6578100" cy="3438300"/>
          </a:xfrm>
        </p:grpSpPr>
        <p:sp>
          <p:nvSpPr>
            <p:cNvPr id="580" name="Google Shape;580;p47"/>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47"/>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47"/>
          <p:cNvGrpSpPr/>
          <p:nvPr/>
        </p:nvGrpSpPr>
        <p:grpSpPr>
          <a:xfrm>
            <a:off x="3993600" y="3441475"/>
            <a:ext cx="2119748" cy="1127400"/>
            <a:chOff x="4924170" y="3441525"/>
            <a:chExt cx="3447305" cy="1127400"/>
          </a:xfrm>
        </p:grpSpPr>
        <p:sp>
          <p:nvSpPr>
            <p:cNvPr id="583" name="Google Shape;583;p47"/>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7"/>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47"/>
          <p:cNvGrpSpPr/>
          <p:nvPr/>
        </p:nvGrpSpPr>
        <p:grpSpPr>
          <a:xfrm>
            <a:off x="5422275" y="1302375"/>
            <a:ext cx="2560700" cy="1952840"/>
            <a:chOff x="-227375" y="1029588"/>
            <a:chExt cx="4718446" cy="4667400"/>
          </a:xfrm>
        </p:grpSpPr>
        <p:sp>
          <p:nvSpPr>
            <p:cNvPr id="586" name="Google Shape;586;p47"/>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7"/>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47"/>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COOL: </a:t>
            </a:r>
            <a:r>
              <a:rPr lang="en" sz="3700"/>
              <a:t>Object-Oriented Subsystem</a:t>
            </a:r>
            <a:endParaRPr sz="3700"/>
          </a:p>
        </p:txBody>
      </p:sp>
      <p:sp>
        <p:nvSpPr>
          <p:cNvPr id="589" name="Google Shape;589;p47"/>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90" name="Google Shape;590;p47"/>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591" name="Google Shape;591;p47"/>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8"/>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COOL Architecture</a:t>
            </a:r>
            <a:endParaRPr>
              <a:solidFill>
                <a:schemeClr val="accent1"/>
              </a:solidFill>
            </a:endParaRPr>
          </a:p>
        </p:txBody>
      </p:sp>
      <p:pic>
        <p:nvPicPr>
          <p:cNvPr id="597" name="Google Shape;597;p48"/>
          <p:cNvPicPr preferRelativeResize="0"/>
          <p:nvPr/>
        </p:nvPicPr>
        <p:blipFill>
          <a:blip r:embed="rId3">
            <a:alphaModFix/>
          </a:blip>
          <a:stretch>
            <a:fillRect/>
          </a:stretch>
        </p:blipFill>
        <p:spPr>
          <a:xfrm>
            <a:off x="720000" y="2592400"/>
            <a:ext cx="7704000" cy="1794275"/>
          </a:xfrm>
          <a:prstGeom prst="rect">
            <a:avLst/>
          </a:prstGeom>
          <a:noFill/>
          <a:ln>
            <a:noFill/>
          </a:ln>
        </p:spPr>
      </p:pic>
      <p:sp>
        <p:nvSpPr>
          <p:cNvPr id="598" name="Google Shape;598;p48"/>
          <p:cNvSpPr txBox="1"/>
          <p:nvPr/>
        </p:nvSpPr>
        <p:spPr>
          <a:xfrm>
            <a:off x="719850" y="1091775"/>
            <a:ext cx="7704000" cy="90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accent2"/>
                </a:solidFill>
                <a:latin typeface="Quantico"/>
                <a:ea typeface="Quantico"/>
                <a:cs typeface="Quantico"/>
                <a:sym typeface="Quantico"/>
              </a:rPr>
              <a:t>Layered Structure:</a:t>
            </a:r>
            <a:endParaRPr b="1" sz="1200">
              <a:solidFill>
                <a:schemeClr val="accent2"/>
              </a:solidFill>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COOL Base Layer: Foundation, global address space</a:t>
            </a:r>
            <a:endParaRPr sz="1200">
              <a:solidFill>
                <a:schemeClr val="dk1"/>
              </a:solidFill>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Generic Runtime System: Common services</a:t>
            </a:r>
            <a:endParaRPr sz="1200">
              <a:solidFill>
                <a:schemeClr val="dk1"/>
              </a:solidFill>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Language Runtime Systems: Language-specific features</a:t>
            </a:r>
            <a:endParaRPr sz="1200">
              <a:solidFill>
                <a:schemeClr val="dk1"/>
              </a:solidFill>
              <a:latin typeface="Quantico"/>
              <a:ea typeface="Quantico"/>
              <a:cs typeface="Quantico"/>
              <a:sym typeface="Quantico"/>
            </a:endParaRPr>
          </a:p>
          <a:p>
            <a:pPr indent="-304800" lvl="0" marL="457200" rtl="0" algn="l">
              <a:lnSpc>
                <a:spcPct val="100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User Programs: Top layer</a:t>
            </a:r>
            <a:endParaRPr sz="1200">
              <a:solidFill>
                <a:schemeClr val="dk1"/>
              </a:solidFill>
              <a:latin typeface="Quantico"/>
              <a:ea typeface="Quantico"/>
              <a:cs typeface="Quantico"/>
              <a:sym typeface="Quantico"/>
            </a:endParaRPr>
          </a:p>
          <a:p>
            <a:pPr indent="0" lvl="0" marL="0" rtl="0" algn="l">
              <a:lnSpc>
                <a:spcPct val="100000"/>
              </a:lnSpc>
              <a:spcBef>
                <a:spcPts val="0"/>
              </a:spcBef>
              <a:spcAft>
                <a:spcPts val="0"/>
              </a:spcAft>
              <a:buNone/>
            </a:pPr>
            <a:r>
              <a:rPr b="1" lang="en" sz="1200">
                <a:solidFill>
                  <a:schemeClr val="accent2"/>
                </a:solidFill>
                <a:latin typeface="Quantico"/>
                <a:ea typeface="Quantico"/>
                <a:cs typeface="Quantico"/>
                <a:sym typeface="Quantico"/>
              </a:rPr>
              <a:t>Global Address Space:</a:t>
            </a:r>
            <a:r>
              <a:rPr lang="en" sz="1200">
                <a:solidFill>
                  <a:schemeClr val="dk1"/>
                </a:solidFill>
                <a:latin typeface="Quantico"/>
                <a:ea typeface="Quantico"/>
                <a:cs typeface="Quantico"/>
                <a:sym typeface="Quantico"/>
              </a:rPr>
              <a:t> Shared across machines, similar to a distributed file system.</a:t>
            </a:r>
            <a:endParaRPr sz="1200">
              <a:solidFill>
                <a:schemeClr val="dk1"/>
              </a:solidFill>
              <a:latin typeface="Quantico"/>
              <a:ea typeface="Quantico"/>
              <a:cs typeface="Quantico"/>
              <a:sym typeface="Quantico"/>
            </a:endParaRPr>
          </a:p>
          <a:p>
            <a:pPr indent="0" lvl="0" marL="0" rtl="0" algn="l">
              <a:lnSpc>
                <a:spcPct val="100000"/>
              </a:lnSpc>
              <a:spcBef>
                <a:spcPts val="0"/>
              </a:spcBef>
              <a:spcAft>
                <a:spcPts val="0"/>
              </a:spcAft>
              <a:buNone/>
            </a:pPr>
            <a:r>
              <a:rPr b="1" lang="en" sz="1200">
                <a:solidFill>
                  <a:schemeClr val="accent2"/>
                </a:solidFill>
                <a:latin typeface="Quantico"/>
                <a:ea typeface="Quantico"/>
                <a:cs typeface="Quantico"/>
                <a:sym typeface="Quantico"/>
              </a:rPr>
              <a:t>Object-Oriented Paradigm:</a:t>
            </a:r>
            <a:r>
              <a:rPr lang="en" sz="1200">
                <a:solidFill>
                  <a:schemeClr val="dk1"/>
                </a:solidFill>
                <a:latin typeface="Quantico"/>
                <a:ea typeface="Quantico"/>
                <a:cs typeface="Quantico"/>
                <a:sym typeface="Quantico"/>
              </a:rPr>
              <a:t> Supports object-oriented programming principles.</a:t>
            </a:r>
            <a:endParaRPr sz="1200">
              <a:solidFill>
                <a:schemeClr val="dk1"/>
              </a:solidFill>
              <a:latin typeface="Quantico"/>
              <a:ea typeface="Quantico"/>
              <a:cs typeface="Quantico"/>
              <a:sym typeface="Quantico"/>
            </a:endParaRPr>
          </a:p>
          <a:p>
            <a:pPr indent="0" lvl="0" marL="0" rtl="0" algn="l">
              <a:lnSpc>
                <a:spcPct val="100000"/>
              </a:lnSpc>
              <a:spcBef>
                <a:spcPts val="0"/>
              </a:spcBef>
              <a:spcAft>
                <a:spcPts val="0"/>
              </a:spcAft>
              <a:buNone/>
            </a:pPr>
            <a:r>
              <a:t/>
            </a:r>
            <a:endParaRPr sz="1300">
              <a:solidFill>
                <a:schemeClr val="dk1"/>
              </a:solidFill>
              <a:latin typeface="Quantico"/>
              <a:ea typeface="Quantico"/>
              <a:cs typeface="Quantico"/>
              <a:sym typeface="Quantic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9"/>
          <p:cNvSpPr txBox="1"/>
          <p:nvPr>
            <p:ph idx="6"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Base Layer &amp; Runtime Systems</a:t>
            </a:r>
            <a:endParaRPr>
              <a:solidFill>
                <a:schemeClr val="lt2"/>
              </a:solidFill>
            </a:endParaRPr>
          </a:p>
        </p:txBody>
      </p:sp>
      <p:sp>
        <p:nvSpPr>
          <p:cNvPr id="604" name="Google Shape;604;p49"/>
          <p:cNvSpPr txBox="1"/>
          <p:nvPr>
            <p:ph type="title"/>
          </p:nvPr>
        </p:nvSpPr>
        <p:spPr>
          <a:xfrm>
            <a:off x="722125" y="1100650"/>
            <a:ext cx="2257200" cy="4023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1100">
                <a:solidFill>
                  <a:schemeClr val="accent2"/>
                </a:solidFill>
              </a:rPr>
              <a:t>COOL Base Layer</a:t>
            </a:r>
            <a:endParaRPr>
              <a:solidFill>
                <a:schemeClr val="accent2"/>
              </a:solidFill>
            </a:endParaRPr>
          </a:p>
        </p:txBody>
      </p:sp>
      <p:sp>
        <p:nvSpPr>
          <p:cNvPr id="605" name="Google Shape;605;p49"/>
          <p:cNvSpPr txBox="1"/>
          <p:nvPr>
            <p:ph idx="1" type="subTitle"/>
          </p:nvPr>
        </p:nvSpPr>
        <p:spPr>
          <a:xfrm>
            <a:off x="722301" y="1460000"/>
            <a:ext cx="2257200" cy="2037600"/>
          </a:xfrm>
          <a:prstGeom prst="rect">
            <a:avLst/>
          </a:prstGeom>
        </p:spPr>
        <p:txBody>
          <a:bodyPr anchorCtr="0" anchor="t" bIns="91425" lIns="91425" spcFirstLastPara="1" rIns="91425" wrap="square" tIns="91425">
            <a:noAutofit/>
          </a:bodyPr>
          <a:lstStyle/>
          <a:p>
            <a:pPr indent="-69850" lvl="0" marL="0" rtl="0" algn="l">
              <a:lnSpc>
                <a:spcPct val="115000"/>
              </a:lnSpc>
              <a:spcBef>
                <a:spcPts val="120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Foundation:</a:t>
            </a:r>
            <a:r>
              <a:rPr lang="en" sz="1100">
                <a:latin typeface="Quantico"/>
                <a:ea typeface="Quantico"/>
                <a:cs typeface="Quantico"/>
                <a:sym typeface="Quantico"/>
              </a:rPr>
              <a:t> Core layer for the COOL system.</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Global Address Space:</a:t>
            </a:r>
            <a:r>
              <a:rPr lang="en" sz="1100">
                <a:latin typeface="Quantico"/>
                <a:ea typeface="Quantico"/>
                <a:cs typeface="Quantico"/>
                <a:sym typeface="Quantico"/>
              </a:rPr>
              <a:t> Unifies access to objects across machines.</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Cluster Abstraction:</a:t>
            </a:r>
            <a:r>
              <a:rPr lang="en" sz="1100">
                <a:latin typeface="Quantico"/>
                <a:ea typeface="Quantico"/>
                <a:cs typeface="Quantico"/>
                <a:sym typeface="Quantico"/>
              </a:rPr>
              <a:t> Groups related objects for efficient management.</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Context Space:</a:t>
            </a:r>
            <a:r>
              <a:rPr lang="en" sz="1100">
                <a:latin typeface="Quantico"/>
                <a:ea typeface="Quantico"/>
                <a:cs typeface="Quantico"/>
                <a:sym typeface="Quantico"/>
              </a:rPr>
              <a:t> Manages address spaces for flexible object sharing.</a:t>
            </a:r>
            <a:endParaRPr sz="1100">
              <a:latin typeface="Quantico"/>
              <a:ea typeface="Quantico"/>
              <a:cs typeface="Quantico"/>
              <a:sym typeface="Quantico"/>
            </a:endParaRPr>
          </a:p>
          <a:p>
            <a:pPr indent="0" lvl="0" marL="0" rtl="0" algn="l">
              <a:spcBef>
                <a:spcPts val="1200"/>
              </a:spcBef>
              <a:spcAft>
                <a:spcPts val="0"/>
              </a:spcAft>
              <a:buNone/>
            </a:pPr>
            <a:r>
              <a:t/>
            </a:r>
            <a:endParaRPr>
              <a:latin typeface="Quantico"/>
              <a:ea typeface="Quantico"/>
              <a:cs typeface="Quantico"/>
              <a:sym typeface="Quantico"/>
            </a:endParaRPr>
          </a:p>
        </p:txBody>
      </p:sp>
      <p:sp>
        <p:nvSpPr>
          <p:cNvPr id="606" name="Google Shape;606;p49"/>
          <p:cNvSpPr txBox="1"/>
          <p:nvPr>
            <p:ph idx="2" type="title"/>
          </p:nvPr>
        </p:nvSpPr>
        <p:spPr>
          <a:xfrm>
            <a:off x="3298350" y="1106800"/>
            <a:ext cx="2257500" cy="390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1100">
                <a:solidFill>
                  <a:schemeClr val="accent2"/>
                </a:solidFill>
              </a:rPr>
              <a:t>COOL Generic Runtime System</a:t>
            </a:r>
            <a:endParaRPr>
              <a:solidFill>
                <a:schemeClr val="accent2"/>
              </a:solidFill>
            </a:endParaRPr>
          </a:p>
        </p:txBody>
      </p:sp>
      <p:sp>
        <p:nvSpPr>
          <p:cNvPr id="607" name="Google Shape;607;p49"/>
          <p:cNvSpPr txBox="1"/>
          <p:nvPr>
            <p:ph idx="3" type="subTitle"/>
          </p:nvPr>
        </p:nvSpPr>
        <p:spPr>
          <a:xfrm>
            <a:off x="3298350" y="1460025"/>
            <a:ext cx="2739000" cy="2037600"/>
          </a:xfrm>
          <a:prstGeom prst="rect">
            <a:avLst/>
          </a:prstGeom>
        </p:spPr>
        <p:txBody>
          <a:bodyPr anchorCtr="0" anchor="t" bIns="91425" lIns="91425" spcFirstLastPara="1" rIns="91425" wrap="square" tIns="91425">
            <a:noAutofit/>
          </a:bodyPr>
          <a:lstStyle/>
          <a:p>
            <a:pPr indent="-69850" lvl="0" marL="0" rtl="0" algn="l">
              <a:lnSpc>
                <a:spcPct val="115000"/>
              </a:lnSpc>
              <a:spcBef>
                <a:spcPts val="120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Object Management:</a:t>
            </a:r>
            <a:r>
              <a:rPr lang="en" sz="1100">
                <a:latin typeface="Quantico"/>
                <a:ea typeface="Quantico"/>
                <a:cs typeface="Quantico"/>
                <a:sym typeface="Quantico"/>
              </a:rPr>
              <a:t> Manages object lifecycle (creation, deletion, mapping).</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Cluster and Context Space:</a:t>
            </a:r>
            <a:r>
              <a:rPr lang="en" sz="1100">
                <a:latin typeface="Quantico"/>
                <a:ea typeface="Quantico"/>
                <a:cs typeface="Quantico"/>
                <a:sym typeface="Quantico"/>
              </a:rPr>
              <a:t> Uses these concepts for efficient object management.</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rgbClr val="FFDB5D"/>
                </a:solidFill>
                <a:latin typeface="Quantico"/>
                <a:ea typeface="Quantico"/>
                <a:cs typeface="Quantico"/>
                <a:sym typeface="Quantico"/>
              </a:rPr>
              <a:t>Local/Remote Invocations:</a:t>
            </a:r>
            <a:r>
              <a:rPr lang="en" sz="1100">
                <a:latin typeface="Quantico"/>
                <a:ea typeface="Quantico"/>
                <a:cs typeface="Quantico"/>
                <a:sym typeface="Quantico"/>
              </a:rPr>
              <a:t> Optimizes by handling local invocations efficiently.</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rgbClr val="FFDB5D"/>
                </a:solidFill>
                <a:latin typeface="Quantico"/>
                <a:ea typeface="Quantico"/>
                <a:cs typeface="Quantico"/>
                <a:sym typeface="Quantico"/>
              </a:rPr>
              <a:t>Performance Optimization:</a:t>
            </a:r>
            <a:r>
              <a:rPr lang="en" sz="1100">
                <a:latin typeface="Quantico"/>
                <a:ea typeface="Quantico"/>
                <a:cs typeface="Quantico"/>
                <a:sym typeface="Quantico"/>
              </a:rPr>
              <a:t> Minimizes overhead of remote invocations.</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rgbClr val="FFDB5D"/>
                </a:solidFill>
                <a:latin typeface="Quantico"/>
                <a:ea typeface="Quantico"/>
                <a:cs typeface="Quantico"/>
                <a:sym typeface="Quantico"/>
              </a:rPr>
              <a:t>Language Runtime System Interaction:</a:t>
            </a:r>
            <a:r>
              <a:rPr lang="en" sz="1100">
                <a:latin typeface="Quantico"/>
                <a:ea typeface="Quantico"/>
                <a:cs typeface="Quantico"/>
                <a:sym typeface="Quantico"/>
              </a:rPr>
              <a:t> Coordinates with language-specific systems for object management.</a:t>
            </a:r>
            <a:endParaRPr sz="1100">
              <a:latin typeface="Quantico"/>
              <a:ea typeface="Quantico"/>
              <a:cs typeface="Quantico"/>
              <a:sym typeface="Quantico"/>
            </a:endParaRPr>
          </a:p>
          <a:p>
            <a:pPr indent="0" lvl="0" marL="0" rtl="0" algn="l">
              <a:spcBef>
                <a:spcPts val="1200"/>
              </a:spcBef>
              <a:spcAft>
                <a:spcPts val="0"/>
              </a:spcAft>
              <a:buNone/>
            </a:pPr>
            <a:r>
              <a:t/>
            </a:r>
            <a:endParaRPr>
              <a:latin typeface="Quantico"/>
              <a:ea typeface="Quantico"/>
              <a:cs typeface="Quantico"/>
              <a:sym typeface="Quantico"/>
            </a:endParaRPr>
          </a:p>
        </p:txBody>
      </p:sp>
      <p:sp>
        <p:nvSpPr>
          <p:cNvPr id="608" name="Google Shape;608;p49"/>
          <p:cNvSpPr txBox="1"/>
          <p:nvPr>
            <p:ph idx="4" type="title"/>
          </p:nvPr>
        </p:nvSpPr>
        <p:spPr>
          <a:xfrm>
            <a:off x="6164375" y="1100650"/>
            <a:ext cx="2257500" cy="390000"/>
          </a:xfrm>
          <a:prstGeom prst="rect">
            <a:avLst/>
          </a:prstGeom>
        </p:spPr>
        <p:txBody>
          <a:bodyPr anchorCtr="0" anchor="b" bIns="91425" lIns="91425" spcFirstLastPara="1" rIns="91425" wrap="square" tIns="91425">
            <a:noAutofit/>
          </a:bodyPr>
          <a:lstStyle/>
          <a:p>
            <a:pPr indent="0" lvl="0" marL="0" rtl="0" algn="l">
              <a:lnSpc>
                <a:spcPct val="115000"/>
              </a:lnSpc>
              <a:spcBef>
                <a:spcPts val="1200"/>
              </a:spcBef>
              <a:spcAft>
                <a:spcPts val="1200"/>
              </a:spcAft>
              <a:buNone/>
            </a:pPr>
            <a:r>
              <a:rPr b="1" lang="en" sz="1100">
                <a:solidFill>
                  <a:schemeClr val="accent2"/>
                </a:solidFill>
              </a:rPr>
              <a:t>Language Runtime System</a:t>
            </a:r>
            <a:endParaRPr>
              <a:solidFill>
                <a:schemeClr val="accent2"/>
              </a:solidFill>
            </a:endParaRPr>
          </a:p>
        </p:txBody>
      </p:sp>
      <p:sp>
        <p:nvSpPr>
          <p:cNvPr id="609" name="Google Shape;609;p49"/>
          <p:cNvSpPr txBox="1"/>
          <p:nvPr>
            <p:ph idx="5" type="subTitle"/>
          </p:nvPr>
        </p:nvSpPr>
        <p:spPr>
          <a:xfrm>
            <a:off x="6164375" y="1460025"/>
            <a:ext cx="2257500" cy="2037600"/>
          </a:xfrm>
          <a:prstGeom prst="rect">
            <a:avLst/>
          </a:prstGeom>
        </p:spPr>
        <p:txBody>
          <a:bodyPr anchorCtr="0" anchor="t" bIns="91425" lIns="91425" spcFirstLastPara="1" rIns="91425" wrap="square" tIns="91425">
            <a:noAutofit/>
          </a:bodyPr>
          <a:lstStyle/>
          <a:p>
            <a:pPr indent="-69850" lvl="0" marL="0" rtl="0" algn="l">
              <a:lnSpc>
                <a:spcPct val="115000"/>
              </a:lnSpc>
              <a:spcBef>
                <a:spcPts val="120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Interface Definition Language:</a:t>
            </a:r>
            <a:r>
              <a:rPr lang="en" sz="1100">
                <a:latin typeface="Quantico"/>
                <a:ea typeface="Quantico"/>
                <a:cs typeface="Quantico"/>
                <a:sym typeface="Quantico"/>
              </a:rPr>
              <a:t> Defines objects for runtime invocation.</a:t>
            </a:r>
            <a:endParaRPr sz="1100">
              <a:latin typeface="Quantico"/>
              <a:ea typeface="Quantico"/>
              <a:cs typeface="Quantico"/>
              <a:sym typeface="Quantico"/>
            </a:endParaRPr>
          </a:p>
          <a:p>
            <a:pPr indent="-69850" lvl="0" marL="0" rtl="0" algn="l">
              <a:lnSpc>
                <a:spcPct val="115000"/>
              </a:lnSpc>
              <a:spcBef>
                <a:spcPts val="0"/>
              </a:spcBef>
              <a:spcAft>
                <a:spcPts val="0"/>
              </a:spcAft>
              <a:buClr>
                <a:schemeClr val="dk1"/>
              </a:buClr>
              <a:buSzPts val="1100"/>
              <a:buFont typeface="Arial"/>
              <a:buChar char="●"/>
            </a:pPr>
            <a:r>
              <a:rPr b="1" lang="en" sz="1100">
                <a:solidFill>
                  <a:schemeClr val="lt2"/>
                </a:solidFill>
                <a:latin typeface="Quantico"/>
                <a:ea typeface="Quantico"/>
                <a:cs typeface="Quantico"/>
                <a:sym typeface="Quantico"/>
              </a:rPr>
              <a:t>Remote Invocation Control:</a:t>
            </a:r>
            <a:r>
              <a:rPr lang="en" sz="1100">
                <a:solidFill>
                  <a:schemeClr val="lt2"/>
                </a:solidFill>
                <a:latin typeface="Quantico"/>
                <a:ea typeface="Quantico"/>
                <a:cs typeface="Quantico"/>
                <a:sym typeface="Quantico"/>
              </a:rPr>
              <a:t> </a:t>
            </a:r>
            <a:r>
              <a:rPr lang="en" sz="1100">
                <a:latin typeface="Quantico"/>
                <a:ea typeface="Quantico"/>
                <a:cs typeface="Quantico"/>
                <a:sym typeface="Quantico"/>
              </a:rPr>
              <a:t>Controls local vs. remote execution of object methods.</a:t>
            </a:r>
            <a:endParaRPr>
              <a:latin typeface="Quantico"/>
              <a:ea typeface="Quantico"/>
              <a:cs typeface="Quantico"/>
              <a:sym typeface="Quantico"/>
            </a:endParaRPr>
          </a:p>
        </p:txBody>
      </p:sp>
      <p:pic>
        <p:nvPicPr>
          <p:cNvPr id="610" name="Google Shape;610;p49"/>
          <p:cNvPicPr preferRelativeResize="0"/>
          <p:nvPr/>
        </p:nvPicPr>
        <p:blipFill>
          <a:blip r:embed="rId3">
            <a:alphaModFix/>
          </a:blip>
          <a:stretch>
            <a:fillRect/>
          </a:stretch>
        </p:blipFill>
        <p:spPr>
          <a:xfrm>
            <a:off x="5983000" y="2831625"/>
            <a:ext cx="2675050" cy="1662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0"/>
          <p:cNvSpPr txBox="1"/>
          <p:nvPr>
            <p:ph type="title"/>
          </p:nvPr>
        </p:nvSpPr>
        <p:spPr>
          <a:xfrm>
            <a:off x="720000" y="475500"/>
            <a:ext cx="7704000" cy="55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94EE6B"/>
                </a:solidFill>
              </a:rPr>
              <a:t>Implementation of COOL</a:t>
            </a:r>
            <a:endParaRPr>
              <a:solidFill>
                <a:srgbClr val="94EE6B"/>
              </a:solidFill>
            </a:endParaRPr>
          </a:p>
        </p:txBody>
      </p:sp>
      <p:sp>
        <p:nvSpPr>
          <p:cNvPr id="616" name="Google Shape;616;p50"/>
          <p:cNvSpPr txBox="1"/>
          <p:nvPr>
            <p:ph idx="1" type="body"/>
          </p:nvPr>
        </p:nvSpPr>
        <p:spPr>
          <a:xfrm>
            <a:off x="720000" y="1244275"/>
            <a:ext cx="3692400" cy="29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accent2"/>
                </a:solidFill>
                <a:latin typeface="Quantico"/>
                <a:ea typeface="Quantico"/>
                <a:cs typeface="Quantico"/>
                <a:sym typeface="Quantico"/>
              </a:rPr>
              <a:t>Microkernel-Based:</a:t>
            </a:r>
            <a:r>
              <a:rPr lang="en" sz="1400">
                <a:solidFill>
                  <a:schemeClr val="accent2"/>
                </a:solidFill>
                <a:latin typeface="Quantico"/>
                <a:ea typeface="Quantico"/>
                <a:cs typeface="Quantico"/>
                <a:sym typeface="Quantico"/>
              </a:rPr>
              <a:t> </a:t>
            </a:r>
            <a:endParaRPr sz="1400">
              <a:solidFill>
                <a:schemeClr val="accent2"/>
              </a:solidFill>
              <a:latin typeface="Quantico"/>
              <a:ea typeface="Quantico"/>
              <a:cs typeface="Quantico"/>
              <a:sym typeface="Quantico"/>
            </a:endParaRPr>
          </a:p>
          <a:p>
            <a:pPr indent="0" lvl="0" marL="0" rtl="0" algn="l">
              <a:spcBef>
                <a:spcPts val="0"/>
              </a:spcBef>
              <a:spcAft>
                <a:spcPts val="0"/>
              </a:spcAft>
              <a:buNone/>
            </a:pPr>
            <a:r>
              <a:rPr lang="en" sz="1400">
                <a:latin typeface="Quantico"/>
                <a:ea typeface="Quantico"/>
                <a:cs typeface="Quantico"/>
                <a:sym typeface="Quantico"/>
              </a:rPr>
              <a:t>Runs on top of the Chorus microkernel.</a:t>
            </a:r>
            <a:endParaRPr sz="1400">
              <a:latin typeface="Quantico"/>
              <a:ea typeface="Quantico"/>
              <a:cs typeface="Quantico"/>
              <a:sym typeface="Quantico"/>
            </a:endParaRPr>
          </a:p>
          <a:p>
            <a:pPr indent="0" lvl="0" marL="0" rtl="0" algn="l">
              <a:spcBef>
                <a:spcPts val="0"/>
              </a:spcBef>
              <a:spcAft>
                <a:spcPts val="0"/>
              </a:spcAft>
              <a:buNone/>
            </a:pPr>
            <a:r>
              <a:rPr b="1" lang="en" sz="1400">
                <a:solidFill>
                  <a:schemeClr val="accent2"/>
                </a:solidFill>
                <a:latin typeface="Quantico"/>
                <a:ea typeface="Quantico"/>
                <a:cs typeface="Quantico"/>
                <a:sym typeface="Quantico"/>
              </a:rPr>
              <a:t>Components:</a:t>
            </a:r>
            <a:r>
              <a:rPr lang="en" sz="1400">
                <a:solidFill>
                  <a:schemeClr val="accent2"/>
                </a:solidFill>
                <a:latin typeface="Quantico"/>
                <a:ea typeface="Quantico"/>
                <a:cs typeface="Quantico"/>
                <a:sym typeface="Quantico"/>
              </a:rPr>
              <a:t> </a:t>
            </a:r>
            <a:endParaRPr sz="1400">
              <a:solidFill>
                <a:schemeClr val="accent2"/>
              </a:solidFill>
              <a:latin typeface="Quantico"/>
              <a:ea typeface="Quantico"/>
              <a:cs typeface="Quantico"/>
              <a:sym typeface="Quantico"/>
            </a:endParaRPr>
          </a:p>
          <a:p>
            <a:pPr indent="0" lvl="0" marL="0" rtl="0" algn="l">
              <a:spcBef>
                <a:spcPts val="0"/>
              </a:spcBef>
              <a:spcAft>
                <a:spcPts val="0"/>
              </a:spcAft>
              <a:buNone/>
            </a:pPr>
            <a:r>
              <a:rPr lang="en" sz="1400">
                <a:latin typeface="Quantico"/>
                <a:ea typeface="Quantico"/>
                <a:cs typeface="Quantico"/>
                <a:sym typeface="Quantico"/>
              </a:rPr>
              <a:t>COOL base layer, generic runtime system, language library.</a:t>
            </a:r>
            <a:endParaRPr sz="1400">
              <a:latin typeface="Quantico"/>
              <a:ea typeface="Quantico"/>
              <a:cs typeface="Quantico"/>
              <a:sym typeface="Quantico"/>
            </a:endParaRPr>
          </a:p>
          <a:p>
            <a:pPr indent="0" lvl="0" marL="0" rtl="0" algn="l">
              <a:spcBef>
                <a:spcPts val="0"/>
              </a:spcBef>
              <a:spcAft>
                <a:spcPts val="0"/>
              </a:spcAft>
              <a:buNone/>
            </a:pPr>
            <a:r>
              <a:rPr b="1" lang="en" sz="1400">
                <a:solidFill>
                  <a:schemeClr val="accent2"/>
                </a:solidFill>
                <a:latin typeface="Quantico"/>
                <a:ea typeface="Quantico"/>
                <a:cs typeface="Quantico"/>
                <a:sym typeface="Quantico"/>
              </a:rPr>
              <a:t>Modular Design:</a:t>
            </a:r>
            <a:r>
              <a:rPr lang="en" sz="1400">
                <a:solidFill>
                  <a:schemeClr val="accent2"/>
                </a:solidFill>
                <a:latin typeface="Quantico"/>
                <a:ea typeface="Quantico"/>
                <a:cs typeface="Quantico"/>
                <a:sym typeface="Quantico"/>
              </a:rPr>
              <a:t> </a:t>
            </a:r>
            <a:endParaRPr sz="1400">
              <a:solidFill>
                <a:schemeClr val="accent2"/>
              </a:solidFill>
              <a:latin typeface="Quantico"/>
              <a:ea typeface="Quantico"/>
              <a:cs typeface="Quantico"/>
              <a:sym typeface="Quantico"/>
            </a:endParaRPr>
          </a:p>
          <a:p>
            <a:pPr indent="0" lvl="0" marL="0" rtl="0" algn="l">
              <a:spcBef>
                <a:spcPts val="0"/>
              </a:spcBef>
              <a:spcAft>
                <a:spcPts val="0"/>
              </a:spcAft>
              <a:buNone/>
            </a:pPr>
            <a:r>
              <a:rPr lang="en" sz="1400">
                <a:latin typeface="Quantico"/>
                <a:ea typeface="Quantico"/>
                <a:cs typeface="Quantico"/>
                <a:sym typeface="Quantico"/>
              </a:rPr>
              <a:t>Allows coexistence of COOL and UNIX processes.</a:t>
            </a:r>
            <a:endParaRPr sz="1400">
              <a:latin typeface="Quantico"/>
              <a:ea typeface="Quantico"/>
              <a:cs typeface="Quantico"/>
              <a:sym typeface="Quantico"/>
            </a:endParaRPr>
          </a:p>
          <a:p>
            <a:pPr indent="0" lvl="0" marL="0" rtl="0" algn="l">
              <a:spcBef>
                <a:spcPts val="0"/>
              </a:spcBef>
              <a:spcAft>
                <a:spcPts val="0"/>
              </a:spcAft>
              <a:buNone/>
            </a:pPr>
            <a:r>
              <a:rPr b="1" lang="en" sz="1400">
                <a:solidFill>
                  <a:schemeClr val="accent2"/>
                </a:solidFill>
                <a:latin typeface="Quantico"/>
                <a:ea typeface="Quantico"/>
                <a:cs typeface="Quantico"/>
                <a:sym typeface="Quantico"/>
              </a:rPr>
              <a:t>Flexibility:</a:t>
            </a:r>
            <a:r>
              <a:rPr lang="en" sz="1400">
                <a:solidFill>
                  <a:schemeClr val="accent2"/>
                </a:solidFill>
                <a:latin typeface="Quantico"/>
                <a:ea typeface="Quantico"/>
                <a:cs typeface="Quantico"/>
                <a:sym typeface="Quantico"/>
              </a:rPr>
              <a:t> </a:t>
            </a:r>
            <a:endParaRPr sz="1400">
              <a:solidFill>
                <a:schemeClr val="accent2"/>
              </a:solidFill>
              <a:latin typeface="Quantico"/>
              <a:ea typeface="Quantico"/>
              <a:cs typeface="Quantico"/>
              <a:sym typeface="Quantico"/>
            </a:endParaRPr>
          </a:p>
          <a:p>
            <a:pPr indent="0" lvl="0" marL="0" rtl="0" algn="l">
              <a:spcBef>
                <a:spcPts val="0"/>
              </a:spcBef>
              <a:spcAft>
                <a:spcPts val="0"/>
              </a:spcAft>
              <a:buNone/>
            </a:pPr>
            <a:r>
              <a:rPr lang="en" sz="1400">
                <a:latin typeface="Quantico"/>
                <a:ea typeface="Quantico"/>
                <a:cs typeface="Quantico"/>
                <a:sym typeface="Quantico"/>
              </a:rPr>
              <a:t>Enables the integration of different subsystems.</a:t>
            </a:r>
            <a:endParaRPr sz="1400">
              <a:latin typeface="Quantico"/>
              <a:ea typeface="Quantico"/>
              <a:cs typeface="Quantico"/>
              <a:sym typeface="Quantico"/>
            </a:endParaRPr>
          </a:p>
          <a:p>
            <a:pPr indent="0" lvl="0" marL="0" rtl="0" algn="l">
              <a:spcBef>
                <a:spcPts val="0"/>
              </a:spcBef>
              <a:spcAft>
                <a:spcPts val="0"/>
              </a:spcAft>
              <a:buNone/>
            </a:pPr>
            <a:r>
              <a:t/>
            </a:r>
            <a:endParaRPr sz="1400">
              <a:latin typeface="Quantico"/>
              <a:ea typeface="Quantico"/>
              <a:cs typeface="Quantico"/>
              <a:sym typeface="Quantico"/>
            </a:endParaRPr>
          </a:p>
          <a:p>
            <a:pPr indent="0" lvl="0" marL="0" rtl="0" algn="l">
              <a:spcBef>
                <a:spcPts val="0"/>
              </a:spcBef>
              <a:spcAft>
                <a:spcPts val="0"/>
              </a:spcAft>
              <a:buNone/>
            </a:pPr>
            <a:r>
              <a:t/>
            </a:r>
            <a:endParaRPr sz="1400">
              <a:latin typeface="Quantico"/>
              <a:ea typeface="Quantico"/>
              <a:cs typeface="Quantico"/>
              <a:sym typeface="Quantico"/>
            </a:endParaRPr>
          </a:p>
        </p:txBody>
      </p:sp>
      <p:pic>
        <p:nvPicPr>
          <p:cNvPr id="617" name="Google Shape;617;p50"/>
          <p:cNvPicPr preferRelativeResize="0"/>
          <p:nvPr/>
        </p:nvPicPr>
        <p:blipFill>
          <a:blip r:embed="rId3">
            <a:alphaModFix/>
          </a:blip>
          <a:stretch>
            <a:fillRect/>
          </a:stretch>
        </p:blipFill>
        <p:spPr>
          <a:xfrm>
            <a:off x="4564800" y="1185600"/>
            <a:ext cx="4048125" cy="3288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grpSp>
        <p:nvGrpSpPr>
          <p:cNvPr id="622" name="Google Shape;622;p51"/>
          <p:cNvGrpSpPr/>
          <p:nvPr/>
        </p:nvGrpSpPr>
        <p:grpSpPr>
          <a:xfrm>
            <a:off x="772525" y="726625"/>
            <a:ext cx="6578100" cy="3438300"/>
            <a:chOff x="772525" y="726625"/>
            <a:chExt cx="6578100" cy="3438300"/>
          </a:xfrm>
        </p:grpSpPr>
        <p:sp>
          <p:nvSpPr>
            <p:cNvPr id="623" name="Google Shape;623;p5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5" name="Google Shape;625;p51"/>
          <p:cNvGrpSpPr/>
          <p:nvPr/>
        </p:nvGrpSpPr>
        <p:grpSpPr>
          <a:xfrm>
            <a:off x="3993600" y="3441475"/>
            <a:ext cx="2119748" cy="1127400"/>
            <a:chOff x="4924170" y="3441525"/>
            <a:chExt cx="3447305" cy="1127400"/>
          </a:xfrm>
        </p:grpSpPr>
        <p:sp>
          <p:nvSpPr>
            <p:cNvPr id="626" name="Google Shape;626;p51"/>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8" name="Google Shape;628;p51"/>
          <p:cNvGrpSpPr/>
          <p:nvPr/>
        </p:nvGrpSpPr>
        <p:grpSpPr>
          <a:xfrm>
            <a:off x="5422275" y="1302375"/>
            <a:ext cx="2560700" cy="1952840"/>
            <a:chOff x="-227375" y="1029588"/>
            <a:chExt cx="4718446" cy="4667400"/>
          </a:xfrm>
        </p:grpSpPr>
        <p:sp>
          <p:nvSpPr>
            <p:cNvPr id="629" name="Google Shape;629;p51"/>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1"/>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51"/>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Comparison of Amoeba, Mach, &amp; Chorus</a:t>
            </a:r>
            <a:endParaRPr sz="4000"/>
          </a:p>
        </p:txBody>
      </p:sp>
      <p:sp>
        <p:nvSpPr>
          <p:cNvPr id="632" name="Google Shape;632;p51"/>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07</a:t>
            </a:r>
            <a:endParaRPr/>
          </a:p>
        </p:txBody>
      </p:sp>
      <p:sp>
        <p:nvSpPr>
          <p:cNvPr id="633" name="Google Shape;633;p51"/>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634" name="Google Shape;634;p51"/>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2"/>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 </a:t>
            </a:r>
            <a:r>
              <a:rPr lang="en"/>
              <a:t>Philosophical </a:t>
            </a:r>
            <a:r>
              <a:rPr lang="en"/>
              <a:t>comparison</a:t>
            </a:r>
            <a:endParaRPr/>
          </a:p>
        </p:txBody>
      </p:sp>
      <p:graphicFrame>
        <p:nvGraphicFramePr>
          <p:cNvPr id="640" name="Google Shape;640;p52"/>
          <p:cNvGraphicFramePr/>
          <p:nvPr/>
        </p:nvGraphicFramePr>
        <p:xfrm>
          <a:off x="730837" y="1223505"/>
          <a:ext cx="3000000" cy="3000000"/>
        </p:xfrm>
        <a:graphic>
          <a:graphicData uri="http://schemas.openxmlformats.org/drawingml/2006/table">
            <a:tbl>
              <a:tblPr>
                <a:noFill/>
                <a:tableStyleId>{5FA9E8EB-8080-479B-B4F3-BAC14AC2EBAF}</a:tableStyleId>
              </a:tblPr>
              <a:tblGrid>
                <a:gridCol w="1480425"/>
                <a:gridCol w="2147500"/>
                <a:gridCol w="2164175"/>
                <a:gridCol w="1971375"/>
              </a:tblGrid>
              <a:tr h="384175">
                <a:tc>
                  <a:txBody>
                    <a:bodyPr/>
                    <a:lstStyle/>
                    <a:p>
                      <a:pPr indent="0" lvl="0" marL="0" rtl="0" algn="ctr">
                        <a:spcBef>
                          <a:spcPts val="0"/>
                        </a:spcBef>
                        <a:spcAft>
                          <a:spcPts val="0"/>
                        </a:spcAft>
                        <a:buNone/>
                      </a:pPr>
                      <a:r>
                        <a:rPr b="1" lang="en">
                          <a:solidFill>
                            <a:srgbClr val="94EE6B"/>
                          </a:solidFill>
                          <a:latin typeface="Quantico"/>
                          <a:ea typeface="Quantico"/>
                          <a:cs typeface="Quantico"/>
                          <a:sym typeface="Quantico"/>
                        </a:rPr>
                        <a:t>Feature</a:t>
                      </a:r>
                      <a:endParaRPr b="1">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94EE6B"/>
                          </a:solidFill>
                          <a:latin typeface="Quantico"/>
                          <a:ea typeface="Quantico"/>
                          <a:cs typeface="Quantico"/>
                          <a:sym typeface="Quantico"/>
                        </a:rPr>
                        <a:t>Amoeba</a:t>
                      </a:r>
                      <a:endParaRPr b="1">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94EE6B"/>
                          </a:solidFill>
                          <a:latin typeface="Quantico"/>
                          <a:ea typeface="Quantico"/>
                          <a:cs typeface="Quantico"/>
                          <a:sym typeface="Quantico"/>
                        </a:rPr>
                        <a:t>Mach</a:t>
                      </a:r>
                      <a:endParaRPr b="1">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94EE6B"/>
                          </a:solidFill>
                          <a:latin typeface="Quantico"/>
                          <a:ea typeface="Quantico"/>
                          <a:cs typeface="Quantico"/>
                          <a:sym typeface="Quantico"/>
                        </a:rPr>
                        <a:t>Chorus</a:t>
                      </a:r>
                      <a:endParaRPr b="1">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rgbClr val="94EE6B"/>
                          </a:solidFill>
                          <a:latin typeface="Quantico"/>
                          <a:ea typeface="Quantico"/>
                          <a:cs typeface="Quantico"/>
                          <a:sym typeface="Quantico"/>
                        </a:rPr>
                        <a:t>User Model</a:t>
                      </a:r>
                      <a:endParaRPr>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Processor Pool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User-Centric</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Evolved towards UNIX</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rgbClr val="94EE6B"/>
                          </a:solidFill>
                          <a:latin typeface="Quantico"/>
                          <a:ea typeface="Quantico"/>
                          <a:cs typeface="Quantico"/>
                          <a:sym typeface="Quantico"/>
                        </a:rPr>
                        <a:t>Kernel Design</a:t>
                      </a:r>
                      <a:endParaRPr>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Minimalist</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Larger Kernel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Intermediate</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rgbClr val="94EE6B"/>
                          </a:solidFill>
                          <a:latin typeface="Quantico"/>
                          <a:ea typeface="Quantico"/>
                          <a:cs typeface="Quantico"/>
                          <a:sym typeface="Quantico"/>
                        </a:rPr>
                        <a:t>Focus</a:t>
                      </a:r>
                      <a:endParaRPr>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Distribution</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User-Centricity</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Modularity and Flexibility</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rgbClr val="94EE6B"/>
                          </a:solidFill>
                          <a:latin typeface="Quantico"/>
                          <a:ea typeface="Quantico"/>
                          <a:cs typeface="Quantico"/>
                          <a:sym typeface="Quantico"/>
                        </a:rPr>
                        <a:t>Evolution</a:t>
                      </a:r>
                      <a:endParaRPr>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Designed as distributed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Evolved from single-processor</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Evolved from distributed research</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bl>
          </a:graphicData>
        </a:graphic>
      </p:graphicFrame>
      <p:cxnSp>
        <p:nvCxnSpPr>
          <p:cNvPr id="641" name="Google Shape;641;p52"/>
          <p:cNvCxnSpPr/>
          <p:nvPr/>
        </p:nvCxnSpPr>
        <p:spPr>
          <a:xfrm flipH="1" rot="10800000">
            <a:off x="725013" y="3397025"/>
            <a:ext cx="7775100" cy="10800"/>
          </a:xfrm>
          <a:prstGeom prst="straightConnector1">
            <a:avLst/>
          </a:prstGeom>
          <a:noFill/>
          <a:ln cap="flat" cmpd="sng" w="9525">
            <a:solidFill>
              <a:schemeClr val="dk1"/>
            </a:solidFill>
            <a:prstDash val="solid"/>
            <a:round/>
            <a:headEnd len="med" w="med" type="none"/>
            <a:tailEnd len="med" w="med" type="none"/>
          </a:ln>
        </p:spPr>
      </p:cxnSp>
      <p:sp>
        <p:nvSpPr>
          <p:cNvPr id="642" name="Google Shape;642;p52"/>
          <p:cNvSpPr txBox="1"/>
          <p:nvPr/>
        </p:nvSpPr>
        <p:spPr>
          <a:xfrm>
            <a:off x="697875" y="3501725"/>
            <a:ext cx="7829400" cy="104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latin typeface="Quantico"/>
                <a:ea typeface="Quantico"/>
                <a:cs typeface="Quantico"/>
                <a:sym typeface="Quantico"/>
              </a:rPr>
              <a:t>These three operating systems reflect different design philosophies.</a:t>
            </a:r>
            <a:endParaRPr>
              <a:solidFill>
                <a:schemeClr val="dk1"/>
              </a:solidFill>
              <a:latin typeface="Quantico"/>
              <a:ea typeface="Quantico"/>
              <a:cs typeface="Quantico"/>
              <a:sym typeface="Quantico"/>
            </a:endParaRPr>
          </a:p>
          <a:p>
            <a:pPr indent="0" lvl="0" marL="0" rtl="0" algn="l">
              <a:lnSpc>
                <a:spcPct val="115000"/>
              </a:lnSpc>
              <a:spcBef>
                <a:spcPts val="1200"/>
              </a:spcBef>
              <a:spcAft>
                <a:spcPts val="1200"/>
              </a:spcAft>
              <a:buNone/>
            </a:pPr>
            <a:r>
              <a:rPr lang="en">
                <a:solidFill>
                  <a:schemeClr val="dk1"/>
                </a:solidFill>
                <a:latin typeface="Quantico"/>
                <a:ea typeface="Quantico"/>
                <a:cs typeface="Quantico"/>
                <a:sym typeface="Quantico"/>
              </a:rPr>
              <a:t>Chorus strikes a balance between these two approaches, evolving towards a UNIX-like model while retaining its focus on distribution and flexibility.</a:t>
            </a:r>
            <a:endParaRPr>
              <a:solidFill>
                <a:schemeClr val="dk1"/>
              </a:solidFill>
              <a:latin typeface="Quantico"/>
              <a:ea typeface="Quantico"/>
              <a:cs typeface="Quantico"/>
              <a:sym typeface="Quantic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26"/>
          <p:cNvGrpSpPr/>
          <p:nvPr/>
        </p:nvGrpSpPr>
        <p:grpSpPr>
          <a:xfrm>
            <a:off x="772525" y="726625"/>
            <a:ext cx="6578100" cy="3438300"/>
            <a:chOff x="772525" y="726625"/>
            <a:chExt cx="6578100" cy="3438300"/>
          </a:xfrm>
        </p:grpSpPr>
        <p:sp>
          <p:nvSpPr>
            <p:cNvPr id="264" name="Google Shape;264;p26"/>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6"/>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26"/>
          <p:cNvGrpSpPr/>
          <p:nvPr/>
        </p:nvGrpSpPr>
        <p:grpSpPr>
          <a:xfrm>
            <a:off x="3993600" y="3441475"/>
            <a:ext cx="2119748" cy="1127400"/>
            <a:chOff x="4924170" y="3441525"/>
            <a:chExt cx="3447305" cy="1127400"/>
          </a:xfrm>
        </p:grpSpPr>
        <p:sp>
          <p:nvSpPr>
            <p:cNvPr id="267" name="Google Shape;267;p26"/>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6"/>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9" name="Google Shape;269;p26"/>
          <p:cNvGrpSpPr/>
          <p:nvPr/>
        </p:nvGrpSpPr>
        <p:grpSpPr>
          <a:xfrm>
            <a:off x="5422275" y="1302375"/>
            <a:ext cx="2560700" cy="1952840"/>
            <a:chOff x="-227375" y="1029588"/>
            <a:chExt cx="4718446" cy="4667400"/>
          </a:xfrm>
        </p:grpSpPr>
        <p:sp>
          <p:nvSpPr>
            <p:cNvPr id="270" name="Google Shape;270;p26"/>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26"/>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Introduction to Chorus</a:t>
            </a:r>
            <a:endParaRPr sz="4000"/>
          </a:p>
        </p:txBody>
      </p:sp>
      <p:sp>
        <p:nvSpPr>
          <p:cNvPr id="273" name="Google Shape;273;p26"/>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74" name="Google Shape;274;p26"/>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275" name="Google Shape;275;p26"/>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3"/>
          <p:cNvSpPr txBox="1"/>
          <p:nvPr>
            <p:ph type="title"/>
          </p:nvPr>
        </p:nvSpPr>
        <p:spPr>
          <a:xfrm>
            <a:off x="719988" y="38300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E81981"/>
                </a:solidFill>
              </a:rPr>
              <a:t>&lt;/</a:t>
            </a:r>
            <a:r>
              <a:rPr lang="en" sz="2800">
                <a:solidFill>
                  <a:schemeClr val="accent1"/>
                </a:solidFill>
              </a:rPr>
              <a:t> </a:t>
            </a:r>
            <a:r>
              <a:rPr lang="en" sz="2800"/>
              <a:t>Object Models </a:t>
            </a:r>
            <a:r>
              <a:rPr lang="en" sz="2800"/>
              <a:t>comparison</a:t>
            </a:r>
            <a:endParaRPr sz="2800"/>
          </a:p>
        </p:txBody>
      </p:sp>
      <p:graphicFrame>
        <p:nvGraphicFramePr>
          <p:cNvPr id="648" name="Google Shape;648;p53"/>
          <p:cNvGraphicFramePr/>
          <p:nvPr/>
        </p:nvGraphicFramePr>
        <p:xfrm>
          <a:off x="719938" y="890480"/>
          <a:ext cx="3000000" cy="3000000"/>
        </p:xfrm>
        <a:graphic>
          <a:graphicData uri="http://schemas.openxmlformats.org/drawingml/2006/table">
            <a:tbl>
              <a:tblPr>
                <a:noFill/>
                <a:tableStyleId>{5FA9E8EB-8080-479B-B4F3-BAC14AC2EBAF}</a:tableStyleId>
              </a:tblPr>
              <a:tblGrid>
                <a:gridCol w="1741400"/>
                <a:gridCol w="2441125"/>
                <a:gridCol w="1990175"/>
                <a:gridCol w="1590775"/>
              </a:tblGrid>
              <a:tr h="384175">
                <a:tc>
                  <a:txBody>
                    <a:bodyPr/>
                    <a:lstStyle/>
                    <a:p>
                      <a:pPr indent="0" lvl="0" marL="0" rtl="0" algn="ctr">
                        <a:lnSpc>
                          <a:spcPct val="60000"/>
                        </a:lnSpc>
                        <a:spcBef>
                          <a:spcPts val="0"/>
                        </a:spcBef>
                        <a:spcAft>
                          <a:spcPts val="0"/>
                        </a:spcAft>
                        <a:buNone/>
                      </a:pPr>
                      <a:r>
                        <a:rPr lang="en" sz="1200">
                          <a:solidFill>
                            <a:srgbClr val="E81981"/>
                          </a:solidFill>
                          <a:latin typeface="Quantico"/>
                          <a:ea typeface="Quantico"/>
                          <a:cs typeface="Quantico"/>
                          <a:sym typeface="Quantico"/>
                        </a:rPr>
                        <a:t>Feature</a:t>
                      </a:r>
                      <a:endParaRPr sz="1200">
                        <a:solidFill>
                          <a:srgbClr val="E8198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rgbClr val="E81981"/>
                          </a:solidFill>
                          <a:latin typeface="Quantico"/>
                          <a:ea typeface="Quantico"/>
                          <a:cs typeface="Quantico"/>
                          <a:sym typeface="Quantico"/>
                        </a:rPr>
                        <a:t>Amoeba</a:t>
                      </a:r>
                      <a:endParaRPr sz="1200">
                        <a:solidFill>
                          <a:srgbClr val="E8198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rgbClr val="E81981"/>
                          </a:solidFill>
                          <a:latin typeface="Quantico"/>
                          <a:ea typeface="Quantico"/>
                          <a:cs typeface="Quantico"/>
                          <a:sym typeface="Quantico"/>
                        </a:rPr>
                        <a:t>Mach</a:t>
                      </a:r>
                      <a:endParaRPr sz="1200">
                        <a:solidFill>
                          <a:srgbClr val="E8198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rgbClr val="E81981"/>
                          </a:solidFill>
                          <a:latin typeface="Quantico"/>
                          <a:ea typeface="Quantico"/>
                          <a:cs typeface="Quantico"/>
                          <a:sym typeface="Quantico"/>
                        </a:rPr>
                        <a:t>Chorus</a:t>
                      </a:r>
                      <a:endParaRPr sz="1200">
                        <a:solidFill>
                          <a:srgbClr val="E8198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Core Concept</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Objects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Objects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Objects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Object Definition</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User-defined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Built-in</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Built-in and Subsystem-defined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Object Location</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Broadcast-based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Port-based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Capability-based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Capability Management</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User-space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Kernel-space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Capability-based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Object Protection</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Capabilities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Kernel-managed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Capabilities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lnSpc>
                          <a:spcPct val="60000"/>
                        </a:lnSpc>
                        <a:spcBef>
                          <a:spcPts val="0"/>
                        </a:spcBef>
                        <a:spcAft>
                          <a:spcPts val="0"/>
                        </a:spcAft>
                        <a:buNone/>
                      </a:pPr>
                      <a:r>
                        <a:rPr lang="en" sz="1200">
                          <a:solidFill>
                            <a:schemeClr val="accent2"/>
                          </a:solidFill>
                          <a:latin typeface="Quantico"/>
                          <a:ea typeface="Quantico"/>
                          <a:cs typeface="Quantico"/>
                          <a:sym typeface="Quantico"/>
                        </a:rPr>
                        <a:t>Object Model Complexity</a:t>
                      </a:r>
                      <a:endParaRPr sz="1200">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Rich, user-defined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Limited, built-in</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60000"/>
                        </a:lnSpc>
                        <a:spcBef>
                          <a:spcPts val="0"/>
                        </a:spcBef>
                        <a:spcAft>
                          <a:spcPts val="0"/>
                        </a:spcAft>
                        <a:buNone/>
                      </a:pPr>
                      <a:r>
                        <a:rPr lang="en" sz="1200">
                          <a:solidFill>
                            <a:schemeClr val="dk1"/>
                          </a:solidFill>
                          <a:latin typeface="Quantico"/>
                          <a:ea typeface="Quantico"/>
                          <a:cs typeface="Quantico"/>
                          <a:sym typeface="Quantico"/>
                        </a:rPr>
                        <a:t>Hybrid, combining built-in and user-defined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49" name="Google Shape;649;p53"/>
          <p:cNvSpPr txBox="1"/>
          <p:nvPr/>
        </p:nvSpPr>
        <p:spPr>
          <a:xfrm>
            <a:off x="719988" y="3553700"/>
            <a:ext cx="7763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Quantico"/>
                <a:ea typeface="Quantico"/>
                <a:cs typeface="Quantico"/>
                <a:sym typeface="Quantico"/>
              </a:rPr>
              <a:t>While all three systems utilize the concept of objects, they differ in the types of objects supported, how objects are managed and protected, and the role of objects in the overall system architecture.</a:t>
            </a:r>
            <a:endParaRPr sz="1200">
              <a:solidFill>
                <a:schemeClr val="dk1"/>
              </a:solidFill>
              <a:latin typeface="Quantico"/>
              <a:ea typeface="Quantico"/>
              <a:cs typeface="Quantico"/>
              <a:sym typeface="Quantico"/>
            </a:endParaRPr>
          </a:p>
          <a:p>
            <a:pPr indent="0" lvl="0" marL="0" rtl="0" algn="l">
              <a:spcBef>
                <a:spcPts val="0"/>
              </a:spcBef>
              <a:spcAft>
                <a:spcPts val="0"/>
              </a:spcAft>
              <a:buNone/>
            </a:pPr>
            <a:r>
              <a:t/>
            </a:r>
            <a:endParaRPr sz="1200">
              <a:solidFill>
                <a:schemeClr val="dk1"/>
              </a:solidFill>
              <a:latin typeface="Quantico"/>
              <a:ea typeface="Quantico"/>
              <a:cs typeface="Quantico"/>
              <a:sym typeface="Quantico"/>
            </a:endParaRPr>
          </a:p>
          <a:p>
            <a:pPr indent="0" lvl="0" marL="0" rtl="0" algn="l">
              <a:spcBef>
                <a:spcPts val="0"/>
              </a:spcBef>
              <a:spcAft>
                <a:spcPts val="0"/>
              </a:spcAft>
              <a:buNone/>
            </a:pPr>
            <a:r>
              <a:rPr lang="en" sz="1200">
                <a:solidFill>
                  <a:schemeClr val="dk1"/>
                </a:solidFill>
                <a:latin typeface="Quantico"/>
                <a:ea typeface="Quantico"/>
                <a:cs typeface="Quantico"/>
                <a:sym typeface="Quantico"/>
              </a:rPr>
              <a:t>Chorus strikes a balance between these approaches, providing a flexible framework for object-oriented programming. </a:t>
            </a:r>
            <a:endParaRPr sz="1200">
              <a:solidFill>
                <a:schemeClr val="dk1"/>
              </a:solidFill>
              <a:latin typeface="Quantico"/>
              <a:ea typeface="Quantico"/>
              <a:cs typeface="Quantico"/>
              <a:sym typeface="Quantic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4"/>
          <p:cNvSpPr txBox="1"/>
          <p:nvPr>
            <p:ph type="title"/>
          </p:nvPr>
        </p:nvSpPr>
        <p:spPr>
          <a:xfrm>
            <a:off x="719938" y="32415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2"/>
                </a:solidFill>
              </a:rPr>
              <a:t>&lt;/ </a:t>
            </a:r>
            <a:r>
              <a:rPr lang="en" sz="2500"/>
              <a:t>Processes </a:t>
            </a:r>
            <a:r>
              <a:rPr lang="en" sz="2500"/>
              <a:t>comparison</a:t>
            </a:r>
            <a:endParaRPr sz="2500"/>
          </a:p>
        </p:txBody>
      </p:sp>
      <p:graphicFrame>
        <p:nvGraphicFramePr>
          <p:cNvPr id="655" name="Google Shape;655;p54"/>
          <p:cNvGraphicFramePr/>
          <p:nvPr/>
        </p:nvGraphicFramePr>
        <p:xfrm>
          <a:off x="690263" y="777655"/>
          <a:ext cx="3000000" cy="3000000"/>
        </p:xfrm>
        <a:graphic>
          <a:graphicData uri="http://schemas.openxmlformats.org/drawingml/2006/table">
            <a:tbl>
              <a:tblPr>
                <a:noFill/>
                <a:tableStyleId>{5FA9E8EB-8080-479B-B4F3-BAC14AC2EBAF}</a:tableStyleId>
              </a:tblPr>
              <a:tblGrid>
                <a:gridCol w="1741400"/>
                <a:gridCol w="2441125"/>
                <a:gridCol w="1990175"/>
                <a:gridCol w="1590775"/>
              </a:tblGrid>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Feature</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DB5D"/>
                          </a:solidFill>
                          <a:latin typeface="Quantico"/>
                          <a:ea typeface="Quantico"/>
                          <a:cs typeface="Quantico"/>
                          <a:sym typeface="Quantico"/>
                        </a:rPr>
                        <a:t>Amoeba</a:t>
                      </a:r>
                      <a:endParaRPr>
                        <a:solidFill>
                          <a:srgbClr val="FFDB5D"/>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DB5D"/>
                          </a:solidFill>
                          <a:latin typeface="Quantico"/>
                          <a:ea typeface="Quantico"/>
                          <a:cs typeface="Quantico"/>
                          <a:sym typeface="Quantico"/>
                        </a:rPr>
                        <a:t>Mach</a:t>
                      </a:r>
                      <a:endParaRPr>
                        <a:solidFill>
                          <a:srgbClr val="FFDB5D"/>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DB5D"/>
                          </a:solidFill>
                          <a:latin typeface="Quantico"/>
                          <a:ea typeface="Quantico"/>
                          <a:cs typeface="Quantico"/>
                          <a:sym typeface="Quantico"/>
                        </a:rPr>
                        <a:t>Chorus</a:t>
                      </a:r>
                      <a:endParaRPr>
                        <a:solidFill>
                          <a:srgbClr val="FFDB5D"/>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Multithreading</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Supported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Supported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Supported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Thread Scheduling</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Kernel-managed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Kernel-managed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Kernel-managed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User Control over Threads</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Minimal</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More control (priorities, policies)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More control (priorities, policies)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Multiprocessor Support</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Limited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Extensive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Limited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Process Placement</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Dynamic load balancing</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User-centric</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Flexible placement</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lt2"/>
                          </a:solidFill>
                          <a:latin typeface="Quantico"/>
                          <a:ea typeface="Quantico"/>
                          <a:cs typeface="Quantico"/>
                          <a:sym typeface="Quantico"/>
                        </a:rPr>
                        <a:t>Synchronization Primitives</a:t>
                      </a:r>
                      <a:endParaRPr sz="1200">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Mutexes, semaphores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Mutexes, condition variables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Mutexes, semaphores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56" name="Google Shape;656;p54"/>
          <p:cNvSpPr txBox="1"/>
          <p:nvPr/>
        </p:nvSpPr>
        <p:spPr>
          <a:xfrm>
            <a:off x="690250" y="3674400"/>
            <a:ext cx="7763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Quantico"/>
                <a:ea typeface="Quantico"/>
                <a:cs typeface="Quantico"/>
                <a:sym typeface="Quantico"/>
              </a:rPr>
              <a:t>While all three systems support multithreading, they differ in the level of user control over thread scheduling, multiprocessor support, and process placement.</a:t>
            </a:r>
            <a:endParaRPr sz="1200">
              <a:solidFill>
                <a:schemeClr val="dk1"/>
              </a:solidFill>
              <a:latin typeface="Quantico"/>
              <a:ea typeface="Quantico"/>
              <a:cs typeface="Quantico"/>
              <a:sym typeface="Quantico"/>
            </a:endParaRPr>
          </a:p>
          <a:p>
            <a:pPr indent="0" lvl="0" marL="0" rtl="0" algn="l">
              <a:spcBef>
                <a:spcPts val="0"/>
              </a:spcBef>
              <a:spcAft>
                <a:spcPts val="0"/>
              </a:spcAft>
              <a:buNone/>
            </a:pPr>
            <a:r>
              <a:t/>
            </a:r>
            <a:endParaRPr sz="1200">
              <a:solidFill>
                <a:schemeClr val="dk1"/>
              </a:solidFill>
              <a:latin typeface="Quantico"/>
              <a:ea typeface="Quantico"/>
              <a:cs typeface="Quantico"/>
              <a:sym typeface="Quantico"/>
            </a:endParaRPr>
          </a:p>
          <a:p>
            <a:pPr indent="0" lvl="0" marL="0" rtl="0" algn="l">
              <a:spcBef>
                <a:spcPts val="0"/>
              </a:spcBef>
              <a:spcAft>
                <a:spcPts val="0"/>
              </a:spcAft>
              <a:buNone/>
            </a:pPr>
            <a:r>
              <a:rPr lang="en" sz="1200">
                <a:solidFill>
                  <a:schemeClr val="dk1"/>
                </a:solidFill>
                <a:latin typeface="Quantico"/>
                <a:ea typeface="Quantico"/>
                <a:cs typeface="Quantico"/>
                <a:sym typeface="Quantico"/>
              </a:rPr>
              <a:t>Chorus strikes a balance between these approaches.</a:t>
            </a:r>
            <a:endParaRPr sz="1200">
              <a:solidFill>
                <a:schemeClr val="dk1"/>
              </a:solidFill>
              <a:latin typeface="Quantico"/>
              <a:ea typeface="Quantico"/>
              <a:cs typeface="Quantico"/>
              <a:sym typeface="Quantic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5"/>
          <p:cNvSpPr txBox="1"/>
          <p:nvPr>
            <p:ph type="title"/>
          </p:nvPr>
        </p:nvSpPr>
        <p:spPr>
          <a:xfrm>
            <a:off x="665613" y="39387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accent1"/>
                </a:solidFill>
              </a:rPr>
              <a:t>&lt;/ </a:t>
            </a:r>
            <a:r>
              <a:rPr lang="en" sz="2900"/>
              <a:t>Memory Model </a:t>
            </a:r>
            <a:r>
              <a:rPr lang="en" sz="2900"/>
              <a:t>comparison</a:t>
            </a:r>
            <a:endParaRPr sz="2900"/>
          </a:p>
        </p:txBody>
      </p:sp>
      <p:graphicFrame>
        <p:nvGraphicFramePr>
          <p:cNvPr id="662" name="Google Shape;662;p55"/>
          <p:cNvGraphicFramePr/>
          <p:nvPr/>
        </p:nvGraphicFramePr>
        <p:xfrm>
          <a:off x="690250" y="966580"/>
          <a:ext cx="3000000" cy="3000000"/>
        </p:xfrm>
        <a:graphic>
          <a:graphicData uri="http://schemas.openxmlformats.org/drawingml/2006/table">
            <a:tbl>
              <a:tblPr>
                <a:noFill/>
                <a:tableStyleId>{5FA9E8EB-8080-479B-B4F3-BAC14AC2EBAF}</a:tableStyleId>
              </a:tblPr>
              <a:tblGrid>
                <a:gridCol w="1513050"/>
                <a:gridCol w="2375875"/>
                <a:gridCol w="2088025"/>
                <a:gridCol w="1786525"/>
              </a:tblGrid>
              <a:tr h="384175">
                <a:tc>
                  <a:txBody>
                    <a:bodyPr/>
                    <a:lstStyle/>
                    <a:p>
                      <a:pPr indent="0" lvl="0" marL="0" rtl="0" algn="ctr">
                        <a:spcBef>
                          <a:spcPts val="0"/>
                        </a:spcBef>
                        <a:spcAft>
                          <a:spcPts val="0"/>
                        </a:spcAft>
                        <a:buNone/>
                      </a:pPr>
                      <a:r>
                        <a:rPr lang="en" sz="1200">
                          <a:solidFill>
                            <a:srgbClr val="94EE6B"/>
                          </a:solidFill>
                          <a:latin typeface="Quantico"/>
                          <a:ea typeface="Quantico"/>
                          <a:cs typeface="Quantico"/>
                          <a:sym typeface="Quantico"/>
                        </a:rPr>
                        <a:t>Feature</a:t>
                      </a:r>
                      <a:endParaRPr sz="1200">
                        <a:solidFill>
                          <a:srgbClr val="94EE6B"/>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94EE6B"/>
                          </a:solidFill>
                          <a:latin typeface="Quantico"/>
                          <a:ea typeface="Quantico"/>
                          <a:cs typeface="Quantico"/>
                          <a:sym typeface="Quantico"/>
                        </a:rPr>
                        <a:t>Amoeba</a:t>
                      </a:r>
                      <a:endParaRPr sz="1200">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94EE6B"/>
                          </a:solidFill>
                          <a:latin typeface="Quantico"/>
                          <a:ea typeface="Quantico"/>
                          <a:cs typeface="Quantico"/>
                          <a:sym typeface="Quantico"/>
                        </a:rPr>
                        <a:t>Mach</a:t>
                      </a:r>
                      <a:endParaRPr sz="1200">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rgbClr val="94EE6B"/>
                          </a:solidFill>
                          <a:latin typeface="Quantico"/>
                          <a:ea typeface="Quantico"/>
                          <a:cs typeface="Quantico"/>
                          <a:sym typeface="Quantico"/>
                        </a:rPr>
                        <a:t>Chorus</a:t>
                      </a:r>
                      <a:endParaRPr sz="1200">
                        <a:solidFill>
                          <a:srgbClr val="94EE6B"/>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accent1"/>
                          </a:solidFill>
                          <a:latin typeface="Quantico"/>
                          <a:ea typeface="Quantico"/>
                          <a:cs typeface="Quantico"/>
                          <a:sym typeface="Quantico"/>
                        </a:rPr>
                        <a:t>Memory Unit</a:t>
                      </a:r>
                      <a:endParaRPr sz="1200">
                        <a:solidFill>
                          <a:schemeClr val="accent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Segment</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Page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Segment with paging</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accent1"/>
                          </a:solidFill>
                          <a:latin typeface="Quantico"/>
                          <a:ea typeface="Quantico"/>
                          <a:cs typeface="Quantico"/>
                          <a:sym typeface="Quantico"/>
                        </a:rPr>
                        <a:t>Paging Support</a:t>
                      </a:r>
                      <a:endParaRPr sz="1200">
                        <a:solidFill>
                          <a:schemeClr val="accent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No</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Yes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Yes</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accent1"/>
                          </a:solidFill>
                          <a:latin typeface="Quantico"/>
                          <a:ea typeface="Quantico"/>
                          <a:cs typeface="Quantico"/>
                          <a:sym typeface="Quantico"/>
                        </a:rPr>
                        <a:t>Memory Sharing</a:t>
                      </a:r>
                      <a:endParaRPr sz="1200">
                        <a:solidFill>
                          <a:schemeClr val="accent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Capability-based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Capability-based</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Distributed shared memory</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accent1"/>
                          </a:solidFill>
                          <a:latin typeface="Quantico"/>
                          <a:ea typeface="Quantico"/>
                          <a:cs typeface="Quantico"/>
                          <a:sym typeface="Quantico"/>
                        </a:rPr>
                        <a:t>Memory Management Complexity</a:t>
                      </a:r>
                      <a:endParaRPr sz="1200">
                        <a:solidFill>
                          <a:schemeClr val="accent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Simpler</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More complex</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Intermediate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sz="1200">
                          <a:solidFill>
                            <a:schemeClr val="accent1"/>
                          </a:solidFill>
                          <a:latin typeface="Quantico"/>
                          <a:ea typeface="Quantico"/>
                          <a:cs typeface="Quantico"/>
                          <a:sym typeface="Quantico"/>
                        </a:rPr>
                        <a:t>Focus</a:t>
                      </a:r>
                      <a:endParaRPr sz="1200">
                        <a:solidFill>
                          <a:schemeClr val="accent1"/>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Simplicity and performance</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Flexibility and efficiency</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200">
                          <a:solidFill>
                            <a:schemeClr val="dk1"/>
                          </a:solidFill>
                          <a:latin typeface="Quantico"/>
                          <a:ea typeface="Quantico"/>
                          <a:cs typeface="Quantico"/>
                          <a:sym typeface="Quantico"/>
                        </a:rPr>
                        <a:t>Balance of both</a:t>
                      </a:r>
                      <a:endParaRPr sz="1200">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63" name="Google Shape;663;p55"/>
          <p:cNvSpPr txBox="1"/>
          <p:nvPr/>
        </p:nvSpPr>
        <p:spPr>
          <a:xfrm>
            <a:off x="690250" y="3740725"/>
            <a:ext cx="776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Chorus combines elements of both, leveraging segments and demand paging for flexible and efficient memory management in a distributed environment. </a:t>
            </a:r>
            <a:endParaRPr>
              <a:solidFill>
                <a:schemeClr val="dk1"/>
              </a:solidFill>
              <a:latin typeface="Quantico"/>
              <a:ea typeface="Quantico"/>
              <a:cs typeface="Quantico"/>
              <a:sym typeface="Quantic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6"/>
          <p:cNvSpPr txBox="1"/>
          <p:nvPr>
            <p:ph type="title"/>
          </p:nvPr>
        </p:nvSpPr>
        <p:spPr>
          <a:xfrm>
            <a:off x="665613" y="383003"/>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chemeClr val="accent2"/>
                </a:solidFill>
              </a:rPr>
              <a:t>&lt;/ </a:t>
            </a:r>
            <a:r>
              <a:rPr lang="en" sz="2900"/>
              <a:t>Communication </a:t>
            </a:r>
            <a:r>
              <a:rPr lang="en" sz="2900"/>
              <a:t>comparison</a:t>
            </a:r>
            <a:endParaRPr sz="2900"/>
          </a:p>
        </p:txBody>
      </p:sp>
      <p:graphicFrame>
        <p:nvGraphicFramePr>
          <p:cNvPr id="669" name="Google Shape;669;p56"/>
          <p:cNvGraphicFramePr/>
          <p:nvPr/>
        </p:nvGraphicFramePr>
        <p:xfrm>
          <a:off x="690250" y="955705"/>
          <a:ext cx="3000000" cy="3000000"/>
        </p:xfrm>
        <a:graphic>
          <a:graphicData uri="http://schemas.openxmlformats.org/drawingml/2006/table">
            <a:tbl>
              <a:tblPr>
                <a:noFill/>
                <a:tableStyleId>{5FA9E8EB-8080-479B-B4F3-BAC14AC2EBAF}</a:tableStyleId>
              </a:tblPr>
              <a:tblGrid>
                <a:gridCol w="1741400"/>
                <a:gridCol w="2441125"/>
                <a:gridCol w="1990175"/>
                <a:gridCol w="1590775"/>
              </a:tblGrid>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Feature</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Amoeba</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Mach</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Chorus</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Communication Paradigm</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RPC-based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Port-based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Port-based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Communication Layer</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User-level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Kernel-level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Kernel-level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Broadcast Support</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Yes, built-in</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No</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Limited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Interface Complexity</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Simple</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Complex</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Simpler than Mach</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accent2"/>
                          </a:solidFill>
                          <a:latin typeface="Quantico"/>
                          <a:ea typeface="Quantico"/>
                          <a:cs typeface="Quantico"/>
                          <a:sym typeface="Quantico"/>
                        </a:rPr>
                        <a:t>Network Communication</a:t>
                      </a:r>
                      <a:endParaRPr>
                        <a:solidFill>
                          <a:schemeClr val="accen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FLIP protocol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Network message server</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Kernel-level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70" name="Google Shape;670;p56"/>
          <p:cNvSpPr txBox="1"/>
          <p:nvPr/>
        </p:nvSpPr>
        <p:spPr>
          <a:xfrm>
            <a:off x="658800" y="3766050"/>
            <a:ext cx="7826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Chorus strikes a balance between these two approaches, providing a simpler communication model than Mach while still supporting basic features like port-based communication and limited broadcasting.</a:t>
            </a:r>
            <a:endParaRPr>
              <a:solidFill>
                <a:schemeClr val="dk1"/>
              </a:solidFill>
              <a:latin typeface="Quantico"/>
              <a:ea typeface="Quantico"/>
              <a:cs typeface="Quantico"/>
              <a:sym typeface="Quantic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7"/>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 </a:t>
            </a:r>
            <a:r>
              <a:rPr lang="en"/>
              <a:t>Servers </a:t>
            </a:r>
            <a:r>
              <a:rPr lang="en"/>
              <a:t>comparison</a:t>
            </a:r>
            <a:endParaRPr/>
          </a:p>
        </p:txBody>
      </p:sp>
      <p:graphicFrame>
        <p:nvGraphicFramePr>
          <p:cNvPr id="676" name="Google Shape;676;p57"/>
          <p:cNvGraphicFramePr/>
          <p:nvPr/>
        </p:nvGraphicFramePr>
        <p:xfrm>
          <a:off x="719963" y="1223505"/>
          <a:ext cx="3000000" cy="3000000"/>
        </p:xfrm>
        <a:graphic>
          <a:graphicData uri="http://schemas.openxmlformats.org/drawingml/2006/table">
            <a:tbl>
              <a:tblPr>
                <a:noFill/>
                <a:tableStyleId>{5FA9E8EB-8080-479B-B4F3-BAC14AC2EBAF}</a:tableStyleId>
              </a:tblPr>
              <a:tblGrid>
                <a:gridCol w="1741400"/>
                <a:gridCol w="2441125"/>
                <a:gridCol w="1990175"/>
                <a:gridCol w="1590775"/>
              </a:tblGrid>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Feature</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Amoeba</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Mach</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Chorus</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Server Model</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Specialized Servers</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Single BSD Server</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Multiple Processes</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Access Control</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Capabilities</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UNIX Permissions</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Capabilities</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UNIX Emulation</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Source-Level</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Binary Compatibility</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Hybrid (Source and Binary)</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Distributed Computing Focus</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High</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Limited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High</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alpha val="0"/>
                        </a:schemeClr>
                      </a:solidFill>
                      <a:prstDash val="solid"/>
                      <a:round/>
                      <a:headEnd len="sm" w="sm" type="none"/>
                      <a:tailEnd len="sm" w="sm" type="none"/>
                    </a:lnB>
                  </a:tcPr>
                </a:tc>
              </a:tr>
              <a:tr h="384175">
                <a:tc>
                  <a:txBody>
                    <a:bodyPr/>
                    <a:lstStyle/>
                    <a:p>
                      <a:pPr indent="0" lvl="0" marL="0" rtl="0" algn="ctr">
                        <a:spcBef>
                          <a:spcPts val="0"/>
                        </a:spcBef>
                        <a:spcAft>
                          <a:spcPts val="0"/>
                        </a:spcAft>
                        <a:buNone/>
                      </a:pPr>
                      <a:r>
                        <a:rPr lang="en">
                          <a:solidFill>
                            <a:schemeClr val="lt2"/>
                          </a:solidFill>
                          <a:latin typeface="Quantico"/>
                          <a:ea typeface="Quantico"/>
                          <a:cs typeface="Quantico"/>
                          <a:sym typeface="Quantico"/>
                        </a:rPr>
                        <a:t>Object Replication</a:t>
                      </a:r>
                      <a:endParaRPr>
                        <a:solidFill>
                          <a:schemeClr val="lt2"/>
                        </a:solidFill>
                        <a:latin typeface="Quantico"/>
                        <a:ea typeface="Quantico"/>
                        <a:cs typeface="Quantico"/>
                        <a:sym typeface="Quantico"/>
                      </a:endParaRPr>
                    </a:p>
                  </a:txBody>
                  <a:tcPr marT="45700" marB="45700" marR="45700" marL="45700" anchor="ctr">
                    <a:lnL cap="flat" cmpd="sng" w="9525">
                      <a:solidFill>
                        <a:schemeClr val="dk1"/>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Supported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Limited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Quantico"/>
                          <a:ea typeface="Quantico"/>
                          <a:cs typeface="Quantico"/>
                          <a:sym typeface="Quantico"/>
                        </a:rPr>
                        <a:t>Supported</a:t>
                      </a:r>
                      <a:endParaRPr>
                        <a:solidFill>
                          <a:schemeClr val="dk1"/>
                        </a:solidFill>
                        <a:latin typeface="Quantico"/>
                        <a:ea typeface="Quantico"/>
                        <a:cs typeface="Quantico"/>
                        <a:sym typeface="Quantico"/>
                      </a:endParaRPr>
                    </a:p>
                  </a:txBody>
                  <a:tcPr marT="45700" marB="45700" marR="45700" marL="45700" anchor="ctr">
                    <a:lnL cap="flat" cmpd="sng" w="9525">
                      <a:solidFill>
                        <a:schemeClr val="dk1">
                          <a:alpha val="0"/>
                        </a:schemeClr>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677" name="Google Shape;677;p57"/>
          <p:cNvSpPr txBox="1"/>
          <p:nvPr/>
        </p:nvSpPr>
        <p:spPr>
          <a:xfrm>
            <a:off x="720013" y="3907525"/>
            <a:ext cx="776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Quantico"/>
                <a:ea typeface="Quantico"/>
                <a:cs typeface="Quantico"/>
                <a:sym typeface="Quantico"/>
              </a:rPr>
              <a:t>Chorus combines elements of both approaches, using a collection of processes with some containing actual UNIX code. </a:t>
            </a:r>
            <a:endParaRPr>
              <a:solidFill>
                <a:schemeClr val="dk1"/>
              </a:solidFill>
              <a:latin typeface="Quantico"/>
              <a:ea typeface="Quantico"/>
              <a:cs typeface="Quantico"/>
              <a:sym typeface="Quantic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pic>
        <p:nvPicPr>
          <p:cNvPr id="682" name="Google Shape;682;p58"/>
          <p:cNvPicPr preferRelativeResize="0"/>
          <p:nvPr/>
        </p:nvPicPr>
        <p:blipFill>
          <a:blip r:embed="rId3">
            <a:alphaModFix/>
          </a:blip>
          <a:stretch>
            <a:fillRect/>
          </a:stretch>
        </p:blipFill>
        <p:spPr>
          <a:xfrm>
            <a:off x="4046425" y="92300"/>
            <a:ext cx="4948725" cy="4958899"/>
          </a:xfrm>
          <a:prstGeom prst="rect">
            <a:avLst/>
          </a:prstGeom>
          <a:noFill/>
          <a:ln>
            <a:noFill/>
          </a:ln>
        </p:spPr>
      </p:pic>
      <p:pic>
        <p:nvPicPr>
          <p:cNvPr id="683" name="Google Shape;683;p58"/>
          <p:cNvPicPr preferRelativeResize="0"/>
          <p:nvPr/>
        </p:nvPicPr>
        <p:blipFill rotWithShape="1">
          <a:blip r:embed="rId4">
            <a:alphaModFix/>
          </a:blip>
          <a:srcRect b="0" l="4346" r="6039" t="5562"/>
          <a:stretch/>
        </p:blipFill>
        <p:spPr>
          <a:xfrm>
            <a:off x="273950" y="983975"/>
            <a:ext cx="3632000" cy="2869825"/>
          </a:xfrm>
          <a:prstGeom prst="rect">
            <a:avLst/>
          </a:prstGeom>
          <a:noFill/>
          <a:ln>
            <a:noFill/>
          </a:ln>
        </p:spPr>
      </p:pic>
      <p:sp>
        <p:nvSpPr>
          <p:cNvPr id="684" name="Google Shape;684;p58"/>
          <p:cNvSpPr txBox="1"/>
          <p:nvPr/>
        </p:nvSpPr>
        <p:spPr>
          <a:xfrm>
            <a:off x="273950" y="222800"/>
            <a:ext cx="6263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1"/>
                </a:solidFill>
                <a:latin typeface="Quantico"/>
                <a:ea typeface="Quantico"/>
                <a:cs typeface="Quantico"/>
                <a:sym typeface="Quantico"/>
              </a:rPr>
              <a:t>Comparison Charts</a:t>
            </a:r>
            <a:endParaRPr sz="2100">
              <a:solidFill>
                <a:schemeClr val="dk1"/>
              </a:solidFill>
              <a:latin typeface="Quantico"/>
              <a:ea typeface="Quantico"/>
              <a:cs typeface="Quantico"/>
              <a:sym typeface="Quantic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grpSp>
        <p:nvGrpSpPr>
          <p:cNvPr id="689" name="Google Shape;689;p59"/>
          <p:cNvGrpSpPr/>
          <p:nvPr/>
        </p:nvGrpSpPr>
        <p:grpSpPr>
          <a:xfrm>
            <a:off x="772525" y="726625"/>
            <a:ext cx="6578100" cy="3438300"/>
            <a:chOff x="772525" y="726625"/>
            <a:chExt cx="6578100" cy="3438300"/>
          </a:xfrm>
        </p:grpSpPr>
        <p:sp>
          <p:nvSpPr>
            <p:cNvPr id="690" name="Google Shape;690;p59"/>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9"/>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59"/>
          <p:cNvGrpSpPr/>
          <p:nvPr/>
        </p:nvGrpSpPr>
        <p:grpSpPr>
          <a:xfrm>
            <a:off x="3993600" y="3441475"/>
            <a:ext cx="2119748" cy="1127400"/>
            <a:chOff x="4924170" y="3441525"/>
            <a:chExt cx="3447305" cy="1127400"/>
          </a:xfrm>
        </p:grpSpPr>
        <p:sp>
          <p:nvSpPr>
            <p:cNvPr id="693" name="Google Shape;693;p59"/>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59"/>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5" name="Google Shape;695;p59"/>
          <p:cNvGrpSpPr/>
          <p:nvPr/>
        </p:nvGrpSpPr>
        <p:grpSpPr>
          <a:xfrm>
            <a:off x="5422275" y="1302375"/>
            <a:ext cx="2560700" cy="1952840"/>
            <a:chOff x="-227375" y="1029588"/>
            <a:chExt cx="4718446" cy="4667400"/>
          </a:xfrm>
        </p:grpSpPr>
        <p:sp>
          <p:nvSpPr>
            <p:cNvPr id="696" name="Google Shape;696;p59"/>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9"/>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59"/>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Summary</a:t>
            </a:r>
            <a:endParaRPr sz="4000"/>
          </a:p>
        </p:txBody>
      </p:sp>
      <p:sp>
        <p:nvSpPr>
          <p:cNvPr id="699" name="Google Shape;699;p59"/>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08</a:t>
            </a:r>
            <a:endParaRPr/>
          </a:p>
        </p:txBody>
      </p:sp>
      <p:sp>
        <p:nvSpPr>
          <p:cNvPr id="700" name="Google Shape;700;p59"/>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701" name="Google Shape;701;p59"/>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0"/>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&lt;/ </a:t>
            </a:r>
            <a:r>
              <a:rPr lang="en"/>
              <a:t>Summary</a:t>
            </a:r>
            <a:endParaRPr/>
          </a:p>
        </p:txBody>
      </p:sp>
      <p:sp>
        <p:nvSpPr>
          <p:cNvPr id="707" name="Google Shape;707;p60"/>
          <p:cNvSpPr txBox="1"/>
          <p:nvPr>
            <p:ph idx="3" type="subTitle"/>
          </p:nvPr>
        </p:nvSpPr>
        <p:spPr>
          <a:xfrm>
            <a:off x="806905" y="1087575"/>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Key Features</a:t>
            </a:r>
            <a:endParaRPr>
              <a:solidFill>
                <a:schemeClr val="accent1"/>
              </a:solidFill>
            </a:endParaRPr>
          </a:p>
        </p:txBody>
      </p:sp>
      <p:sp>
        <p:nvSpPr>
          <p:cNvPr id="708" name="Google Shape;708;p60"/>
          <p:cNvSpPr txBox="1"/>
          <p:nvPr>
            <p:ph idx="4" type="subTitle"/>
          </p:nvPr>
        </p:nvSpPr>
        <p:spPr>
          <a:xfrm>
            <a:off x="4003876" y="1087575"/>
            <a:ext cx="43332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Components and Concepts</a:t>
            </a:r>
            <a:endParaRPr>
              <a:solidFill>
                <a:schemeClr val="accent1"/>
              </a:solidFill>
            </a:endParaRPr>
          </a:p>
        </p:txBody>
      </p:sp>
      <p:sp>
        <p:nvSpPr>
          <p:cNvPr id="709" name="Google Shape;709;p60"/>
          <p:cNvSpPr txBox="1"/>
          <p:nvPr>
            <p:ph idx="1" type="subTitle"/>
          </p:nvPr>
        </p:nvSpPr>
        <p:spPr>
          <a:xfrm>
            <a:off x="806900" y="1459925"/>
            <a:ext cx="3415800" cy="1490700"/>
          </a:xfrm>
          <a:prstGeom prst="rect">
            <a:avLst/>
          </a:prstGeom>
        </p:spPr>
        <p:txBody>
          <a:bodyPr anchorCtr="0" anchor="t" bIns="91425" lIns="91425" spcFirstLastPara="1" rIns="91425" wrap="square" tIns="91425">
            <a:noAutofit/>
          </a:bodyPr>
          <a:lstStyle/>
          <a:p>
            <a:pPr indent="-127000" lvl="0" marL="114300" rtl="0" algn="l">
              <a:spcBef>
                <a:spcPts val="0"/>
              </a:spcBef>
              <a:spcAft>
                <a:spcPts val="0"/>
              </a:spcAft>
              <a:buSzPts val="1100"/>
              <a:buFont typeface="Quantico"/>
              <a:buChar char="●"/>
            </a:pPr>
            <a:r>
              <a:rPr b="1" lang="en" sz="1100">
                <a:latin typeface="Quantico"/>
                <a:ea typeface="Quantico"/>
                <a:cs typeface="Quantico"/>
                <a:sym typeface="Quantico"/>
              </a:rPr>
              <a:t>Microkernel</a:t>
            </a:r>
            <a:r>
              <a:rPr b="1" lang="en" sz="1100">
                <a:latin typeface="Quantico"/>
                <a:ea typeface="Quantico"/>
                <a:cs typeface="Quantico"/>
                <a:sym typeface="Quantico"/>
              </a:rPr>
              <a:t>-based</a:t>
            </a:r>
            <a:endParaRPr b="1"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latin typeface="Quantico"/>
                <a:ea typeface="Quantico"/>
                <a:cs typeface="Quantico"/>
                <a:sym typeface="Quantico"/>
              </a:rPr>
              <a:t>Distributed systems support</a:t>
            </a:r>
            <a:endParaRPr b="1"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latin typeface="Quantico"/>
                <a:ea typeface="Quantico"/>
                <a:cs typeface="Quantico"/>
                <a:sym typeface="Quantico"/>
              </a:rPr>
              <a:t>UNIX compatibility</a:t>
            </a:r>
            <a:endParaRPr b="1"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latin typeface="Quantico"/>
                <a:ea typeface="Quantico"/>
                <a:cs typeface="Quantico"/>
                <a:sym typeface="Quantico"/>
              </a:rPr>
              <a:t>Real-time capabilities</a:t>
            </a:r>
            <a:endParaRPr b="1"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latin typeface="Quantico"/>
                <a:ea typeface="Quantico"/>
                <a:cs typeface="Quantico"/>
                <a:sym typeface="Quantico"/>
              </a:rPr>
              <a:t>Object-oriented programming support</a:t>
            </a:r>
            <a:endParaRPr b="1" sz="1100">
              <a:latin typeface="Quantico"/>
              <a:ea typeface="Quantico"/>
              <a:cs typeface="Quantico"/>
              <a:sym typeface="Quantico"/>
            </a:endParaRPr>
          </a:p>
        </p:txBody>
      </p:sp>
      <p:sp>
        <p:nvSpPr>
          <p:cNvPr id="710" name="Google Shape;710;p60"/>
          <p:cNvSpPr txBox="1"/>
          <p:nvPr>
            <p:ph idx="2" type="subTitle"/>
          </p:nvPr>
        </p:nvSpPr>
        <p:spPr>
          <a:xfrm>
            <a:off x="4134375" y="1459925"/>
            <a:ext cx="4202700" cy="1490700"/>
          </a:xfrm>
          <a:prstGeom prst="rect">
            <a:avLst/>
          </a:prstGeom>
        </p:spPr>
        <p:txBody>
          <a:bodyPr anchorCtr="0" anchor="t" bIns="91425" lIns="91425" spcFirstLastPara="1" rIns="91425" wrap="square" tIns="91425">
            <a:noAutofit/>
          </a:bodyPr>
          <a:lstStyle/>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Processes and Threads:</a:t>
            </a:r>
            <a:r>
              <a:rPr lang="en" sz="1100">
                <a:latin typeface="Quantico"/>
                <a:ea typeface="Quantico"/>
                <a:cs typeface="Quantico"/>
                <a:sym typeface="Quantico"/>
              </a:rPr>
              <a:t> Units of execution.</a:t>
            </a:r>
            <a:endParaRPr sz="1100">
              <a:latin typeface="Quantico"/>
              <a:ea typeface="Quantico"/>
              <a:cs typeface="Quantico"/>
              <a:sym typeface="Quantico"/>
            </a:endParaRPr>
          </a:p>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Regions and Segments:</a:t>
            </a:r>
            <a:r>
              <a:rPr lang="en" sz="1100">
                <a:latin typeface="Quantico"/>
                <a:ea typeface="Quantico"/>
                <a:cs typeface="Quantico"/>
                <a:sym typeface="Quantico"/>
              </a:rPr>
              <a:t> Memory management units.</a:t>
            </a:r>
            <a:endParaRPr sz="1100">
              <a:latin typeface="Quantico"/>
              <a:ea typeface="Quantico"/>
              <a:cs typeface="Quantico"/>
              <a:sym typeface="Quantico"/>
            </a:endParaRPr>
          </a:p>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Capabilities:</a:t>
            </a:r>
            <a:r>
              <a:rPr lang="en" sz="1100">
                <a:latin typeface="Quantico"/>
                <a:ea typeface="Quantico"/>
                <a:cs typeface="Quantico"/>
                <a:sym typeface="Quantico"/>
              </a:rPr>
              <a:t> Access control mechanism.</a:t>
            </a:r>
            <a:endParaRPr sz="1100">
              <a:latin typeface="Quantico"/>
              <a:ea typeface="Quantico"/>
              <a:cs typeface="Quantico"/>
              <a:sym typeface="Quantico"/>
            </a:endParaRPr>
          </a:p>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Ports and Port Groups:</a:t>
            </a:r>
            <a:r>
              <a:rPr lang="en" sz="1100">
                <a:latin typeface="Quantico"/>
                <a:ea typeface="Quantico"/>
                <a:cs typeface="Quantico"/>
                <a:sym typeface="Quantico"/>
              </a:rPr>
              <a:t> Communication channels.</a:t>
            </a:r>
            <a:endParaRPr sz="1100">
              <a:latin typeface="Quantico"/>
              <a:ea typeface="Quantico"/>
              <a:cs typeface="Quantico"/>
              <a:sym typeface="Quantico"/>
            </a:endParaRPr>
          </a:p>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Microkernel:</a:t>
            </a:r>
            <a:r>
              <a:rPr lang="en" sz="1100">
                <a:latin typeface="Quantico"/>
                <a:ea typeface="Quantico"/>
                <a:cs typeface="Quantico"/>
                <a:sym typeface="Quantico"/>
              </a:rPr>
              <a:t> Core system component.</a:t>
            </a:r>
            <a:endParaRPr sz="1100">
              <a:latin typeface="Quantico"/>
              <a:ea typeface="Quantico"/>
              <a:cs typeface="Quantico"/>
              <a:sym typeface="Quantico"/>
            </a:endParaRPr>
          </a:p>
          <a:p>
            <a:pPr indent="-127000" lvl="0" marL="0" rtl="0" algn="l">
              <a:spcBef>
                <a:spcPts val="0"/>
              </a:spcBef>
              <a:spcAft>
                <a:spcPts val="0"/>
              </a:spcAft>
              <a:buSzPts val="1100"/>
              <a:buFont typeface="Quantico"/>
              <a:buChar char="●"/>
            </a:pPr>
            <a:r>
              <a:rPr b="1" lang="en" sz="1100">
                <a:latin typeface="Quantico"/>
                <a:ea typeface="Quantico"/>
                <a:cs typeface="Quantico"/>
                <a:sym typeface="Quantico"/>
              </a:rPr>
              <a:t>Subsystems:</a:t>
            </a:r>
            <a:r>
              <a:rPr lang="en" sz="1100">
                <a:latin typeface="Quantico"/>
                <a:ea typeface="Quantico"/>
                <a:cs typeface="Quantico"/>
                <a:sym typeface="Quantico"/>
              </a:rPr>
              <a:t> Modules for specific functionalities (e.g., UNIX, COOL).</a:t>
            </a:r>
            <a:endParaRPr b="1" sz="1100">
              <a:latin typeface="Quantico"/>
              <a:ea typeface="Quantico"/>
              <a:cs typeface="Quantico"/>
              <a:sym typeface="Quantico"/>
            </a:endParaRPr>
          </a:p>
        </p:txBody>
      </p:sp>
      <p:sp>
        <p:nvSpPr>
          <p:cNvPr id="711" name="Google Shape;711;p60"/>
          <p:cNvSpPr txBox="1"/>
          <p:nvPr/>
        </p:nvSpPr>
        <p:spPr>
          <a:xfrm>
            <a:off x="4943850" y="4003538"/>
            <a:ext cx="1216800" cy="642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712" name="Google Shape;712;p60"/>
          <p:cNvSpPr txBox="1"/>
          <p:nvPr/>
        </p:nvSpPr>
        <p:spPr>
          <a:xfrm>
            <a:off x="863600" y="4003525"/>
            <a:ext cx="1216800" cy="6420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/&gt;</a:t>
            </a:r>
            <a:r>
              <a:rPr lang="en" sz="3600">
                <a:solidFill>
                  <a:schemeClr val="dk1"/>
                </a:solidFill>
              </a:rPr>
              <a:t> **</a:t>
            </a:r>
            <a:endParaRPr sz="3600">
              <a:solidFill>
                <a:schemeClr val="accent1"/>
              </a:solidFill>
            </a:endParaRPr>
          </a:p>
        </p:txBody>
      </p:sp>
      <p:sp>
        <p:nvSpPr>
          <p:cNvPr id="713" name="Google Shape;713;p60"/>
          <p:cNvSpPr txBox="1"/>
          <p:nvPr/>
        </p:nvSpPr>
        <p:spPr>
          <a:xfrm>
            <a:off x="806900" y="2859925"/>
            <a:ext cx="76170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a:solidFill>
                  <a:schemeClr val="dk1"/>
                </a:solidFill>
                <a:latin typeface="Quantico"/>
                <a:ea typeface="Quantico"/>
                <a:cs typeface="Quantico"/>
                <a:sym typeface="Quantico"/>
              </a:rPr>
              <a:t>Chorus is a versatile operating system that combines the benefits of microkernel architecture with </a:t>
            </a:r>
            <a:r>
              <a:rPr lang="en">
                <a:solidFill>
                  <a:schemeClr val="accent2"/>
                </a:solidFill>
                <a:latin typeface="Quantico"/>
                <a:ea typeface="Quantico"/>
                <a:cs typeface="Quantico"/>
                <a:sym typeface="Quantico"/>
              </a:rPr>
              <a:t>support for distributed systems, real-time applications, and object-oriented programming</a:t>
            </a:r>
            <a:r>
              <a:rPr lang="en">
                <a:solidFill>
                  <a:schemeClr val="dk1"/>
                </a:solidFill>
                <a:latin typeface="Quantico"/>
                <a:ea typeface="Quantico"/>
                <a:cs typeface="Quantico"/>
                <a:sym typeface="Quantico"/>
              </a:rPr>
              <a:t>. Its modular design and flexible communication mechanisms make it well-suited for a variety of applications.</a:t>
            </a:r>
            <a:endParaRPr>
              <a:solidFill>
                <a:schemeClr val="dk1"/>
              </a:solidFill>
              <a:latin typeface="Quantico"/>
              <a:ea typeface="Quantico"/>
              <a:cs typeface="Quantico"/>
              <a:sym typeface="Quantic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1"/>
          <p:cNvSpPr txBox="1"/>
          <p:nvPr>
            <p:ph idx="6" type="title"/>
          </p:nvPr>
        </p:nvSpPr>
        <p:spPr>
          <a:xfrm>
            <a:off x="524125" y="459125"/>
            <a:ext cx="7899900" cy="687000"/>
          </a:xfrm>
          <a:prstGeom prst="rect">
            <a:avLst/>
          </a:prstGeom>
        </p:spPr>
        <p:txBody>
          <a:bodyPr anchorCtr="0" anchor="t" bIns="91425" lIns="91425" spcFirstLastPara="1" rIns="91425" wrap="square" tIns="91425">
            <a:noAutofit/>
          </a:bodyPr>
          <a:lstStyle/>
          <a:p>
            <a:pPr indent="0" lvl="0" marL="57150" rtl="0" algn="l">
              <a:spcBef>
                <a:spcPts val="0"/>
              </a:spcBef>
              <a:spcAft>
                <a:spcPts val="0"/>
              </a:spcAft>
              <a:buNone/>
            </a:pPr>
            <a:r>
              <a:rPr lang="en" sz="2000">
                <a:solidFill>
                  <a:schemeClr val="accent2"/>
                </a:solidFill>
              </a:rPr>
              <a:t>&lt;/</a:t>
            </a:r>
            <a:r>
              <a:rPr lang="en" sz="2000">
                <a:solidFill>
                  <a:schemeClr val="lt2"/>
                </a:solidFill>
              </a:rPr>
              <a:t> </a:t>
            </a:r>
            <a:r>
              <a:rPr lang="en" sz="2000"/>
              <a:t>Implementation of Chorus: </a:t>
            </a:r>
            <a:endParaRPr sz="2000"/>
          </a:p>
          <a:p>
            <a:pPr indent="0" lvl="0" marL="57150" rtl="0" algn="l">
              <a:spcBef>
                <a:spcPts val="0"/>
              </a:spcBef>
              <a:spcAft>
                <a:spcPts val="0"/>
              </a:spcAft>
              <a:buNone/>
            </a:pPr>
            <a:r>
              <a:rPr lang="en" sz="2000"/>
              <a:t>     Exploring Possibilities</a:t>
            </a:r>
            <a:endParaRPr sz="2000"/>
          </a:p>
        </p:txBody>
      </p:sp>
      <p:sp>
        <p:nvSpPr>
          <p:cNvPr id="719" name="Google Shape;719;p61"/>
          <p:cNvSpPr txBox="1"/>
          <p:nvPr/>
        </p:nvSpPr>
        <p:spPr>
          <a:xfrm>
            <a:off x="7155900" y="3930346"/>
            <a:ext cx="1268100" cy="5136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graphicFrame>
        <p:nvGraphicFramePr>
          <p:cNvPr id="720" name="Google Shape;720;p61"/>
          <p:cNvGraphicFramePr/>
          <p:nvPr/>
        </p:nvGraphicFramePr>
        <p:xfrm>
          <a:off x="854575" y="1386050"/>
          <a:ext cx="3000000" cy="3000000"/>
        </p:xfrm>
        <a:graphic>
          <a:graphicData uri="http://schemas.openxmlformats.org/drawingml/2006/table">
            <a:tbl>
              <a:tblPr>
                <a:noFill/>
                <a:tableStyleId>{792F0E1E-0479-4FCE-99FE-375C2FA779D7}</a:tableStyleId>
              </a:tblPr>
              <a:tblGrid>
                <a:gridCol w="1809750"/>
                <a:gridCol w="1809750"/>
                <a:gridCol w="1809750"/>
                <a:gridCol w="1809750"/>
              </a:tblGrid>
              <a:tr h="381000">
                <a:tc>
                  <a:txBody>
                    <a:bodyPr/>
                    <a:lstStyle/>
                    <a:p>
                      <a:pPr indent="0" lvl="0" marL="0" rtl="0" algn="l">
                        <a:spcBef>
                          <a:spcPts val="0"/>
                        </a:spcBef>
                        <a:spcAft>
                          <a:spcPts val="0"/>
                        </a:spcAft>
                        <a:buNone/>
                      </a:pPr>
                      <a:r>
                        <a:rPr lang="en">
                          <a:solidFill>
                            <a:schemeClr val="accent2"/>
                          </a:solidFill>
                          <a:latin typeface="Quantico"/>
                          <a:ea typeface="Quantico"/>
                          <a:cs typeface="Quantico"/>
                          <a:sym typeface="Quantico"/>
                        </a:rPr>
                        <a:t>Security &amp; Privacy</a:t>
                      </a:r>
                      <a:endParaRPr>
                        <a:solidFill>
                          <a:schemeClr val="accent2"/>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latin typeface="Quantico"/>
                          <a:ea typeface="Quantico"/>
                          <a:cs typeface="Quantico"/>
                          <a:sym typeface="Quantico"/>
                        </a:rPr>
                        <a:t>Performance &amp; Scalability</a:t>
                      </a:r>
                      <a:endParaRPr>
                        <a:solidFill>
                          <a:schemeClr val="accent2"/>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latin typeface="Quantico"/>
                          <a:ea typeface="Quantico"/>
                          <a:cs typeface="Quantico"/>
                          <a:sym typeface="Quantico"/>
                        </a:rPr>
                        <a:t>Object-Oriented Programming</a:t>
                      </a:r>
                      <a:endParaRPr>
                        <a:solidFill>
                          <a:schemeClr val="accent2"/>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2"/>
                          </a:solidFill>
                          <a:latin typeface="Quantico"/>
                          <a:ea typeface="Quantico"/>
                          <a:cs typeface="Quantico"/>
                          <a:sym typeface="Quantico"/>
                        </a:rPr>
                        <a:t>Real-Time Capabilities</a:t>
                      </a:r>
                      <a:endParaRPr>
                        <a:solidFill>
                          <a:schemeClr val="accent2"/>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120650" lvl="0" marL="114300" rtl="0" algn="l">
                        <a:spcBef>
                          <a:spcPts val="0"/>
                        </a:spcBef>
                        <a:spcAft>
                          <a:spcPts val="0"/>
                        </a:spcAft>
                        <a:buClr>
                          <a:schemeClr val="dk1"/>
                        </a:buClr>
                        <a:buSzPts val="1000"/>
                        <a:buFont typeface="Quantico"/>
                        <a:buChar char="●"/>
                      </a:pPr>
                      <a:r>
                        <a:rPr b="1" lang="en" sz="1000">
                          <a:solidFill>
                            <a:srgbClr val="FFDB5D"/>
                          </a:solidFill>
                          <a:latin typeface="Quantico"/>
                          <a:ea typeface="Quantico"/>
                          <a:cs typeface="Quantico"/>
                          <a:sym typeface="Quantico"/>
                        </a:rPr>
                        <a:t>Capability-Based Security</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Fine-grained access control.</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Cryptography and Encryption</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Secure communication and data storage.</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Trusted Execution Environments</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Hardware-based security.</a:t>
                      </a:r>
                      <a:endParaRPr sz="1300">
                        <a:solidFill>
                          <a:schemeClr val="dk1"/>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Hardware Acceleration</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Optimize performance-critical tasks.</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Asynchronous I/O</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Maximize resource utilization.</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Distributed Resource Management</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Efficient resource allocation and load balancing.</a:t>
                      </a:r>
                      <a:endParaRPr sz="1300">
                        <a:solidFill>
                          <a:schemeClr val="dk1"/>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Language Integration</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Seamless integration with modern languages.</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Distributed Object Systems</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Support for large-scale distributed applications.</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Fault Tolerance and Recovery</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Ensure system reliability and data integrity.</a:t>
                      </a:r>
                      <a:endParaRPr sz="1300">
                        <a:solidFill>
                          <a:schemeClr val="dk1"/>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Predictable Scheduling</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Guaranteeing performance for real-time tasks.</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lt2"/>
                          </a:solidFill>
                          <a:latin typeface="Quantico"/>
                          <a:ea typeface="Quantico"/>
                          <a:cs typeface="Quantico"/>
                          <a:sym typeface="Quantico"/>
                        </a:rPr>
                        <a:t>Resource Prioritization</a:t>
                      </a:r>
                      <a:r>
                        <a:rPr b="1" lang="en" sz="1000">
                          <a:solidFill>
                            <a:schemeClr val="dk1"/>
                          </a:solidFill>
                          <a:latin typeface="Quantico"/>
                          <a:ea typeface="Quantico"/>
                          <a:cs typeface="Quantico"/>
                          <a:sym typeface="Quantico"/>
                        </a:rPr>
                        <a:t>:</a:t>
                      </a:r>
                      <a:r>
                        <a:rPr lang="en" sz="1000">
                          <a:solidFill>
                            <a:schemeClr val="dk1"/>
                          </a:solidFill>
                          <a:latin typeface="Quantico"/>
                          <a:ea typeface="Quantico"/>
                          <a:cs typeface="Quantico"/>
                          <a:sym typeface="Quantico"/>
                        </a:rPr>
                        <a:t> Allocating resources to critical tasks.</a:t>
                      </a:r>
                      <a:endParaRPr sz="1000">
                        <a:solidFill>
                          <a:schemeClr val="dk1"/>
                        </a:solidFill>
                        <a:latin typeface="Quantico"/>
                        <a:ea typeface="Quantico"/>
                        <a:cs typeface="Quantico"/>
                        <a:sym typeface="Quantico"/>
                      </a:endParaRPr>
                    </a:p>
                    <a:p>
                      <a:pPr indent="-120650" lvl="0" marL="114300" rtl="0" algn="l">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Time-Sensitive Networking:</a:t>
                      </a:r>
                      <a:r>
                        <a:rPr lang="en" sz="1000">
                          <a:solidFill>
                            <a:schemeClr val="dk1"/>
                          </a:solidFill>
                          <a:latin typeface="Quantico"/>
                          <a:ea typeface="Quantico"/>
                          <a:cs typeface="Quantico"/>
                          <a:sym typeface="Quantico"/>
                        </a:rPr>
                        <a:t> Deterministic network communication.</a:t>
                      </a:r>
                      <a:endParaRPr sz="1300">
                        <a:solidFill>
                          <a:schemeClr val="dk1"/>
                        </a:solidFill>
                        <a:latin typeface="Quantico"/>
                        <a:ea typeface="Quantico"/>
                        <a:cs typeface="Quantico"/>
                        <a:sym typeface="Quantic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62"/>
          <p:cNvSpPr txBox="1"/>
          <p:nvPr>
            <p:ph idx="6" type="title"/>
          </p:nvPr>
        </p:nvSpPr>
        <p:spPr>
          <a:xfrm>
            <a:off x="524125" y="459125"/>
            <a:ext cx="7899900" cy="687000"/>
          </a:xfrm>
          <a:prstGeom prst="rect">
            <a:avLst/>
          </a:prstGeom>
        </p:spPr>
        <p:txBody>
          <a:bodyPr anchorCtr="0" anchor="t" bIns="91425" lIns="91425" spcFirstLastPara="1" rIns="91425" wrap="square" tIns="91425">
            <a:noAutofit/>
          </a:bodyPr>
          <a:lstStyle/>
          <a:p>
            <a:pPr indent="0" lvl="0" marL="57150" rtl="0" algn="l">
              <a:spcBef>
                <a:spcPts val="0"/>
              </a:spcBef>
              <a:spcAft>
                <a:spcPts val="0"/>
              </a:spcAft>
              <a:buNone/>
            </a:pPr>
            <a:r>
              <a:rPr lang="en" sz="2000">
                <a:solidFill>
                  <a:schemeClr val="accent2"/>
                </a:solidFill>
              </a:rPr>
              <a:t>&lt;/</a:t>
            </a:r>
            <a:r>
              <a:rPr lang="en" sz="2000">
                <a:solidFill>
                  <a:schemeClr val="lt2"/>
                </a:solidFill>
              </a:rPr>
              <a:t> </a:t>
            </a:r>
            <a:r>
              <a:rPr lang="en" sz="2000"/>
              <a:t>Implementation of Chorus: </a:t>
            </a:r>
            <a:endParaRPr sz="2000"/>
          </a:p>
          <a:p>
            <a:pPr indent="0" lvl="0" marL="57150" rtl="0" algn="l">
              <a:spcBef>
                <a:spcPts val="0"/>
              </a:spcBef>
              <a:spcAft>
                <a:spcPts val="0"/>
              </a:spcAft>
              <a:buNone/>
            </a:pPr>
            <a:r>
              <a:rPr lang="en" sz="2000"/>
              <a:t>     Addressing Limitations</a:t>
            </a:r>
            <a:endParaRPr sz="2000"/>
          </a:p>
        </p:txBody>
      </p:sp>
      <p:sp>
        <p:nvSpPr>
          <p:cNvPr id="726" name="Google Shape;726;p62"/>
          <p:cNvSpPr txBox="1"/>
          <p:nvPr/>
        </p:nvSpPr>
        <p:spPr>
          <a:xfrm>
            <a:off x="7155900" y="3930346"/>
            <a:ext cx="1268100" cy="5136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1"/>
                </a:solidFill>
                <a:latin typeface="Quantico"/>
                <a:ea typeface="Quantico"/>
                <a:cs typeface="Quantico"/>
                <a:sym typeface="Quantico"/>
              </a:rPr>
              <a:t>&lt;</a:t>
            </a:r>
            <a:r>
              <a:rPr lang="en" sz="3600">
                <a:solidFill>
                  <a:schemeClr val="lt2"/>
                </a:solidFill>
                <a:latin typeface="Quantico"/>
                <a:ea typeface="Quantico"/>
                <a:cs typeface="Quantico"/>
                <a:sym typeface="Quantico"/>
              </a:rPr>
              <a:t>/</a:t>
            </a:r>
            <a:r>
              <a:rPr lang="en" sz="3600">
                <a:solidFill>
                  <a:schemeClr val="dk1"/>
                </a:solidFill>
                <a:latin typeface="Quantico"/>
                <a:ea typeface="Quantico"/>
                <a:cs typeface="Quantico"/>
                <a:sym typeface="Quantico"/>
              </a:rPr>
              <a:t>&gt;</a:t>
            </a:r>
            <a:endParaRPr sz="3600">
              <a:solidFill>
                <a:schemeClr val="dk1"/>
              </a:solidFill>
            </a:endParaRPr>
          </a:p>
        </p:txBody>
      </p:sp>
      <p:sp>
        <p:nvSpPr>
          <p:cNvPr id="727" name="Google Shape;727;p62"/>
          <p:cNvSpPr txBox="1"/>
          <p:nvPr/>
        </p:nvSpPr>
        <p:spPr>
          <a:xfrm>
            <a:off x="795975" y="1146125"/>
            <a:ext cx="6002700" cy="2327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b="1" lang="en" sz="1200">
                <a:solidFill>
                  <a:schemeClr val="lt2"/>
                </a:solidFill>
                <a:latin typeface="Quantico"/>
                <a:ea typeface="Quantico"/>
                <a:cs typeface="Quantico"/>
                <a:sym typeface="Quantico"/>
              </a:rPr>
              <a:t>Complexity</a:t>
            </a:r>
            <a:r>
              <a:rPr b="1" lang="en" sz="1200">
                <a:solidFill>
                  <a:schemeClr val="dk1"/>
                </a:solidFill>
                <a:latin typeface="Quantico"/>
                <a:ea typeface="Quantico"/>
                <a:cs typeface="Quantico"/>
                <a:sym typeface="Quantico"/>
              </a:rPr>
              <a:t>:</a:t>
            </a:r>
            <a:r>
              <a:rPr lang="en" sz="1200">
                <a:solidFill>
                  <a:schemeClr val="dk1"/>
                </a:solidFill>
                <a:latin typeface="Quantico"/>
                <a:ea typeface="Quantico"/>
                <a:cs typeface="Quantico"/>
                <a:sym typeface="Quantico"/>
              </a:rPr>
              <a:t> complexity of the Chorus architecture</a:t>
            </a:r>
            <a:endParaRPr sz="1200">
              <a:solidFill>
                <a:schemeClr val="dk1"/>
              </a:solidFill>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Potential solutions:</a:t>
            </a:r>
            <a:endParaRPr sz="1200">
              <a:solidFill>
                <a:schemeClr val="dk1"/>
              </a:solidFill>
              <a:latin typeface="Quantico"/>
              <a:ea typeface="Quantico"/>
              <a:cs typeface="Quantico"/>
              <a:sym typeface="Quantico"/>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Modular design </a:t>
            </a:r>
            <a:endParaRPr sz="1200">
              <a:solidFill>
                <a:schemeClr val="dk1"/>
              </a:solidFill>
              <a:latin typeface="Quantico"/>
              <a:ea typeface="Quantico"/>
              <a:cs typeface="Quantico"/>
              <a:sym typeface="Quantico"/>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Clear documentation</a:t>
            </a:r>
            <a:endParaRPr sz="1200">
              <a:solidFill>
                <a:schemeClr val="dk1"/>
              </a:solidFill>
              <a:latin typeface="Quantico"/>
              <a:ea typeface="Quantico"/>
              <a:cs typeface="Quantico"/>
              <a:sym typeface="Quantico"/>
            </a:endParaRPr>
          </a:p>
          <a:p>
            <a:pPr indent="-304800" lvl="0" marL="457200" rtl="0" algn="l">
              <a:lnSpc>
                <a:spcPct val="115000"/>
              </a:lnSpc>
              <a:spcBef>
                <a:spcPts val="0"/>
              </a:spcBef>
              <a:spcAft>
                <a:spcPts val="0"/>
              </a:spcAft>
              <a:buClr>
                <a:schemeClr val="dk1"/>
              </a:buClr>
              <a:buSzPts val="1200"/>
              <a:buChar char="●"/>
            </a:pPr>
            <a:r>
              <a:rPr b="1" lang="en" sz="1200">
                <a:solidFill>
                  <a:schemeClr val="lt2"/>
                </a:solidFill>
                <a:latin typeface="Quantico"/>
                <a:ea typeface="Quantico"/>
                <a:cs typeface="Quantico"/>
                <a:sym typeface="Quantico"/>
              </a:rPr>
              <a:t>Performance Overhead</a:t>
            </a:r>
            <a:r>
              <a:rPr b="1" lang="en" sz="1200">
                <a:solidFill>
                  <a:schemeClr val="dk1"/>
                </a:solidFill>
                <a:latin typeface="Quantico"/>
                <a:ea typeface="Quantico"/>
                <a:cs typeface="Quantico"/>
                <a:sym typeface="Quantico"/>
              </a:rPr>
              <a:t>:</a:t>
            </a:r>
            <a:r>
              <a:rPr lang="en" sz="1200">
                <a:solidFill>
                  <a:schemeClr val="dk1"/>
                </a:solidFill>
                <a:latin typeface="Quantico"/>
                <a:ea typeface="Quantico"/>
                <a:cs typeface="Quantico"/>
                <a:sym typeface="Quantico"/>
              </a:rPr>
              <a:t> overhead of the microkernel and the object-oriented approach</a:t>
            </a:r>
            <a:endParaRPr sz="1200">
              <a:solidFill>
                <a:schemeClr val="dk1"/>
              </a:solidFill>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Potential Solutions:</a:t>
            </a:r>
            <a:endParaRPr sz="1200">
              <a:solidFill>
                <a:schemeClr val="dk1"/>
              </a:solidFill>
              <a:latin typeface="Quantico"/>
              <a:ea typeface="Quantico"/>
              <a:cs typeface="Quantico"/>
              <a:sym typeface="Quantico"/>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Careful optimization</a:t>
            </a:r>
            <a:endParaRPr sz="1200">
              <a:solidFill>
                <a:schemeClr val="dk1"/>
              </a:solidFill>
              <a:latin typeface="Quantico"/>
              <a:ea typeface="Quantico"/>
              <a:cs typeface="Quantico"/>
              <a:sym typeface="Quantico"/>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Use of hardware acceleration</a:t>
            </a:r>
            <a:endParaRPr sz="1200">
              <a:solidFill>
                <a:schemeClr val="dk1"/>
              </a:solidFill>
              <a:latin typeface="Quantico"/>
              <a:ea typeface="Quantico"/>
              <a:cs typeface="Quantico"/>
              <a:sym typeface="Quantico"/>
            </a:endParaRPr>
          </a:p>
          <a:p>
            <a:pPr indent="-304800" lvl="0" marL="457200" rtl="0" algn="l">
              <a:lnSpc>
                <a:spcPct val="115000"/>
              </a:lnSpc>
              <a:spcBef>
                <a:spcPts val="0"/>
              </a:spcBef>
              <a:spcAft>
                <a:spcPts val="0"/>
              </a:spcAft>
              <a:buClr>
                <a:schemeClr val="dk1"/>
              </a:buClr>
              <a:buSzPts val="1200"/>
              <a:buChar char="●"/>
            </a:pPr>
            <a:r>
              <a:rPr b="1" lang="en" sz="1200">
                <a:solidFill>
                  <a:srgbClr val="FFDB5D"/>
                </a:solidFill>
                <a:latin typeface="Quantico"/>
                <a:ea typeface="Quantico"/>
                <a:cs typeface="Quantico"/>
                <a:sym typeface="Quantico"/>
              </a:rPr>
              <a:t>Security Challenges</a:t>
            </a:r>
            <a:r>
              <a:rPr b="1" lang="en" sz="1200">
                <a:solidFill>
                  <a:schemeClr val="dk1"/>
                </a:solidFill>
                <a:latin typeface="Quantico"/>
                <a:ea typeface="Quantico"/>
                <a:cs typeface="Quantico"/>
                <a:sym typeface="Quantico"/>
              </a:rPr>
              <a:t>:</a:t>
            </a:r>
            <a:r>
              <a:rPr lang="en" sz="1200">
                <a:solidFill>
                  <a:schemeClr val="dk1"/>
                </a:solidFill>
                <a:latin typeface="Quantico"/>
                <a:ea typeface="Quantico"/>
                <a:cs typeface="Quantico"/>
                <a:sym typeface="Quantico"/>
              </a:rPr>
              <a:t> more complex and interconnected, security risks increases</a:t>
            </a:r>
            <a:endParaRPr sz="1200">
              <a:solidFill>
                <a:schemeClr val="dk1"/>
              </a:solidFill>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latin typeface="Quantico"/>
                <a:ea typeface="Quantico"/>
                <a:cs typeface="Quantico"/>
                <a:sym typeface="Quantico"/>
              </a:rPr>
              <a:t>Potential Solutions:</a:t>
            </a:r>
            <a:endParaRPr sz="1200">
              <a:solidFill>
                <a:schemeClr val="dk1"/>
              </a:solidFill>
              <a:latin typeface="Quantico"/>
              <a:ea typeface="Quantico"/>
              <a:cs typeface="Quantico"/>
              <a:sym typeface="Quantico"/>
            </a:endParaRPr>
          </a:p>
          <a:p>
            <a:pPr indent="-304800" lvl="2" marL="13716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Strong security measures, including:</a:t>
            </a:r>
            <a:endParaRPr sz="1200">
              <a:solidFill>
                <a:schemeClr val="dk1"/>
              </a:solidFill>
              <a:latin typeface="Quantico"/>
              <a:ea typeface="Quantico"/>
              <a:cs typeface="Quantico"/>
              <a:sym typeface="Quantico"/>
            </a:endParaRPr>
          </a:p>
          <a:p>
            <a:pPr indent="-304800" lvl="3" marL="18288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encryption</a:t>
            </a:r>
            <a:endParaRPr sz="1200">
              <a:solidFill>
                <a:schemeClr val="dk1"/>
              </a:solidFill>
              <a:latin typeface="Quantico"/>
              <a:ea typeface="Quantico"/>
              <a:cs typeface="Quantico"/>
              <a:sym typeface="Quantico"/>
            </a:endParaRPr>
          </a:p>
          <a:p>
            <a:pPr indent="-304800" lvl="3" marL="18288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access control</a:t>
            </a:r>
            <a:endParaRPr sz="1200">
              <a:solidFill>
                <a:schemeClr val="dk1"/>
              </a:solidFill>
              <a:latin typeface="Quantico"/>
              <a:ea typeface="Quantico"/>
              <a:cs typeface="Quantico"/>
              <a:sym typeface="Quantico"/>
            </a:endParaRPr>
          </a:p>
          <a:p>
            <a:pPr indent="-304800" lvl="3" marL="1828800" rtl="0" algn="l">
              <a:lnSpc>
                <a:spcPct val="115000"/>
              </a:lnSpc>
              <a:spcBef>
                <a:spcPts val="0"/>
              </a:spcBef>
              <a:spcAft>
                <a:spcPts val="0"/>
              </a:spcAft>
              <a:buClr>
                <a:schemeClr val="dk1"/>
              </a:buClr>
              <a:buSzPts val="1200"/>
              <a:buChar char="●"/>
            </a:pPr>
            <a:r>
              <a:rPr lang="en" sz="1200">
                <a:solidFill>
                  <a:schemeClr val="dk1"/>
                </a:solidFill>
                <a:latin typeface="Quantico"/>
                <a:ea typeface="Quantico"/>
                <a:cs typeface="Quantico"/>
                <a:sym typeface="Quantico"/>
              </a:rPr>
              <a:t>regular security audits</a:t>
            </a:r>
            <a:endParaRPr sz="1200">
              <a:solidFill>
                <a:schemeClr val="dk1"/>
              </a:solidFill>
              <a:latin typeface="Quantico"/>
              <a:ea typeface="Quantico"/>
              <a:cs typeface="Quantico"/>
              <a:sym typeface="Quantic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7"/>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&lt;/ </a:t>
            </a:r>
            <a:r>
              <a:rPr lang="en"/>
              <a:t>Introduction</a:t>
            </a:r>
            <a:endParaRPr/>
          </a:p>
        </p:txBody>
      </p:sp>
      <p:sp>
        <p:nvSpPr>
          <p:cNvPr id="281" name="Google Shape;281;p27"/>
          <p:cNvSpPr txBox="1"/>
          <p:nvPr>
            <p:ph idx="1" type="body"/>
          </p:nvPr>
        </p:nvSpPr>
        <p:spPr>
          <a:xfrm>
            <a:off x="720000" y="1355450"/>
            <a:ext cx="3453900" cy="1623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Quantico"/>
              <a:buChar char="●"/>
            </a:pPr>
            <a:r>
              <a:rPr lang="en" sz="1300">
                <a:latin typeface="Quantico"/>
                <a:ea typeface="Quantico"/>
                <a:cs typeface="Quantico"/>
                <a:sym typeface="Quantico"/>
              </a:rPr>
              <a:t>modern, microkernel-based operating system</a:t>
            </a:r>
            <a:endParaRPr sz="1300">
              <a:latin typeface="Quantico"/>
              <a:ea typeface="Quantico"/>
              <a:cs typeface="Quantico"/>
              <a:sym typeface="Quantico"/>
            </a:endParaRPr>
          </a:p>
          <a:p>
            <a:pPr indent="-311150" lvl="0" marL="457200" rtl="0" algn="l">
              <a:spcBef>
                <a:spcPts val="0"/>
              </a:spcBef>
              <a:spcAft>
                <a:spcPts val="0"/>
              </a:spcAft>
              <a:buSzPts val="1300"/>
              <a:buFont typeface="Quantico"/>
              <a:buChar char="●"/>
            </a:pPr>
            <a:r>
              <a:rPr lang="en" sz="1300">
                <a:latin typeface="Quantico"/>
                <a:ea typeface="Quantico"/>
                <a:cs typeface="Quantico"/>
                <a:sym typeface="Quantico"/>
              </a:rPr>
              <a:t>has evolved significantly over the years</a:t>
            </a:r>
            <a:endParaRPr sz="1300">
              <a:latin typeface="Quantico"/>
              <a:ea typeface="Quantico"/>
              <a:cs typeface="Quantico"/>
              <a:sym typeface="Quantico"/>
            </a:endParaRPr>
          </a:p>
          <a:p>
            <a:pPr indent="-311150" lvl="0" marL="457200" rtl="0" algn="l">
              <a:spcBef>
                <a:spcPts val="0"/>
              </a:spcBef>
              <a:spcAft>
                <a:spcPts val="0"/>
              </a:spcAft>
              <a:buSzPts val="1300"/>
              <a:buFont typeface="Quantico"/>
              <a:buChar char="●"/>
            </a:pPr>
            <a:r>
              <a:rPr lang="en" sz="1300">
                <a:latin typeface="Quantico"/>
                <a:ea typeface="Quantico"/>
                <a:cs typeface="Quantico"/>
                <a:sym typeface="Quantico"/>
              </a:rPr>
              <a:t>documentation employs nonstandard terminology</a:t>
            </a:r>
            <a:endParaRPr sz="1300">
              <a:latin typeface="Quantico"/>
              <a:ea typeface="Quantico"/>
              <a:cs typeface="Quantico"/>
              <a:sym typeface="Quantico"/>
            </a:endParaRPr>
          </a:p>
        </p:txBody>
      </p:sp>
      <p:grpSp>
        <p:nvGrpSpPr>
          <p:cNvPr id="282" name="Google Shape;282;p27"/>
          <p:cNvGrpSpPr/>
          <p:nvPr/>
        </p:nvGrpSpPr>
        <p:grpSpPr>
          <a:xfrm>
            <a:off x="5916554" y="1601601"/>
            <a:ext cx="2466622" cy="252898"/>
            <a:chOff x="3839575" y="1982700"/>
            <a:chExt cx="1586150" cy="162625"/>
          </a:xfrm>
        </p:grpSpPr>
        <p:sp>
          <p:nvSpPr>
            <p:cNvPr id="283" name="Google Shape;283;p27"/>
            <p:cNvSpPr/>
            <p:nvPr/>
          </p:nvSpPr>
          <p:spPr>
            <a:xfrm>
              <a:off x="3839575" y="1982700"/>
              <a:ext cx="1586150" cy="162625"/>
            </a:xfrm>
            <a:custGeom>
              <a:rect b="b" l="l" r="r" t="t"/>
              <a:pathLst>
                <a:path extrusionOk="0" h="6505" w="63446">
                  <a:moveTo>
                    <a:pt x="1" y="0"/>
                  </a:moveTo>
                  <a:lnTo>
                    <a:pt x="1" y="6505"/>
                  </a:lnTo>
                  <a:lnTo>
                    <a:pt x="63446" y="6505"/>
                  </a:lnTo>
                  <a:lnTo>
                    <a:pt x="63446"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7"/>
            <p:cNvSpPr/>
            <p:nvPr/>
          </p:nvSpPr>
          <p:spPr>
            <a:xfrm>
              <a:off x="3917125" y="2025225"/>
              <a:ext cx="79250" cy="79250"/>
            </a:xfrm>
            <a:custGeom>
              <a:rect b="b" l="l" r="r" t="t"/>
              <a:pathLst>
                <a:path extrusionOk="0" h="3170" w="3170">
                  <a:moveTo>
                    <a:pt x="701" y="1"/>
                  </a:moveTo>
                  <a:cubicBezTo>
                    <a:pt x="301" y="1"/>
                    <a:pt x="1" y="334"/>
                    <a:pt x="1" y="701"/>
                  </a:cubicBezTo>
                  <a:lnTo>
                    <a:pt x="1" y="2436"/>
                  </a:lnTo>
                  <a:cubicBezTo>
                    <a:pt x="1" y="2869"/>
                    <a:pt x="334" y="3169"/>
                    <a:pt x="701" y="3169"/>
                  </a:cubicBezTo>
                  <a:lnTo>
                    <a:pt x="2469" y="3169"/>
                  </a:lnTo>
                  <a:cubicBezTo>
                    <a:pt x="2870" y="3169"/>
                    <a:pt x="3170" y="2836"/>
                    <a:pt x="3170" y="2436"/>
                  </a:cubicBezTo>
                  <a:lnTo>
                    <a:pt x="3170" y="701"/>
                  </a:lnTo>
                  <a:cubicBezTo>
                    <a:pt x="3170" y="267"/>
                    <a:pt x="2836" y="1"/>
                    <a:pt x="246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7"/>
            <p:cNvSpPr/>
            <p:nvPr/>
          </p:nvSpPr>
          <p:spPr>
            <a:xfrm>
              <a:off x="4022200" y="2050250"/>
              <a:ext cx="285250" cy="5850"/>
            </a:xfrm>
            <a:custGeom>
              <a:rect b="b" l="l" r="r" t="t"/>
              <a:pathLst>
                <a:path extrusionOk="0" h="234" w="11410">
                  <a:moveTo>
                    <a:pt x="134" y="0"/>
                  </a:moveTo>
                  <a:cubicBezTo>
                    <a:pt x="68" y="0"/>
                    <a:pt x="1" y="34"/>
                    <a:pt x="1" y="100"/>
                  </a:cubicBezTo>
                  <a:cubicBezTo>
                    <a:pt x="1" y="200"/>
                    <a:pt x="68" y="234"/>
                    <a:pt x="134" y="234"/>
                  </a:cubicBezTo>
                  <a:lnTo>
                    <a:pt x="11276" y="234"/>
                  </a:lnTo>
                  <a:cubicBezTo>
                    <a:pt x="11342" y="234"/>
                    <a:pt x="11409" y="200"/>
                    <a:pt x="11409" y="100"/>
                  </a:cubicBezTo>
                  <a:cubicBezTo>
                    <a:pt x="11409" y="34"/>
                    <a:pt x="11309" y="0"/>
                    <a:pt x="112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7"/>
            <p:cNvSpPr/>
            <p:nvPr/>
          </p:nvSpPr>
          <p:spPr>
            <a:xfrm>
              <a:off x="4022200" y="2071925"/>
              <a:ext cx="183500" cy="5875"/>
            </a:xfrm>
            <a:custGeom>
              <a:rect b="b" l="l" r="r" t="t"/>
              <a:pathLst>
                <a:path extrusionOk="0" h="235" w="7340">
                  <a:moveTo>
                    <a:pt x="134" y="1"/>
                  </a:moveTo>
                  <a:cubicBezTo>
                    <a:pt x="68" y="1"/>
                    <a:pt x="1" y="34"/>
                    <a:pt x="1" y="134"/>
                  </a:cubicBezTo>
                  <a:cubicBezTo>
                    <a:pt x="1" y="201"/>
                    <a:pt x="68" y="234"/>
                    <a:pt x="134" y="234"/>
                  </a:cubicBezTo>
                  <a:lnTo>
                    <a:pt x="7239" y="234"/>
                  </a:lnTo>
                  <a:cubicBezTo>
                    <a:pt x="7306" y="234"/>
                    <a:pt x="7339" y="201"/>
                    <a:pt x="7339" y="134"/>
                  </a:cubicBezTo>
                  <a:cubicBezTo>
                    <a:pt x="7339" y="67"/>
                    <a:pt x="7273" y="1"/>
                    <a:pt x="7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
            <p:cNvSpPr/>
            <p:nvPr/>
          </p:nvSpPr>
          <p:spPr>
            <a:xfrm>
              <a:off x="5080475" y="2041900"/>
              <a:ext cx="56725" cy="55900"/>
            </a:xfrm>
            <a:custGeom>
              <a:rect b="b" l="l" r="r" t="t"/>
              <a:pathLst>
                <a:path extrusionOk="0" h="2236" w="2269">
                  <a:moveTo>
                    <a:pt x="1134" y="1"/>
                  </a:moveTo>
                  <a:cubicBezTo>
                    <a:pt x="500" y="1"/>
                    <a:pt x="0" y="501"/>
                    <a:pt x="0" y="1101"/>
                  </a:cubicBezTo>
                  <a:cubicBezTo>
                    <a:pt x="0" y="1735"/>
                    <a:pt x="500" y="2236"/>
                    <a:pt x="1134" y="2236"/>
                  </a:cubicBezTo>
                  <a:cubicBezTo>
                    <a:pt x="1768" y="2236"/>
                    <a:pt x="2268" y="1735"/>
                    <a:pt x="2268" y="1101"/>
                  </a:cubicBezTo>
                  <a:cubicBezTo>
                    <a:pt x="2268" y="501"/>
                    <a:pt x="1768" y="1"/>
                    <a:pt x="11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7"/>
            <p:cNvSpPr/>
            <p:nvPr/>
          </p:nvSpPr>
          <p:spPr>
            <a:xfrm>
              <a:off x="5168850" y="2041900"/>
              <a:ext cx="56750" cy="55900"/>
            </a:xfrm>
            <a:custGeom>
              <a:rect b="b" l="l" r="r" t="t"/>
              <a:pathLst>
                <a:path extrusionOk="0" h="2236" w="2270">
                  <a:moveTo>
                    <a:pt x="1135" y="1"/>
                  </a:moveTo>
                  <a:cubicBezTo>
                    <a:pt x="501" y="1"/>
                    <a:pt x="1" y="501"/>
                    <a:pt x="1" y="1101"/>
                  </a:cubicBezTo>
                  <a:cubicBezTo>
                    <a:pt x="1" y="1735"/>
                    <a:pt x="501" y="2236"/>
                    <a:pt x="1135" y="2236"/>
                  </a:cubicBezTo>
                  <a:cubicBezTo>
                    <a:pt x="1769" y="2236"/>
                    <a:pt x="2269" y="1735"/>
                    <a:pt x="2269" y="1101"/>
                  </a:cubicBezTo>
                  <a:cubicBezTo>
                    <a:pt x="2269" y="501"/>
                    <a:pt x="1736" y="1"/>
                    <a:pt x="11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
            <p:cNvSpPr/>
            <p:nvPr/>
          </p:nvSpPr>
          <p:spPr>
            <a:xfrm>
              <a:off x="5256425" y="2041900"/>
              <a:ext cx="56725" cy="55900"/>
            </a:xfrm>
            <a:custGeom>
              <a:rect b="b" l="l" r="r" t="t"/>
              <a:pathLst>
                <a:path extrusionOk="0" h="2236" w="2269">
                  <a:moveTo>
                    <a:pt x="1135" y="1"/>
                  </a:moveTo>
                  <a:cubicBezTo>
                    <a:pt x="501" y="1"/>
                    <a:pt x="0" y="501"/>
                    <a:pt x="0" y="1101"/>
                  </a:cubicBezTo>
                  <a:cubicBezTo>
                    <a:pt x="0" y="1735"/>
                    <a:pt x="501" y="2236"/>
                    <a:pt x="1135" y="2236"/>
                  </a:cubicBezTo>
                  <a:cubicBezTo>
                    <a:pt x="1768" y="2236"/>
                    <a:pt x="2269" y="1735"/>
                    <a:pt x="2269" y="1101"/>
                  </a:cubicBezTo>
                  <a:cubicBezTo>
                    <a:pt x="2269" y="501"/>
                    <a:pt x="1768" y="1"/>
                    <a:pt x="1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0" name="Google Shape;290;p27"/>
          <p:cNvGrpSpPr/>
          <p:nvPr/>
        </p:nvGrpSpPr>
        <p:grpSpPr>
          <a:xfrm>
            <a:off x="4632639" y="1943037"/>
            <a:ext cx="2202447" cy="1457092"/>
            <a:chOff x="3095725" y="2502225"/>
            <a:chExt cx="1401850" cy="927375"/>
          </a:xfrm>
        </p:grpSpPr>
        <p:sp>
          <p:nvSpPr>
            <p:cNvPr id="291" name="Google Shape;291;p27"/>
            <p:cNvSpPr/>
            <p:nvPr/>
          </p:nvSpPr>
          <p:spPr>
            <a:xfrm>
              <a:off x="3095725" y="2502225"/>
              <a:ext cx="1401850" cy="103450"/>
            </a:xfrm>
            <a:custGeom>
              <a:rect b="b" l="l" r="r" t="t"/>
              <a:pathLst>
                <a:path extrusionOk="0" fill="none" h="4138" w="56074">
                  <a:moveTo>
                    <a:pt x="0" y="1"/>
                  </a:moveTo>
                  <a:lnTo>
                    <a:pt x="56073" y="1"/>
                  </a:lnTo>
                  <a:lnTo>
                    <a:pt x="56073" y="4137"/>
                  </a:lnTo>
                  <a:lnTo>
                    <a:pt x="0" y="4137"/>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7"/>
            <p:cNvSpPr/>
            <p:nvPr/>
          </p:nvSpPr>
          <p:spPr>
            <a:xfrm>
              <a:off x="3095725" y="3327000"/>
              <a:ext cx="1401850" cy="102600"/>
            </a:xfrm>
            <a:custGeom>
              <a:rect b="b" l="l" r="r" t="t"/>
              <a:pathLst>
                <a:path extrusionOk="0" fill="none" h="4104" w="56074">
                  <a:moveTo>
                    <a:pt x="0" y="0"/>
                  </a:moveTo>
                  <a:lnTo>
                    <a:pt x="56073" y="0"/>
                  </a:lnTo>
                  <a:lnTo>
                    <a:pt x="56073" y="4103"/>
                  </a:lnTo>
                  <a:lnTo>
                    <a:pt x="0" y="4103"/>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7"/>
            <p:cNvSpPr/>
            <p:nvPr/>
          </p:nvSpPr>
          <p:spPr>
            <a:xfrm>
              <a:off x="3095725" y="2605650"/>
              <a:ext cx="1401850" cy="412800"/>
            </a:xfrm>
            <a:custGeom>
              <a:rect b="b" l="l" r="r" t="t"/>
              <a:pathLst>
                <a:path extrusionOk="0" fill="none" h="16512" w="56074">
                  <a:moveTo>
                    <a:pt x="0" y="0"/>
                  </a:moveTo>
                  <a:lnTo>
                    <a:pt x="56073" y="0"/>
                  </a:lnTo>
                  <a:lnTo>
                    <a:pt x="56073" y="16512"/>
                  </a:lnTo>
                  <a:lnTo>
                    <a:pt x="0" y="16512"/>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7"/>
            <p:cNvSpPr/>
            <p:nvPr/>
          </p:nvSpPr>
          <p:spPr>
            <a:xfrm>
              <a:off x="4066400" y="3018425"/>
              <a:ext cx="431175" cy="309425"/>
            </a:xfrm>
            <a:custGeom>
              <a:rect b="b" l="l" r="r" t="t"/>
              <a:pathLst>
                <a:path extrusionOk="0" fill="none" h="12377" w="17247">
                  <a:moveTo>
                    <a:pt x="1" y="1"/>
                  </a:moveTo>
                  <a:lnTo>
                    <a:pt x="17246" y="1"/>
                  </a:lnTo>
                  <a:lnTo>
                    <a:pt x="17246" y="12376"/>
                  </a:lnTo>
                  <a:lnTo>
                    <a:pt x="1" y="12376"/>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7"/>
            <p:cNvSpPr/>
            <p:nvPr/>
          </p:nvSpPr>
          <p:spPr>
            <a:xfrm>
              <a:off x="3526025" y="3018425"/>
              <a:ext cx="539575" cy="309425"/>
            </a:xfrm>
            <a:custGeom>
              <a:rect b="b" l="l" r="r" t="t"/>
              <a:pathLst>
                <a:path extrusionOk="0" fill="none" h="12377" w="21583">
                  <a:moveTo>
                    <a:pt x="0" y="1"/>
                  </a:moveTo>
                  <a:lnTo>
                    <a:pt x="21582" y="1"/>
                  </a:lnTo>
                  <a:lnTo>
                    <a:pt x="21582" y="12376"/>
                  </a:lnTo>
                  <a:lnTo>
                    <a:pt x="0" y="12376"/>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
            <p:cNvSpPr/>
            <p:nvPr/>
          </p:nvSpPr>
          <p:spPr>
            <a:xfrm>
              <a:off x="3095725" y="3018425"/>
              <a:ext cx="432000" cy="309425"/>
            </a:xfrm>
            <a:custGeom>
              <a:rect b="b" l="l" r="r" t="t"/>
              <a:pathLst>
                <a:path extrusionOk="0" fill="none" h="12377" w="17280">
                  <a:moveTo>
                    <a:pt x="0" y="1"/>
                  </a:moveTo>
                  <a:lnTo>
                    <a:pt x="17279" y="1"/>
                  </a:lnTo>
                  <a:lnTo>
                    <a:pt x="17279" y="12376"/>
                  </a:lnTo>
                  <a:lnTo>
                    <a:pt x="0" y="12376"/>
                  </a:lnTo>
                  <a:close/>
                </a:path>
              </a:pathLst>
            </a:custGeom>
            <a:solidFill>
              <a:schemeClr val="dk1"/>
            </a:solidFill>
            <a:ln cap="flat" cmpd="sng" w="10850">
              <a:solidFill>
                <a:srgbClr val="F0F9FA"/>
              </a:solidFill>
              <a:prstDash val="solid"/>
              <a:miter lim="3335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
            <p:cNvSpPr/>
            <p:nvPr/>
          </p:nvSpPr>
          <p:spPr>
            <a:xfrm>
              <a:off x="3807900" y="2773250"/>
              <a:ext cx="258525" cy="18375"/>
            </a:xfrm>
            <a:custGeom>
              <a:rect b="b" l="l" r="r" t="t"/>
              <a:pathLst>
                <a:path extrusionOk="0" h="735" w="10341">
                  <a:moveTo>
                    <a:pt x="0" y="1"/>
                  </a:moveTo>
                  <a:lnTo>
                    <a:pt x="0" y="735"/>
                  </a:lnTo>
                  <a:lnTo>
                    <a:pt x="10341" y="735"/>
                  </a:lnTo>
                  <a:lnTo>
                    <a:pt x="1034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
            <p:cNvSpPr/>
            <p:nvPr/>
          </p:nvSpPr>
          <p:spPr>
            <a:xfrm>
              <a:off x="4080575" y="2773250"/>
              <a:ext cx="46725" cy="18375"/>
            </a:xfrm>
            <a:custGeom>
              <a:rect b="b" l="l" r="r" t="t"/>
              <a:pathLst>
                <a:path extrusionOk="0" h="735" w="1869">
                  <a:moveTo>
                    <a:pt x="1" y="1"/>
                  </a:moveTo>
                  <a:lnTo>
                    <a:pt x="1" y="735"/>
                  </a:lnTo>
                  <a:lnTo>
                    <a:pt x="1869" y="735"/>
                  </a:lnTo>
                  <a:lnTo>
                    <a:pt x="18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
            <p:cNvSpPr/>
            <p:nvPr/>
          </p:nvSpPr>
          <p:spPr>
            <a:xfrm>
              <a:off x="4162300" y="2773250"/>
              <a:ext cx="120125" cy="18375"/>
            </a:xfrm>
            <a:custGeom>
              <a:rect b="b" l="l" r="r" t="t"/>
              <a:pathLst>
                <a:path extrusionOk="0" h="735" w="4805">
                  <a:moveTo>
                    <a:pt x="1" y="1"/>
                  </a:moveTo>
                  <a:lnTo>
                    <a:pt x="1" y="735"/>
                  </a:lnTo>
                  <a:lnTo>
                    <a:pt x="4804" y="735"/>
                  </a:lnTo>
                  <a:lnTo>
                    <a:pt x="48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7"/>
            <p:cNvSpPr/>
            <p:nvPr/>
          </p:nvSpPr>
          <p:spPr>
            <a:xfrm>
              <a:off x="3807900" y="2739900"/>
              <a:ext cx="82575" cy="18375"/>
            </a:xfrm>
            <a:custGeom>
              <a:rect b="b" l="l" r="r" t="t"/>
              <a:pathLst>
                <a:path extrusionOk="0" h="735" w="3303">
                  <a:moveTo>
                    <a:pt x="0" y="1"/>
                  </a:moveTo>
                  <a:lnTo>
                    <a:pt x="0" y="734"/>
                  </a:lnTo>
                  <a:lnTo>
                    <a:pt x="3302" y="734"/>
                  </a:lnTo>
                  <a:lnTo>
                    <a:pt x="330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
            <p:cNvSpPr/>
            <p:nvPr/>
          </p:nvSpPr>
          <p:spPr>
            <a:xfrm>
              <a:off x="3911300" y="2739900"/>
              <a:ext cx="337775" cy="18375"/>
            </a:xfrm>
            <a:custGeom>
              <a:rect b="b" l="l" r="r" t="t"/>
              <a:pathLst>
                <a:path extrusionOk="0" h="735" w="13511">
                  <a:moveTo>
                    <a:pt x="0" y="1"/>
                  </a:moveTo>
                  <a:lnTo>
                    <a:pt x="0" y="734"/>
                  </a:lnTo>
                  <a:lnTo>
                    <a:pt x="13510" y="734"/>
                  </a:lnTo>
                  <a:lnTo>
                    <a:pt x="135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7"/>
            <p:cNvSpPr/>
            <p:nvPr/>
          </p:nvSpPr>
          <p:spPr>
            <a:xfrm>
              <a:off x="4270725" y="2739900"/>
              <a:ext cx="100100" cy="18375"/>
            </a:xfrm>
            <a:custGeom>
              <a:rect b="b" l="l" r="r" t="t"/>
              <a:pathLst>
                <a:path extrusionOk="0" h="735" w="4004">
                  <a:moveTo>
                    <a:pt x="0" y="1"/>
                  </a:moveTo>
                  <a:lnTo>
                    <a:pt x="0" y="734"/>
                  </a:lnTo>
                  <a:lnTo>
                    <a:pt x="4003" y="734"/>
                  </a:lnTo>
                  <a:lnTo>
                    <a:pt x="40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7"/>
            <p:cNvSpPr/>
            <p:nvPr/>
          </p:nvSpPr>
          <p:spPr>
            <a:xfrm>
              <a:off x="3807900" y="2705700"/>
              <a:ext cx="135100" cy="18375"/>
            </a:xfrm>
            <a:custGeom>
              <a:rect b="b" l="l" r="r" t="t"/>
              <a:pathLst>
                <a:path extrusionOk="0" h="735" w="5404">
                  <a:moveTo>
                    <a:pt x="0" y="1"/>
                  </a:moveTo>
                  <a:lnTo>
                    <a:pt x="0" y="735"/>
                  </a:lnTo>
                  <a:lnTo>
                    <a:pt x="5404" y="735"/>
                  </a:lnTo>
                  <a:lnTo>
                    <a:pt x="54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7"/>
            <p:cNvSpPr/>
            <p:nvPr/>
          </p:nvSpPr>
          <p:spPr>
            <a:xfrm>
              <a:off x="3959675" y="2705700"/>
              <a:ext cx="51725" cy="18375"/>
            </a:xfrm>
            <a:custGeom>
              <a:rect b="b" l="l" r="r" t="t"/>
              <a:pathLst>
                <a:path extrusionOk="0" h="735" w="2069">
                  <a:moveTo>
                    <a:pt x="0" y="1"/>
                  </a:moveTo>
                  <a:lnTo>
                    <a:pt x="0" y="735"/>
                  </a:lnTo>
                  <a:lnTo>
                    <a:pt x="2068" y="735"/>
                  </a:lnTo>
                  <a:lnTo>
                    <a:pt x="20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7"/>
            <p:cNvSpPr/>
            <p:nvPr/>
          </p:nvSpPr>
          <p:spPr>
            <a:xfrm>
              <a:off x="4025550" y="2705700"/>
              <a:ext cx="96750" cy="18375"/>
            </a:xfrm>
            <a:custGeom>
              <a:rect b="b" l="l" r="r" t="t"/>
              <a:pathLst>
                <a:path extrusionOk="0" h="735" w="3870">
                  <a:moveTo>
                    <a:pt x="0" y="1"/>
                  </a:moveTo>
                  <a:lnTo>
                    <a:pt x="0" y="735"/>
                  </a:lnTo>
                  <a:lnTo>
                    <a:pt x="3870" y="735"/>
                  </a:lnTo>
                  <a:lnTo>
                    <a:pt x="38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7"/>
            <p:cNvSpPr/>
            <p:nvPr/>
          </p:nvSpPr>
          <p:spPr>
            <a:xfrm>
              <a:off x="3770375" y="2706550"/>
              <a:ext cx="14200" cy="15025"/>
            </a:xfrm>
            <a:custGeom>
              <a:rect b="b" l="l" r="r" t="t"/>
              <a:pathLst>
                <a:path extrusionOk="0" h="601" w="568">
                  <a:moveTo>
                    <a:pt x="300" y="0"/>
                  </a:moveTo>
                  <a:cubicBezTo>
                    <a:pt x="133" y="0"/>
                    <a:pt x="0" y="134"/>
                    <a:pt x="0" y="301"/>
                  </a:cubicBezTo>
                  <a:cubicBezTo>
                    <a:pt x="0" y="467"/>
                    <a:pt x="133" y="601"/>
                    <a:pt x="300" y="601"/>
                  </a:cubicBezTo>
                  <a:cubicBezTo>
                    <a:pt x="467" y="601"/>
                    <a:pt x="567" y="467"/>
                    <a:pt x="567" y="301"/>
                  </a:cubicBezTo>
                  <a:cubicBezTo>
                    <a:pt x="567" y="134"/>
                    <a:pt x="467"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7"/>
            <p:cNvSpPr/>
            <p:nvPr/>
          </p:nvSpPr>
          <p:spPr>
            <a:xfrm>
              <a:off x="3770375" y="2742400"/>
              <a:ext cx="14200" cy="14200"/>
            </a:xfrm>
            <a:custGeom>
              <a:rect b="b" l="l" r="r" t="t"/>
              <a:pathLst>
                <a:path extrusionOk="0" h="568" w="568">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7"/>
            <p:cNvSpPr/>
            <p:nvPr/>
          </p:nvSpPr>
          <p:spPr>
            <a:xfrm>
              <a:off x="3770375" y="2776600"/>
              <a:ext cx="14200" cy="14200"/>
            </a:xfrm>
            <a:custGeom>
              <a:rect b="b" l="l" r="r" t="t"/>
              <a:pathLst>
                <a:path extrusionOk="0" h="568" w="568">
                  <a:moveTo>
                    <a:pt x="300" y="0"/>
                  </a:moveTo>
                  <a:cubicBezTo>
                    <a:pt x="133" y="0"/>
                    <a:pt x="0" y="134"/>
                    <a:pt x="0" y="301"/>
                  </a:cubicBezTo>
                  <a:cubicBezTo>
                    <a:pt x="0" y="434"/>
                    <a:pt x="133" y="567"/>
                    <a:pt x="300" y="567"/>
                  </a:cubicBezTo>
                  <a:cubicBezTo>
                    <a:pt x="467" y="567"/>
                    <a:pt x="567" y="467"/>
                    <a:pt x="567" y="301"/>
                  </a:cubicBezTo>
                  <a:cubicBezTo>
                    <a:pt x="567" y="167"/>
                    <a:pt x="467" y="34"/>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7"/>
            <p:cNvSpPr/>
            <p:nvPr/>
          </p:nvSpPr>
          <p:spPr>
            <a:xfrm>
              <a:off x="3807900" y="2903350"/>
              <a:ext cx="150950" cy="19200"/>
            </a:xfrm>
            <a:custGeom>
              <a:rect b="b" l="l" r="r" t="t"/>
              <a:pathLst>
                <a:path extrusionOk="0" h="768" w="6038">
                  <a:moveTo>
                    <a:pt x="0" y="1"/>
                  </a:moveTo>
                  <a:lnTo>
                    <a:pt x="0" y="768"/>
                  </a:lnTo>
                  <a:lnTo>
                    <a:pt x="6038" y="768"/>
                  </a:lnTo>
                  <a:lnTo>
                    <a:pt x="60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3977175" y="2903350"/>
              <a:ext cx="200175" cy="19200"/>
            </a:xfrm>
            <a:custGeom>
              <a:rect b="b" l="l" r="r" t="t"/>
              <a:pathLst>
                <a:path extrusionOk="0" h="768" w="8007">
                  <a:moveTo>
                    <a:pt x="1" y="1"/>
                  </a:moveTo>
                  <a:lnTo>
                    <a:pt x="1" y="768"/>
                  </a:lnTo>
                  <a:lnTo>
                    <a:pt x="8006" y="768"/>
                  </a:lnTo>
                  <a:lnTo>
                    <a:pt x="80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4201500" y="2903350"/>
              <a:ext cx="86750" cy="19200"/>
            </a:xfrm>
            <a:custGeom>
              <a:rect b="b" l="l" r="r" t="t"/>
              <a:pathLst>
                <a:path extrusionOk="0" h="768" w="3470">
                  <a:moveTo>
                    <a:pt x="1" y="1"/>
                  </a:moveTo>
                  <a:lnTo>
                    <a:pt x="1" y="768"/>
                  </a:lnTo>
                  <a:lnTo>
                    <a:pt x="3470" y="768"/>
                  </a:lnTo>
                  <a:lnTo>
                    <a:pt x="34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3807900" y="2871675"/>
              <a:ext cx="126775" cy="18350"/>
            </a:xfrm>
            <a:custGeom>
              <a:rect b="b" l="l" r="r" t="t"/>
              <a:pathLst>
                <a:path extrusionOk="0" h="734" w="5071">
                  <a:moveTo>
                    <a:pt x="0" y="0"/>
                  </a:moveTo>
                  <a:lnTo>
                    <a:pt x="0" y="734"/>
                  </a:lnTo>
                  <a:lnTo>
                    <a:pt x="5070" y="734"/>
                  </a:lnTo>
                  <a:lnTo>
                    <a:pt x="507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3953000" y="2871675"/>
              <a:ext cx="152625" cy="18350"/>
            </a:xfrm>
            <a:custGeom>
              <a:rect b="b" l="l" r="r" t="t"/>
              <a:pathLst>
                <a:path extrusionOk="0" h="734" w="6105">
                  <a:moveTo>
                    <a:pt x="0" y="0"/>
                  </a:moveTo>
                  <a:lnTo>
                    <a:pt x="0" y="734"/>
                  </a:lnTo>
                  <a:lnTo>
                    <a:pt x="6105" y="734"/>
                  </a:lnTo>
                  <a:lnTo>
                    <a:pt x="61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4122275" y="2871675"/>
              <a:ext cx="90100" cy="18350"/>
            </a:xfrm>
            <a:custGeom>
              <a:rect b="b" l="l" r="r" t="t"/>
              <a:pathLst>
                <a:path extrusionOk="0" h="734" w="3604">
                  <a:moveTo>
                    <a:pt x="1" y="0"/>
                  </a:moveTo>
                  <a:lnTo>
                    <a:pt x="1" y="734"/>
                  </a:lnTo>
                  <a:lnTo>
                    <a:pt x="3603" y="734"/>
                  </a:lnTo>
                  <a:lnTo>
                    <a:pt x="36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3807900" y="2837475"/>
              <a:ext cx="43375" cy="19200"/>
            </a:xfrm>
            <a:custGeom>
              <a:rect b="b" l="l" r="r" t="t"/>
              <a:pathLst>
                <a:path extrusionOk="0" h="768" w="1735">
                  <a:moveTo>
                    <a:pt x="0" y="0"/>
                  </a:moveTo>
                  <a:lnTo>
                    <a:pt x="0" y="768"/>
                  </a:lnTo>
                  <a:lnTo>
                    <a:pt x="1735" y="768"/>
                  </a:lnTo>
                  <a:lnTo>
                    <a:pt x="1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p:nvPr/>
          </p:nvSpPr>
          <p:spPr>
            <a:xfrm>
              <a:off x="3869600" y="2837475"/>
              <a:ext cx="125950" cy="19200"/>
            </a:xfrm>
            <a:custGeom>
              <a:rect b="b" l="l" r="r" t="t"/>
              <a:pathLst>
                <a:path extrusionOk="0" h="768" w="5038">
                  <a:moveTo>
                    <a:pt x="1" y="0"/>
                  </a:moveTo>
                  <a:lnTo>
                    <a:pt x="1" y="768"/>
                  </a:lnTo>
                  <a:lnTo>
                    <a:pt x="5037" y="768"/>
                  </a:lnTo>
                  <a:lnTo>
                    <a:pt x="50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
            <p:cNvSpPr/>
            <p:nvPr/>
          </p:nvSpPr>
          <p:spPr>
            <a:xfrm>
              <a:off x="3770375" y="2838300"/>
              <a:ext cx="14200" cy="14200"/>
            </a:xfrm>
            <a:custGeom>
              <a:rect b="b" l="l" r="r" t="t"/>
              <a:pathLst>
                <a:path extrusionOk="0" h="568" w="568">
                  <a:moveTo>
                    <a:pt x="300" y="1"/>
                  </a:moveTo>
                  <a:cubicBezTo>
                    <a:pt x="133" y="1"/>
                    <a:pt x="0" y="101"/>
                    <a:pt x="0" y="268"/>
                  </a:cubicBezTo>
                  <a:cubicBezTo>
                    <a:pt x="0" y="434"/>
                    <a:pt x="133" y="568"/>
                    <a:pt x="300" y="568"/>
                  </a:cubicBezTo>
                  <a:cubicBezTo>
                    <a:pt x="467" y="568"/>
                    <a:pt x="567" y="434"/>
                    <a:pt x="567" y="268"/>
                  </a:cubicBezTo>
                  <a:cubicBezTo>
                    <a:pt x="567" y="101"/>
                    <a:pt x="467"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7"/>
            <p:cNvSpPr/>
            <p:nvPr/>
          </p:nvSpPr>
          <p:spPr>
            <a:xfrm>
              <a:off x="3770375" y="2873325"/>
              <a:ext cx="14200" cy="15050"/>
            </a:xfrm>
            <a:custGeom>
              <a:rect b="b" l="l" r="r" t="t"/>
              <a:pathLst>
                <a:path extrusionOk="0" h="602" w="568">
                  <a:moveTo>
                    <a:pt x="300" y="1"/>
                  </a:moveTo>
                  <a:cubicBezTo>
                    <a:pt x="133" y="1"/>
                    <a:pt x="0" y="134"/>
                    <a:pt x="0" y="301"/>
                  </a:cubicBezTo>
                  <a:cubicBezTo>
                    <a:pt x="0" y="468"/>
                    <a:pt x="133" y="601"/>
                    <a:pt x="300" y="601"/>
                  </a:cubicBezTo>
                  <a:cubicBezTo>
                    <a:pt x="467" y="601"/>
                    <a:pt x="567" y="468"/>
                    <a:pt x="567" y="301"/>
                  </a:cubicBezTo>
                  <a:cubicBezTo>
                    <a:pt x="567" y="134"/>
                    <a:pt x="467" y="1"/>
                    <a:pt x="3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7"/>
            <p:cNvSpPr/>
            <p:nvPr/>
          </p:nvSpPr>
          <p:spPr>
            <a:xfrm>
              <a:off x="3770375" y="2909200"/>
              <a:ext cx="14200" cy="14200"/>
            </a:xfrm>
            <a:custGeom>
              <a:rect b="b" l="l" r="r" t="t"/>
              <a:pathLst>
                <a:path extrusionOk="0" h="568" w="568">
                  <a:moveTo>
                    <a:pt x="300" y="0"/>
                  </a:moveTo>
                  <a:cubicBezTo>
                    <a:pt x="133" y="0"/>
                    <a:pt x="0" y="100"/>
                    <a:pt x="0" y="267"/>
                  </a:cubicBezTo>
                  <a:cubicBezTo>
                    <a:pt x="0" y="434"/>
                    <a:pt x="133" y="567"/>
                    <a:pt x="300" y="567"/>
                  </a:cubicBezTo>
                  <a:cubicBezTo>
                    <a:pt x="467" y="567"/>
                    <a:pt x="567" y="434"/>
                    <a:pt x="567" y="267"/>
                  </a:cubicBezTo>
                  <a:cubicBezTo>
                    <a:pt x="567" y="100"/>
                    <a:pt x="467" y="0"/>
                    <a:pt x="3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p:nvPr/>
          </p:nvSpPr>
          <p:spPr>
            <a:xfrm>
              <a:off x="3195775" y="3198575"/>
              <a:ext cx="129300" cy="18350"/>
            </a:xfrm>
            <a:custGeom>
              <a:rect b="b" l="l" r="r" t="t"/>
              <a:pathLst>
                <a:path extrusionOk="0" h="734" w="5172">
                  <a:moveTo>
                    <a:pt x="1" y="0"/>
                  </a:moveTo>
                  <a:lnTo>
                    <a:pt x="1" y="734"/>
                  </a:lnTo>
                  <a:lnTo>
                    <a:pt x="5171" y="734"/>
                  </a:lnTo>
                  <a:lnTo>
                    <a:pt x="51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7"/>
            <p:cNvSpPr/>
            <p:nvPr/>
          </p:nvSpPr>
          <p:spPr>
            <a:xfrm>
              <a:off x="3332550" y="3198575"/>
              <a:ext cx="23375" cy="18350"/>
            </a:xfrm>
            <a:custGeom>
              <a:rect b="b" l="l" r="r" t="t"/>
              <a:pathLst>
                <a:path extrusionOk="0" h="734" w="935">
                  <a:moveTo>
                    <a:pt x="1" y="0"/>
                  </a:moveTo>
                  <a:lnTo>
                    <a:pt x="1" y="734"/>
                  </a:lnTo>
                  <a:lnTo>
                    <a:pt x="935" y="734"/>
                  </a:lnTo>
                  <a:lnTo>
                    <a:pt x="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7"/>
            <p:cNvSpPr/>
            <p:nvPr/>
          </p:nvSpPr>
          <p:spPr>
            <a:xfrm>
              <a:off x="3372575" y="3198575"/>
              <a:ext cx="60075" cy="18350"/>
            </a:xfrm>
            <a:custGeom>
              <a:rect b="b" l="l" r="r" t="t"/>
              <a:pathLst>
                <a:path extrusionOk="0" h="734" w="2403">
                  <a:moveTo>
                    <a:pt x="1" y="0"/>
                  </a:moveTo>
                  <a:lnTo>
                    <a:pt x="1" y="734"/>
                  </a:lnTo>
                  <a:lnTo>
                    <a:pt x="2402" y="734"/>
                  </a:lnTo>
                  <a:lnTo>
                    <a:pt x="24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7"/>
            <p:cNvSpPr/>
            <p:nvPr/>
          </p:nvSpPr>
          <p:spPr>
            <a:xfrm>
              <a:off x="3195775" y="3164375"/>
              <a:ext cx="40900" cy="18375"/>
            </a:xfrm>
            <a:custGeom>
              <a:rect b="b" l="l" r="r" t="t"/>
              <a:pathLst>
                <a:path extrusionOk="0" h="735" w="1636">
                  <a:moveTo>
                    <a:pt x="1" y="0"/>
                  </a:moveTo>
                  <a:lnTo>
                    <a:pt x="1" y="734"/>
                  </a:lnTo>
                  <a:lnTo>
                    <a:pt x="1635" y="734"/>
                  </a:lnTo>
                  <a:lnTo>
                    <a:pt x="16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7"/>
            <p:cNvSpPr/>
            <p:nvPr/>
          </p:nvSpPr>
          <p:spPr>
            <a:xfrm>
              <a:off x="3247500" y="3164375"/>
              <a:ext cx="169300" cy="18375"/>
            </a:xfrm>
            <a:custGeom>
              <a:rect b="b" l="l" r="r" t="t"/>
              <a:pathLst>
                <a:path extrusionOk="0" h="735" w="6772">
                  <a:moveTo>
                    <a:pt x="0" y="0"/>
                  </a:moveTo>
                  <a:lnTo>
                    <a:pt x="0" y="734"/>
                  </a:lnTo>
                  <a:lnTo>
                    <a:pt x="6772" y="734"/>
                  </a:lnTo>
                  <a:lnTo>
                    <a:pt x="6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7"/>
            <p:cNvSpPr/>
            <p:nvPr/>
          </p:nvSpPr>
          <p:spPr>
            <a:xfrm>
              <a:off x="3427625" y="3164375"/>
              <a:ext cx="50050" cy="18375"/>
            </a:xfrm>
            <a:custGeom>
              <a:rect b="b" l="l" r="r" t="t"/>
              <a:pathLst>
                <a:path extrusionOk="0" h="735" w="2002">
                  <a:moveTo>
                    <a:pt x="0" y="0"/>
                  </a:moveTo>
                  <a:lnTo>
                    <a:pt x="0" y="734"/>
                  </a:lnTo>
                  <a:lnTo>
                    <a:pt x="2002" y="734"/>
                  </a:lnTo>
                  <a:lnTo>
                    <a:pt x="200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7"/>
            <p:cNvSpPr/>
            <p:nvPr/>
          </p:nvSpPr>
          <p:spPr>
            <a:xfrm>
              <a:off x="3195775" y="3129350"/>
              <a:ext cx="67575" cy="19200"/>
            </a:xfrm>
            <a:custGeom>
              <a:rect b="b" l="l" r="r" t="t"/>
              <a:pathLst>
                <a:path extrusionOk="0" h="768" w="2703">
                  <a:moveTo>
                    <a:pt x="1" y="0"/>
                  </a:moveTo>
                  <a:lnTo>
                    <a:pt x="1" y="768"/>
                  </a:lnTo>
                  <a:lnTo>
                    <a:pt x="2703" y="768"/>
                  </a:lnTo>
                  <a:lnTo>
                    <a:pt x="270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7"/>
            <p:cNvSpPr/>
            <p:nvPr/>
          </p:nvSpPr>
          <p:spPr>
            <a:xfrm>
              <a:off x="3271675" y="3129350"/>
              <a:ext cx="25050" cy="19200"/>
            </a:xfrm>
            <a:custGeom>
              <a:rect b="b" l="l" r="r" t="t"/>
              <a:pathLst>
                <a:path extrusionOk="0" h="768" w="1002">
                  <a:moveTo>
                    <a:pt x="0" y="0"/>
                  </a:moveTo>
                  <a:lnTo>
                    <a:pt x="0" y="768"/>
                  </a:lnTo>
                  <a:lnTo>
                    <a:pt x="1001" y="768"/>
                  </a:lnTo>
                  <a:lnTo>
                    <a:pt x="100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a:off x="3304200" y="3129350"/>
              <a:ext cx="48400" cy="19200"/>
            </a:xfrm>
            <a:custGeom>
              <a:rect b="b" l="l" r="r" t="t"/>
              <a:pathLst>
                <a:path extrusionOk="0" h="768" w="1936">
                  <a:moveTo>
                    <a:pt x="0" y="0"/>
                  </a:moveTo>
                  <a:lnTo>
                    <a:pt x="0" y="768"/>
                  </a:lnTo>
                  <a:lnTo>
                    <a:pt x="1935" y="768"/>
                  </a:lnTo>
                  <a:lnTo>
                    <a:pt x="1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a:off x="3158250" y="3131025"/>
              <a:ext cx="15050" cy="14200"/>
            </a:xfrm>
            <a:custGeom>
              <a:rect b="b" l="l" r="r" t="t"/>
              <a:pathLst>
                <a:path extrusionOk="0" h="568" w="602">
                  <a:moveTo>
                    <a:pt x="301" y="0"/>
                  </a:moveTo>
                  <a:cubicBezTo>
                    <a:pt x="134" y="0"/>
                    <a:pt x="1" y="134"/>
                    <a:pt x="1" y="300"/>
                  </a:cubicBezTo>
                  <a:cubicBezTo>
                    <a:pt x="1" y="434"/>
                    <a:pt x="134" y="567"/>
                    <a:pt x="301" y="567"/>
                  </a:cubicBezTo>
                  <a:cubicBezTo>
                    <a:pt x="468" y="567"/>
                    <a:pt x="601" y="434"/>
                    <a:pt x="601" y="300"/>
                  </a:cubicBezTo>
                  <a:cubicBezTo>
                    <a:pt x="601" y="134"/>
                    <a:pt x="468"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a:off x="3158250" y="3166050"/>
              <a:ext cx="15050" cy="15025"/>
            </a:xfrm>
            <a:custGeom>
              <a:rect b="b" l="l" r="r" t="t"/>
              <a:pathLst>
                <a:path extrusionOk="0" h="601" w="602">
                  <a:moveTo>
                    <a:pt x="301" y="0"/>
                  </a:moveTo>
                  <a:cubicBezTo>
                    <a:pt x="134" y="0"/>
                    <a:pt x="1" y="134"/>
                    <a:pt x="1" y="300"/>
                  </a:cubicBezTo>
                  <a:cubicBezTo>
                    <a:pt x="1" y="467"/>
                    <a:pt x="134" y="601"/>
                    <a:pt x="301" y="601"/>
                  </a:cubicBezTo>
                  <a:cubicBezTo>
                    <a:pt x="468" y="601"/>
                    <a:pt x="601" y="467"/>
                    <a:pt x="601" y="300"/>
                  </a:cubicBezTo>
                  <a:cubicBezTo>
                    <a:pt x="601" y="134"/>
                    <a:pt x="468" y="0"/>
                    <a:pt x="3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a:off x="3158250" y="3201900"/>
              <a:ext cx="14200" cy="14200"/>
            </a:xfrm>
            <a:custGeom>
              <a:rect b="b" l="l" r="r" t="t"/>
              <a:pathLst>
                <a:path extrusionOk="0" h="568" w="568">
                  <a:moveTo>
                    <a:pt x="301" y="1"/>
                  </a:moveTo>
                  <a:cubicBezTo>
                    <a:pt x="134" y="1"/>
                    <a:pt x="1" y="134"/>
                    <a:pt x="1" y="301"/>
                  </a:cubicBezTo>
                  <a:cubicBezTo>
                    <a:pt x="1" y="434"/>
                    <a:pt x="134" y="568"/>
                    <a:pt x="301" y="568"/>
                  </a:cubicBezTo>
                  <a:cubicBezTo>
                    <a:pt x="468" y="568"/>
                    <a:pt x="568" y="434"/>
                    <a:pt x="568" y="301"/>
                  </a:cubicBezTo>
                  <a:cubicBezTo>
                    <a:pt x="568" y="134"/>
                    <a:pt x="468"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a:off x="4147300" y="2526425"/>
              <a:ext cx="52550" cy="51725"/>
            </a:xfrm>
            <a:custGeom>
              <a:rect b="b" l="l" r="r" t="t"/>
              <a:pathLst>
                <a:path extrusionOk="0" h="2069" w="2102">
                  <a:moveTo>
                    <a:pt x="1068" y="0"/>
                  </a:moveTo>
                  <a:cubicBezTo>
                    <a:pt x="467" y="0"/>
                    <a:pt x="0" y="467"/>
                    <a:pt x="0" y="1034"/>
                  </a:cubicBezTo>
                  <a:cubicBezTo>
                    <a:pt x="0" y="1635"/>
                    <a:pt x="467" y="2068"/>
                    <a:pt x="1068" y="2068"/>
                  </a:cubicBezTo>
                  <a:cubicBezTo>
                    <a:pt x="1635" y="2068"/>
                    <a:pt x="2102" y="1635"/>
                    <a:pt x="2102" y="1034"/>
                  </a:cubicBezTo>
                  <a:cubicBezTo>
                    <a:pt x="2102" y="467"/>
                    <a:pt x="1635" y="0"/>
                    <a:pt x="10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7"/>
            <p:cNvSpPr/>
            <p:nvPr/>
          </p:nvSpPr>
          <p:spPr>
            <a:xfrm>
              <a:off x="3608575" y="2784100"/>
              <a:ext cx="52575" cy="51725"/>
            </a:xfrm>
            <a:custGeom>
              <a:rect b="b" l="l" r="r" t="t"/>
              <a:pathLst>
                <a:path extrusionOk="0" h="2069" w="2103">
                  <a:moveTo>
                    <a:pt x="1035" y="1"/>
                  </a:moveTo>
                  <a:cubicBezTo>
                    <a:pt x="468" y="1"/>
                    <a:pt x="1" y="434"/>
                    <a:pt x="1" y="1035"/>
                  </a:cubicBezTo>
                  <a:cubicBezTo>
                    <a:pt x="1" y="1602"/>
                    <a:pt x="468" y="2069"/>
                    <a:pt x="1035" y="2069"/>
                  </a:cubicBezTo>
                  <a:cubicBezTo>
                    <a:pt x="1635" y="2069"/>
                    <a:pt x="2102" y="1602"/>
                    <a:pt x="2102" y="1035"/>
                  </a:cubicBezTo>
                  <a:cubicBezTo>
                    <a:pt x="2102" y="434"/>
                    <a:pt x="1635" y="1"/>
                    <a:pt x="10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7"/>
            <p:cNvSpPr/>
            <p:nvPr/>
          </p:nvSpPr>
          <p:spPr>
            <a:xfrm>
              <a:off x="3775375" y="3147700"/>
              <a:ext cx="52550" cy="51725"/>
            </a:xfrm>
            <a:custGeom>
              <a:rect b="b" l="l" r="r" t="t"/>
              <a:pathLst>
                <a:path extrusionOk="0" h="2069" w="2102">
                  <a:moveTo>
                    <a:pt x="1034" y="0"/>
                  </a:moveTo>
                  <a:cubicBezTo>
                    <a:pt x="467" y="0"/>
                    <a:pt x="0" y="467"/>
                    <a:pt x="0" y="1034"/>
                  </a:cubicBezTo>
                  <a:cubicBezTo>
                    <a:pt x="0" y="1635"/>
                    <a:pt x="467" y="2068"/>
                    <a:pt x="1034" y="2068"/>
                  </a:cubicBezTo>
                  <a:cubicBezTo>
                    <a:pt x="1635" y="2068"/>
                    <a:pt x="2102" y="1635"/>
                    <a:pt x="2102" y="1034"/>
                  </a:cubicBezTo>
                  <a:cubicBezTo>
                    <a:pt x="2102" y="467"/>
                    <a:pt x="1635" y="0"/>
                    <a:pt x="10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7"/>
            <p:cNvSpPr/>
            <p:nvPr/>
          </p:nvSpPr>
          <p:spPr>
            <a:xfrm>
              <a:off x="3395100" y="3357000"/>
              <a:ext cx="51725" cy="52575"/>
            </a:xfrm>
            <a:custGeom>
              <a:rect b="b" l="l" r="r" t="t"/>
              <a:pathLst>
                <a:path extrusionOk="0" h="2103" w="2069">
                  <a:moveTo>
                    <a:pt x="1034" y="1"/>
                  </a:moveTo>
                  <a:cubicBezTo>
                    <a:pt x="467" y="1"/>
                    <a:pt x="0" y="468"/>
                    <a:pt x="0" y="1035"/>
                  </a:cubicBezTo>
                  <a:cubicBezTo>
                    <a:pt x="0" y="1635"/>
                    <a:pt x="467" y="2102"/>
                    <a:pt x="1034" y="2102"/>
                  </a:cubicBezTo>
                  <a:cubicBezTo>
                    <a:pt x="1635" y="2102"/>
                    <a:pt x="2068" y="1635"/>
                    <a:pt x="2068" y="1035"/>
                  </a:cubicBezTo>
                  <a:cubicBezTo>
                    <a:pt x="2068" y="468"/>
                    <a:pt x="1635" y="1"/>
                    <a:pt x="10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27"/>
          <p:cNvGrpSpPr/>
          <p:nvPr/>
        </p:nvGrpSpPr>
        <p:grpSpPr>
          <a:xfrm>
            <a:off x="3136524" y="3302369"/>
            <a:ext cx="1756763" cy="775356"/>
            <a:chOff x="2752975" y="1483175"/>
            <a:chExt cx="1001575" cy="442000"/>
          </a:xfrm>
        </p:grpSpPr>
        <p:sp>
          <p:nvSpPr>
            <p:cNvPr id="337" name="Google Shape;337;p27"/>
            <p:cNvSpPr/>
            <p:nvPr/>
          </p:nvSpPr>
          <p:spPr>
            <a:xfrm>
              <a:off x="2752975" y="1483175"/>
              <a:ext cx="1001575" cy="442000"/>
            </a:xfrm>
            <a:custGeom>
              <a:rect b="b" l="l" r="r" t="t"/>
              <a:pathLst>
                <a:path extrusionOk="0" h="17680" w="40063">
                  <a:moveTo>
                    <a:pt x="0" y="0"/>
                  </a:moveTo>
                  <a:lnTo>
                    <a:pt x="0" y="17680"/>
                  </a:lnTo>
                  <a:lnTo>
                    <a:pt x="40062" y="17680"/>
                  </a:lnTo>
                  <a:lnTo>
                    <a:pt x="40062" y="0"/>
                  </a:lnTo>
                  <a:close/>
                </a:path>
              </a:pathLst>
            </a:cu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p:cNvSpPr/>
            <p:nvPr/>
          </p:nvSpPr>
          <p:spPr>
            <a:xfrm>
              <a:off x="2925600" y="1729175"/>
              <a:ext cx="62575" cy="21700"/>
            </a:xfrm>
            <a:custGeom>
              <a:rect b="b" l="l" r="r" t="t"/>
              <a:pathLst>
                <a:path extrusionOk="0" h="868" w="2503">
                  <a:moveTo>
                    <a:pt x="0" y="1"/>
                  </a:moveTo>
                  <a:lnTo>
                    <a:pt x="0" y="868"/>
                  </a:lnTo>
                  <a:lnTo>
                    <a:pt x="2502" y="868"/>
                  </a:lnTo>
                  <a:lnTo>
                    <a:pt x="25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p:cNvSpPr/>
            <p:nvPr/>
          </p:nvSpPr>
          <p:spPr>
            <a:xfrm>
              <a:off x="2925600" y="1814250"/>
              <a:ext cx="163475" cy="21700"/>
            </a:xfrm>
            <a:custGeom>
              <a:rect b="b" l="l" r="r" t="t"/>
              <a:pathLst>
                <a:path extrusionOk="0" h="868" w="6539">
                  <a:moveTo>
                    <a:pt x="0" y="0"/>
                  </a:moveTo>
                  <a:lnTo>
                    <a:pt x="0" y="867"/>
                  </a:lnTo>
                  <a:lnTo>
                    <a:pt x="6538" y="867"/>
                  </a:lnTo>
                  <a:lnTo>
                    <a:pt x="6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14900" y="1814250"/>
              <a:ext cx="256025" cy="21700"/>
            </a:xfrm>
            <a:custGeom>
              <a:rect b="b" l="l" r="r" t="t"/>
              <a:pathLst>
                <a:path extrusionOk="0" h="868" w="10241">
                  <a:moveTo>
                    <a:pt x="0" y="0"/>
                  </a:moveTo>
                  <a:lnTo>
                    <a:pt x="0" y="867"/>
                  </a:lnTo>
                  <a:lnTo>
                    <a:pt x="10241" y="867"/>
                  </a:lnTo>
                  <a:lnTo>
                    <a:pt x="102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
            <p:cNvSpPr/>
            <p:nvPr/>
          </p:nvSpPr>
          <p:spPr>
            <a:xfrm>
              <a:off x="3398425" y="1814250"/>
              <a:ext cx="217675" cy="21700"/>
            </a:xfrm>
            <a:custGeom>
              <a:rect b="b" l="l" r="r" t="t"/>
              <a:pathLst>
                <a:path extrusionOk="0" h="868" w="8707">
                  <a:moveTo>
                    <a:pt x="1" y="0"/>
                  </a:moveTo>
                  <a:lnTo>
                    <a:pt x="1" y="867"/>
                  </a:lnTo>
                  <a:lnTo>
                    <a:pt x="8707" y="867"/>
                  </a:lnTo>
                  <a:lnTo>
                    <a:pt x="870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7"/>
            <p:cNvSpPr/>
            <p:nvPr/>
          </p:nvSpPr>
          <p:spPr>
            <a:xfrm>
              <a:off x="2925600" y="1771700"/>
              <a:ext cx="106750" cy="21725"/>
            </a:xfrm>
            <a:custGeom>
              <a:rect b="b" l="l" r="r" t="t"/>
              <a:pathLst>
                <a:path extrusionOk="0" h="869" w="4270">
                  <a:moveTo>
                    <a:pt x="0" y="1"/>
                  </a:moveTo>
                  <a:lnTo>
                    <a:pt x="0" y="868"/>
                  </a:lnTo>
                  <a:lnTo>
                    <a:pt x="4270" y="868"/>
                  </a:lnTo>
                  <a:lnTo>
                    <a:pt x="427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a:off x="3059850" y="1771700"/>
              <a:ext cx="200175" cy="21725"/>
            </a:xfrm>
            <a:custGeom>
              <a:rect b="b" l="l" r="r" t="t"/>
              <a:pathLst>
                <a:path extrusionOk="0" h="869" w="8007">
                  <a:moveTo>
                    <a:pt x="1" y="1"/>
                  </a:moveTo>
                  <a:lnTo>
                    <a:pt x="1" y="868"/>
                  </a:lnTo>
                  <a:lnTo>
                    <a:pt x="8006" y="868"/>
                  </a:lnTo>
                  <a:lnTo>
                    <a:pt x="800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a:off x="3285850" y="1771700"/>
              <a:ext cx="117600" cy="21725"/>
            </a:xfrm>
            <a:custGeom>
              <a:rect b="b" l="l" r="r" t="t"/>
              <a:pathLst>
                <a:path extrusionOk="0" h="869" w="4704">
                  <a:moveTo>
                    <a:pt x="1" y="1"/>
                  </a:moveTo>
                  <a:lnTo>
                    <a:pt x="1" y="868"/>
                  </a:lnTo>
                  <a:lnTo>
                    <a:pt x="4704" y="868"/>
                  </a:lnTo>
                  <a:lnTo>
                    <a:pt x="4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a:off x="3008975" y="1729175"/>
              <a:ext cx="153475" cy="21700"/>
            </a:xfrm>
            <a:custGeom>
              <a:rect b="b" l="l" r="r" t="t"/>
              <a:pathLst>
                <a:path extrusionOk="0" h="868" w="6139">
                  <a:moveTo>
                    <a:pt x="1" y="1"/>
                  </a:moveTo>
                  <a:lnTo>
                    <a:pt x="1" y="868"/>
                  </a:lnTo>
                  <a:lnTo>
                    <a:pt x="6139" y="868"/>
                  </a:lnTo>
                  <a:lnTo>
                    <a:pt x="61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a:off x="2925600" y="1654950"/>
              <a:ext cx="355275" cy="21725"/>
            </a:xfrm>
            <a:custGeom>
              <a:rect b="b" l="l" r="r" t="t"/>
              <a:pathLst>
                <a:path extrusionOk="0" h="869" w="14211">
                  <a:moveTo>
                    <a:pt x="0" y="1"/>
                  </a:moveTo>
                  <a:lnTo>
                    <a:pt x="0" y="868"/>
                  </a:lnTo>
                  <a:lnTo>
                    <a:pt x="14210" y="868"/>
                  </a:lnTo>
                  <a:lnTo>
                    <a:pt x="1421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a:off x="3308375" y="1654950"/>
              <a:ext cx="80075" cy="21725"/>
            </a:xfrm>
            <a:custGeom>
              <a:rect b="b" l="l" r="r" t="t"/>
              <a:pathLst>
                <a:path extrusionOk="0" h="869" w="3203">
                  <a:moveTo>
                    <a:pt x="0" y="1"/>
                  </a:moveTo>
                  <a:lnTo>
                    <a:pt x="0" y="868"/>
                  </a:lnTo>
                  <a:lnTo>
                    <a:pt x="3202" y="868"/>
                  </a:lnTo>
                  <a:lnTo>
                    <a:pt x="32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a:off x="2925600" y="1613275"/>
              <a:ext cx="106750" cy="21700"/>
            </a:xfrm>
            <a:custGeom>
              <a:rect b="b" l="l" r="r" t="t"/>
              <a:pathLst>
                <a:path extrusionOk="0" h="868" w="4270">
                  <a:moveTo>
                    <a:pt x="0" y="0"/>
                  </a:moveTo>
                  <a:lnTo>
                    <a:pt x="0" y="867"/>
                  </a:lnTo>
                  <a:lnTo>
                    <a:pt x="4270" y="867"/>
                  </a:lnTo>
                  <a:lnTo>
                    <a:pt x="42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a:off x="3059850" y="1613275"/>
              <a:ext cx="421175" cy="21700"/>
            </a:xfrm>
            <a:custGeom>
              <a:rect b="b" l="l" r="r" t="t"/>
              <a:pathLst>
                <a:path extrusionOk="0" h="868" w="16847">
                  <a:moveTo>
                    <a:pt x="1" y="0"/>
                  </a:moveTo>
                  <a:lnTo>
                    <a:pt x="1" y="867"/>
                  </a:lnTo>
                  <a:lnTo>
                    <a:pt x="16846" y="867"/>
                  </a:lnTo>
                  <a:lnTo>
                    <a:pt x="168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a:off x="3494325" y="1613275"/>
              <a:ext cx="181000" cy="21700"/>
            </a:xfrm>
            <a:custGeom>
              <a:rect b="b" l="l" r="r" t="t"/>
              <a:pathLst>
                <a:path extrusionOk="0" h="868" w="7240">
                  <a:moveTo>
                    <a:pt x="1" y="0"/>
                  </a:moveTo>
                  <a:lnTo>
                    <a:pt x="1" y="867"/>
                  </a:lnTo>
                  <a:lnTo>
                    <a:pt x="7239" y="867"/>
                  </a:lnTo>
                  <a:lnTo>
                    <a:pt x="72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a:off x="2925600" y="1572400"/>
              <a:ext cx="155125" cy="21700"/>
            </a:xfrm>
            <a:custGeom>
              <a:rect b="b" l="l" r="r" t="t"/>
              <a:pathLst>
                <a:path extrusionOk="0" h="868" w="6205">
                  <a:moveTo>
                    <a:pt x="0" y="1"/>
                  </a:moveTo>
                  <a:lnTo>
                    <a:pt x="0" y="868"/>
                  </a:lnTo>
                  <a:lnTo>
                    <a:pt x="6205" y="868"/>
                  </a:lnTo>
                  <a:lnTo>
                    <a:pt x="62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a:off x="3109050" y="1572400"/>
              <a:ext cx="65925" cy="21700"/>
            </a:xfrm>
            <a:custGeom>
              <a:rect b="b" l="l" r="r" t="t"/>
              <a:pathLst>
                <a:path extrusionOk="0" h="868" w="2637">
                  <a:moveTo>
                    <a:pt x="1" y="1"/>
                  </a:moveTo>
                  <a:lnTo>
                    <a:pt x="1" y="868"/>
                  </a:lnTo>
                  <a:lnTo>
                    <a:pt x="2636" y="868"/>
                  </a:lnTo>
                  <a:lnTo>
                    <a:pt x="26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a:off x="3191625" y="1572400"/>
              <a:ext cx="144275" cy="21700"/>
            </a:xfrm>
            <a:custGeom>
              <a:rect b="b" l="l" r="r" t="t"/>
              <a:pathLst>
                <a:path extrusionOk="0" h="868" w="5771">
                  <a:moveTo>
                    <a:pt x="0" y="1"/>
                  </a:moveTo>
                  <a:lnTo>
                    <a:pt x="0" y="868"/>
                  </a:lnTo>
                  <a:lnTo>
                    <a:pt x="5771" y="868"/>
                  </a:lnTo>
                  <a:lnTo>
                    <a:pt x="577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a:off x="2830525" y="1573225"/>
              <a:ext cx="17550" cy="16725"/>
            </a:xfrm>
            <a:custGeom>
              <a:rect b="b" l="l" r="r" t="t"/>
              <a:pathLst>
                <a:path extrusionOk="0" h="669" w="702">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2830525" y="1614925"/>
              <a:ext cx="17550" cy="16700"/>
            </a:xfrm>
            <a:custGeom>
              <a:rect b="b" l="l" r="r" t="t"/>
              <a:pathLst>
                <a:path extrusionOk="0" h="668" w="702">
                  <a:moveTo>
                    <a:pt x="334" y="1"/>
                  </a:moveTo>
                  <a:cubicBezTo>
                    <a:pt x="167" y="1"/>
                    <a:pt x="1" y="168"/>
                    <a:pt x="1" y="334"/>
                  </a:cubicBezTo>
                  <a:cubicBezTo>
                    <a:pt x="1" y="501"/>
                    <a:pt x="167" y="668"/>
                    <a:pt x="334" y="668"/>
                  </a:cubicBezTo>
                  <a:cubicBezTo>
                    <a:pt x="534" y="668"/>
                    <a:pt x="701" y="501"/>
                    <a:pt x="701" y="334"/>
                  </a:cubicBezTo>
                  <a:cubicBezTo>
                    <a:pt x="701" y="168"/>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2830525" y="1657450"/>
              <a:ext cx="17550" cy="17550"/>
            </a:xfrm>
            <a:custGeom>
              <a:rect b="b" l="l" r="r" t="t"/>
              <a:pathLst>
                <a:path extrusionOk="0" h="702" w="702">
                  <a:moveTo>
                    <a:pt x="334" y="1"/>
                  </a:moveTo>
                  <a:cubicBezTo>
                    <a:pt x="167" y="1"/>
                    <a:pt x="1" y="201"/>
                    <a:pt x="1" y="368"/>
                  </a:cubicBezTo>
                  <a:cubicBezTo>
                    <a:pt x="1" y="535"/>
                    <a:pt x="167" y="701"/>
                    <a:pt x="334" y="701"/>
                  </a:cubicBezTo>
                  <a:cubicBezTo>
                    <a:pt x="534" y="701"/>
                    <a:pt x="701" y="535"/>
                    <a:pt x="701" y="368"/>
                  </a:cubicBezTo>
                  <a:cubicBezTo>
                    <a:pt x="701" y="201"/>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2830525" y="1731675"/>
              <a:ext cx="17550" cy="16700"/>
            </a:xfrm>
            <a:custGeom>
              <a:rect b="b" l="l" r="r" t="t"/>
              <a:pathLst>
                <a:path extrusionOk="0" h="668" w="702">
                  <a:moveTo>
                    <a:pt x="334" y="1"/>
                  </a:moveTo>
                  <a:cubicBezTo>
                    <a:pt x="167" y="1"/>
                    <a:pt x="1" y="168"/>
                    <a:pt x="1" y="334"/>
                  </a:cubicBezTo>
                  <a:cubicBezTo>
                    <a:pt x="1" y="501"/>
                    <a:pt x="167" y="668"/>
                    <a:pt x="334" y="668"/>
                  </a:cubicBezTo>
                  <a:cubicBezTo>
                    <a:pt x="534" y="668"/>
                    <a:pt x="701" y="501"/>
                    <a:pt x="701" y="334"/>
                  </a:cubicBezTo>
                  <a:cubicBezTo>
                    <a:pt x="701" y="134"/>
                    <a:pt x="568"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2830525" y="1774100"/>
              <a:ext cx="17550" cy="17650"/>
            </a:xfrm>
            <a:custGeom>
              <a:rect b="b" l="l" r="r" t="t"/>
              <a:pathLst>
                <a:path extrusionOk="0" h="706" w="702">
                  <a:moveTo>
                    <a:pt x="392" y="1"/>
                  </a:moveTo>
                  <a:cubicBezTo>
                    <a:pt x="374" y="1"/>
                    <a:pt x="354" y="2"/>
                    <a:pt x="334" y="5"/>
                  </a:cubicBezTo>
                  <a:cubicBezTo>
                    <a:pt x="167" y="5"/>
                    <a:pt x="1" y="172"/>
                    <a:pt x="1" y="339"/>
                  </a:cubicBezTo>
                  <a:cubicBezTo>
                    <a:pt x="1" y="539"/>
                    <a:pt x="167" y="705"/>
                    <a:pt x="334" y="705"/>
                  </a:cubicBezTo>
                  <a:cubicBezTo>
                    <a:pt x="534" y="705"/>
                    <a:pt x="701" y="539"/>
                    <a:pt x="701" y="339"/>
                  </a:cubicBezTo>
                  <a:cubicBezTo>
                    <a:pt x="701" y="156"/>
                    <a:pt x="590" y="1"/>
                    <a:pt x="3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a:off x="2830525" y="1815900"/>
              <a:ext cx="17550" cy="17550"/>
            </a:xfrm>
            <a:custGeom>
              <a:rect b="b" l="l" r="r" t="t"/>
              <a:pathLst>
                <a:path extrusionOk="0" h="702" w="702">
                  <a:moveTo>
                    <a:pt x="334" y="1"/>
                  </a:moveTo>
                  <a:cubicBezTo>
                    <a:pt x="167" y="1"/>
                    <a:pt x="1" y="168"/>
                    <a:pt x="1" y="334"/>
                  </a:cubicBezTo>
                  <a:cubicBezTo>
                    <a:pt x="1" y="535"/>
                    <a:pt x="167" y="701"/>
                    <a:pt x="334" y="701"/>
                  </a:cubicBezTo>
                  <a:cubicBezTo>
                    <a:pt x="534" y="701"/>
                    <a:pt x="701" y="535"/>
                    <a:pt x="701" y="334"/>
                  </a:cubicBezTo>
                  <a:cubicBezTo>
                    <a:pt x="701" y="201"/>
                    <a:pt x="568" y="34"/>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grpSp>
        <p:nvGrpSpPr>
          <p:cNvPr id="732" name="Google Shape;732;p63"/>
          <p:cNvGrpSpPr/>
          <p:nvPr/>
        </p:nvGrpSpPr>
        <p:grpSpPr>
          <a:xfrm flipH="1">
            <a:off x="1837996" y="726625"/>
            <a:ext cx="6578100" cy="3438300"/>
            <a:chOff x="772525" y="726625"/>
            <a:chExt cx="6578100" cy="3438300"/>
          </a:xfrm>
        </p:grpSpPr>
        <p:sp>
          <p:nvSpPr>
            <p:cNvPr id="733" name="Google Shape;733;p63"/>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63"/>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5" name="Google Shape;735;p63"/>
          <p:cNvGrpSpPr/>
          <p:nvPr/>
        </p:nvGrpSpPr>
        <p:grpSpPr>
          <a:xfrm flipH="1">
            <a:off x="4066704" y="3324200"/>
            <a:ext cx="3447300" cy="962400"/>
            <a:chOff x="4924175" y="3441525"/>
            <a:chExt cx="3447300" cy="962400"/>
          </a:xfrm>
        </p:grpSpPr>
        <p:sp>
          <p:nvSpPr>
            <p:cNvPr id="736" name="Google Shape;736;p63"/>
            <p:cNvSpPr/>
            <p:nvPr/>
          </p:nvSpPr>
          <p:spPr>
            <a:xfrm>
              <a:off x="4924175" y="3441525"/>
              <a:ext cx="3447300" cy="962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63"/>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8" name="Google Shape;738;p63"/>
          <p:cNvGrpSpPr/>
          <p:nvPr/>
        </p:nvGrpSpPr>
        <p:grpSpPr>
          <a:xfrm flipH="1">
            <a:off x="839620" y="2361876"/>
            <a:ext cx="1864833" cy="1637043"/>
            <a:chOff x="1054812" y="1029590"/>
            <a:chExt cx="3436214" cy="3912627"/>
          </a:xfrm>
        </p:grpSpPr>
        <p:sp>
          <p:nvSpPr>
            <p:cNvPr id="739" name="Google Shape;739;p63"/>
            <p:cNvSpPr/>
            <p:nvPr/>
          </p:nvSpPr>
          <p:spPr>
            <a:xfrm>
              <a:off x="1054812" y="1029617"/>
              <a:ext cx="3436200" cy="39126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63"/>
            <p:cNvSpPr/>
            <p:nvPr/>
          </p:nvSpPr>
          <p:spPr>
            <a:xfrm>
              <a:off x="1054825" y="1029590"/>
              <a:ext cx="34362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63"/>
          <p:cNvSpPr txBox="1"/>
          <p:nvPr>
            <p:ph type="title"/>
          </p:nvPr>
        </p:nvSpPr>
        <p:spPr>
          <a:xfrm>
            <a:off x="3030250" y="1291525"/>
            <a:ext cx="4711500" cy="194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742" name="Google Shape;742;p63"/>
          <p:cNvSpPr txBox="1"/>
          <p:nvPr>
            <p:ph idx="1" type="subTitle"/>
          </p:nvPr>
        </p:nvSpPr>
        <p:spPr>
          <a:xfrm>
            <a:off x="4173275" y="3581850"/>
            <a:ext cx="3386400" cy="6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9</a:t>
            </a:r>
            <a:endParaRPr sz="1400"/>
          </a:p>
          <a:p>
            <a:pPr indent="0" lvl="0" marL="0" rtl="0" algn="l">
              <a:spcBef>
                <a:spcPts val="0"/>
              </a:spcBef>
              <a:spcAft>
                <a:spcPts val="0"/>
              </a:spcAft>
              <a:buNone/>
            </a:pPr>
            <a:r>
              <a:rPr lang="en" sz="1400"/>
              <a:t>Case Study 3: Chorus</a:t>
            </a:r>
            <a:endParaRPr sz="1400"/>
          </a:p>
        </p:txBody>
      </p:sp>
      <p:sp>
        <p:nvSpPr>
          <p:cNvPr id="743" name="Google Shape;743;p63"/>
          <p:cNvSpPr txBox="1"/>
          <p:nvPr/>
        </p:nvSpPr>
        <p:spPr>
          <a:xfrm>
            <a:off x="2054175" y="1587175"/>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lt2"/>
                </a:solidFill>
                <a:latin typeface="Quantico"/>
                <a:ea typeface="Quantico"/>
                <a:cs typeface="Quantico"/>
                <a:sym typeface="Quantico"/>
              </a:rPr>
              <a:t>&lt;/</a:t>
            </a:r>
            <a:endParaRPr sz="3600">
              <a:solidFill>
                <a:schemeClr val="lt2"/>
              </a:solidFill>
            </a:endParaRPr>
          </a:p>
        </p:txBody>
      </p:sp>
      <p:sp>
        <p:nvSpPr>
          <p:cNvPr id="744" name="Google Shape;744;p63"/>
          <p:cNvSpPr txBox="1"/>
          <p:nvPr/>
        </p:nvSpPr>
        <p:spPr>
          <a:xfrm>
            <a:off x="7343050" y="2343250"/>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sp>
        <p:nvSpPr>
          <p:cNvPr id="745" name="Google Shape;745;p63"/>
          <p:cNvSpPr txBox="1"/>
          <p:nvPr/>
        </p:nvSpPr>
        <p:spPr>
          <a:xfrm>
            <a:off x="1163644" y="2950150"/>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8"/>
          <p:cNvSpPr txBox="1"/>
          <p:nvPr>
            <p:ph idx="1" type="body"/>
          </p:nvPr>
        </p:nvSpPr>
        <p:spPr>
          <a:xfrm>
            <a:off x="339400" y="1031825"/>
            <a:ext cx="8311500" cy="28182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800"/>
              </a:spcBef>
              <a:spcAft>
                <a:spcPts val="0"/>
              </a:spcAft>
              <a:buClr>
                <a:srgbClr val="FFDB5D"/>
              </a:buClr>
              <a:buSzPts val="1200"/>
              <a:buFont typeface="Quantico"/>
              <a:buChar char="●"/>
            </a:pPr>
            <a:r>
              <a:rPr lang="en">
                <a:latin typeface="Quantico"/>
                <a:ea typeface="Quantico"/>
                <a:cs typeface="Quantico"/>
                <a:sym typeface="Quantico"/>
              </a:rPr>
              <a:t>Origins: </a:t>
            </a:r>
            <a:endParaRPr>
              <a:latin typeface="Quantico"/>
              <a:ea typeface="Quantico"/>
              <a:cs typeface="Quantico"/>
              <a:sym typeface="Quantico"/>
            </a:endParaRPr>
          </a:p>
          <a:p>
            <a:pPr indent="0" lvl="0" marL="457200" rtl="0" algn="l">
              <a:lnSpc>
                <a:spcPct val="100000"/>
              </a:lnSpc>
              <a:spcBef>
                <a:spcPts val="800"/>
              </a:spcBef>
              <a:spcAft>
                <a:spcPts val="0"/>
              </a:spcAft>
              <a:buNone/>
            </a:pPr>
            <a:r>
              <a:rPr lang="en">
                <a:latin typeface="Quantico"/>
                <a:ea typeface="Quantico"/>
                <a:cs typeface="Quantico"/>
                <a:sym typeface="Quantico"/>
              </a:rPr>
              <a:t>Started as a research project at INRIA, France, in 1980. </a:t>
            </a:r>
            <a:endParaRPr>
              <a:latin typeface="Quantico"/>
              <a:ea typeface="Quantico"/>
              <a:cs typeface="Quantico"/>
              <a:sym typeface="Quantico"/>
            </a:endParaRPr>
          </a:p>
          <a:p>
            <a:pPr indent="-304800" lvl="1" marL="914400" rtl="0" algn="l">
              <a:lnSpc>
                <a:spcPct val="100000"/>
              </a:lnSpc>
              <a:spcBef>
                <a:spcPts val="800"/>
              </a:spcBef>
              <a:spcAft>
                <a:spcPts val="0"/>
              </a:spcAft>
              <a:buSzPts val="1200"/>
              <a:buFont typeface="Quantico"/>
              <a:buChar char="○"/>
            </a:pPr>
            <a:r>
              <a:t/>
            </a:r>
            <a:endParaRPr>
              <a:latin typeface="Quantico"/>
              <a:ea typeface="Quantico"/>
              <a:cs typeface="Quantico"/>
              <a:sym typeface="Quantico"/>
            </a:endParaRPr>
          </a:p>
          <a:p>
            <a:pPr indent="-304800" lvl="0" marL="457200" rtl="0" algn="l">
              <a:lnSpc>
                <a:spcPct val="100000"/>
              </a:lnSpc>
              <a:spcBef>
                <a:spcPts val="0"/>
              </a:spcBef>
              <a:spcAft>
                <a:spcPts val="0"/>
              </a:spcAft>
              <a:buClr>
                <a:srgbClr val="FFDB5D"/>
              </a:buClr>
              <a:buSzPts val="1200"/>
              <a:buFont typeface="Quantico"/>
              <a:buChar char="●"/>
            </a:pPr>
            <a:r>
              <a:rPr lang="en">
                <a:latin typeface="Quantico"/>
                <a:ea typeface="Quantico"/>
                <a:cs typeface="Quantico"/>
                <a:sym typeface="Quantico"/>
              </a:rPr>
              <a:t>Version 0 (1980-1982)</a:t>
            </a:r>
            <a:endParaRPr>
              <a:latin typeface="Quantico"/>
              <a:ea typeface="Quantico"/>
              <a:cs typeface="Quantico"/>
              <a:sym typeface="Quantico"/>
            </a:endParaRPr>
          </a:p>
          <a:p>
            <a:pPr indent="-304800" lvl="1" marL="914400" rtl="0" algn="l">
              <a:lnSpc>
                <a:spcPct val="100000"/>
              </a:lnSpc>
              <a:spcBef>
                <a:spcPts val="0"/>
              </a:spcBef>
              <a:spcAft>
                <a:spcPts val="0"/>
              </a:spcAft>
              <a:buSzPts val="1200"/>
              <a:buFont typeface="Quantico"/>
              <a:buChar char="○"/>
            </a:pPr>
            <a:r>
              <a:t/>
            </a:r>
            <a:endParaRPr>
              <a:latin typeface="Quantico"/>
              <a:ea typeface="Quantico"/>
              <a:cs typeface="Quantico"/>
              <a:sym typeface="Quantico"/>
            </a:endParaRPr>
          </a:p>
          <a:p>
            <a:pPr indent="-304800" lvl="0" marL="457200" rtl="0" algn="l">
              <a:lnSpc>
                <a:spcPct val="100000"/>
              </a:lnSpc>
              <a:spcBef>
                <a:spcPts val="0"/>
              </a:spcBef>
              <a:spcAft>
                <a:spcPts val="0"/>
              </a:spcAft>
              <a:buClr>
                <a:srgbClr val="FFDB5D"/>
              </a:buClr>
              <a:buSzPts val="1200"/>
              <a:buFont typeface="Quantico"/>
              <a:buChar char="●"/>
            </a:pPr>
            <a:r>
              <a:rPr lang="en">
                <a:latin typeface="Quantico"/>
                <a:ea typeface="Quantico"/>
                <a:cs typeface="Quantico"/>
                <a:sym typeface="Quantico"/>
              </a:rPr>
              <a:t>Version 1 (1982-1984)</a:t>
            </a:r>
            <a:endParaRPr>
              <a:latin typeface="Quantico"/>
              <a:ea typeface="Quantico"/>
              <a:cs typeface="Quantico"/>
              <a:sym typeface="Quantico"/>
            </a:endParaRPr>
          </a:p>
          <a:p>
            <a:pPr indent="-304800" lvl="1" marL="914400" rtl="0" algn="l">
              <a:spcBef>
                <a:spcPts val="0"/>
              </a:spcBef>
              <a:spcAft>
                <a:spcPts val="0"/>
              </a:spcAft>
              <a:buSzPts val="1200"/>
              <a:buFont typeface="Quantico"/>
              <a:buChar char="○"/>
            </a:pPr>
            <a:r>
              <a:t/>
            </a:r>
            <a:endParaRPr>
              <a:latin typeface="Quantico"/>
              <a:ea typeface="Quantico"/>
              <a:cs typeface="Quantico"/>
              <a:sym typeface="Quantico"/>
            </a:endParaRPr>
          </a:p>
          <a:p>
            <a:pPr indent="-304800" lvl="0" marL="457200" rtl="0" algn="l">
              <a:lnSpc>
                <a:spcPct val="100000"/>
              </a:lnSpc>
              <a:spcBef>
                <a:spcPts val="0"/>
              </a:spcBef>
              <a:spcAft>
                <a:spcPts val="0"/>
              </a:spcAft>
              <a:buClr>
                <a:srgbClr val="FFDB5D"/>
              </a:buClr>
              <a:buSzPts val="1200"/>
              <a:buFont typeface="Quantico"/>
              <a:buChar char="●"/>
            </a:pPr>
            <a:r>
              <a:rPr lang="en">
                <a:latin typeface="Quantico"/>
                <a:ea typeface="Quantico"/>
                <a:cs typeface="Quantico"/>
                <a:sym typeface="Quantico"/>
              </a:rPr>
              <a:t>Version 2 (1984-1986)</a:t>
            </a:r>
            <a:endParaRPr>
              <a:latin typeface="Quantico"/>
              <a:ea typeface="Quantico"/>
              <a:cs typeface="Quantico"/>
              <a:sym typeface="Quantico"/>
            </a:endParaRPr>
          </a:p>
          <a:p>
            <a:pPr indent="-304800" lvl="1" marL="914400" rtl="0" algn="l">
              <a:lnSpc>
                <a:spcPct val="100000"/>
              </a:lnSpc>
              <a:spcBef>
                <a:spcPts val="0"/>
              </a:spcBef>
              <a:spcAft>
                <a:spcPts val="0"/>
              </a:spcAft>
              <a:buSzPts val="1200"/>
              <a:buFont typeface="Quantico"/>
              <a:buChar char="○"/>
            </a:pPr>
            <a:r>
              <a:t/>
            </a:r>
            <a:endParaRPr>
              <a:latin typeface="Quantico"/>
              <a:ea typeface="Quantico"/>
              <a:cs typeface="Quantico"/>
              <a:sym typeface="Quantico"/>
            </a:endParaRPr>
          </a:p>
          <a:p>
            <a:pPr indent="-304800" lvl="0" marL="457200" rtl="0" algn="l">
              <a:lnSpc>
                <a:spcPct val="100000"/>
              </a:lnSpc>
              <a:spcBef>
                <a:spcPts val="0"/>
              </a:spcBef>
              <a:spcAft>
                <a:spcPts val="0"/>
              </a:spcAft>
              <a:buClr>
                <a:srgbClr val="FFDB5D"/>
              </a:buClr>
              <a:buSzPts val="1200"/>
              <a:buFont typeface="Quantico"/>
              <a:buChar char="●"/>
            </a:pPr>
            <a:r>
              <a:rPr lang="en">
                <a:latin typeface="Quantico"/>
                <a:ea typeface="Quantico"/>
                <a:cs typeface="Quantico"/>
                <a:sym typeface="Quantico"/>
              </a:rPr>
              <a:t>Version 3 (1987-present)</a:t>
            </a:r>
            <a:endParaRPr>
              <a:latin typeface="Quantico"/>
              <a:ea typeface="Quantico"/>
              <a:cs typeface="Quantico"/>
              <a:sym typeface="Quantico"/>
            </a:endParaRPr>
          </a:p>
          <a:p>
            <a:pPr indent="-304800" lvl="1" marL="914400" rtl="0" algn="l">
              <a:lnSpc>
                <a:spcPct val="100000"/>
              </a:lnSpc>
              <a:spcBef>
                <a:spcPts val="0"/>
              </a:spcBef>
              <a:spcAft>
                <a:spcPts val="0"/>
              </a:spcAft>
              <a:buSzPts val="1200"/>
              <a:buFont typeface="Quantico"/>
              <a:buChar char="○"/>
            </a:pPr>
            <a:r>
              <a:t/>
            </a:r>
            <a:endParaRPr>
              <a:latin typeface="Quantico"/>
              <a:ea typeface="Quantico"/>
              <a:cs typeface="Quantico"/>
              <a:sym typeface="Quantico"/>
            </a:endParaRPr>
          </a:p>
        </p:txBody>
      </p:sp>
      <p:sp>
        <p:nvSpPr>
          <p:cNvPr id="365" name="Google Shape;365;p28"/>
          <p:cNvSpPr txBox="1"/>
          <p:nvPr>
            <p:ph type="title"/>
          </p:nvPr>
        </p:nvSpPr>
        <p:spPr>
          <a:xfrm>
            <a:off x="43723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 </a:t>
            </a:r>
            <a:r>
              <a:rPr lang="en"/>
              <a:t>History</a:t>
            </a:r>
            <a:endParaRPr/>
          </a:p>
        </p:txBody>
      </p:sp>
      <p:sp>
        <p:nvSpPr>
          <p:cNvPr id="366" name="Google Shape;366;p28"/>
          <p:cNvSpPr txBox="1"/>
          <p:nvPr/>
        </p:nvSpPr>
        <p:spPr>
          <a:xfrm>
            <a:off x="7721100" y="3868300"/>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367" name="Google Shape;367;p28"/>
          <p:cNvGrpSpPr/>
          <p:nvPr/>
        </p:nvGrpSpPr>
        <p:grpSpPr>
          <a:xfrm>
            <a:off x="6531250" y="513925"/>
            <a:ext cx="2119748" cy="1127400"/>
            <a:chOff x="4924170" y="3441525"/>
            <a:chExt cx="3447305" cy="1127400"/>
          </a:xfrm>
        </p:grpSpPr>
        <p:sp>
          <p:nvSpPr>
            <p:cNvPr id="368" name="Google Shape;368;p28"/>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28"/>
          <p:cNvSpPr txBox="1"/>
          <p:nvPr/>
        </p:nvSpPr>
        <p:spPr>
          <a:xfrm>
            <a:off x="6982732" y="83332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371" name="Google Shape;371;p28"/>
          <p:cNvSpPr/>
          <p:nvPr/>
        </p:nvSpPr>
        <p:spPr>
          <a:xfrm>
            <a:off x="3481925" y="1870375"/>
            <a:ext cx="3773400" cy="1576500"/>
          </a:xfrm>
          <a:prstGeom prst="wedgeRoundRectCallout">
            <a:avLst>
              <a:gd fmla="val -26513" name="adj1"/>
              <a:gd fmla="val 1177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spcBef>
                <a:spcPts val="80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Architecture: Based on actors, macroscopic finite-state automata</a:t>
            </a:r>
            <a:endParaRPr sz="1200">
              <a:solidFill>
                <a:schemeClr val="lt1"/>
              </a:solidFill>
              <a:latin typeface="Quantico"/>
              <a:ea typeface="Quantico"/>
              <a:cs typeface="Quantico"/>
              <a:sym typeface="Quantico"/>
            </a:endParaRPr>
          </a:p>
          <a:p>
            <a:pPr indent="-304800" lvl="0" marL="4572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Technicalities: Written in interpreted UCSD Pascal, running on 8086s connected by a ring network. </a:t>
            </a:r>
            <a:endParaRPr>
              <a:solidFill>
                <a:schemeClr val="lt1"/>
              </a:solidFill>
              <a:latin typeface="Source Code Pro"/>
              <a:ea typeface="Source Code Pro"/>
              <a:cs typeface="Source Code Pro"/>
              <a:sym typeface="Source Code Pro"/>
            </a:endParaRPr>
          </a:p>
        </p:txBody>
      </p:sp>
      <p:sp>
        <p:nvSpPr>
          <p:cNvPr id="372" name="Google Shape;372;p28"/>
          <p:cNvSpPr/>
          <p:nvPr/>
        </p:nvSpPr>
        <p:spPr>
          <a:xfrm>
            <a:off x="3481925" y="1870375"/>
            <a:ext cx="3773400" cy="1576500"/>
          </a:xfrm>
          <a:prstGeom prst="wedgeRoundRectCallout">
            <a:avLst>
              <a:gd fmla="val -26513" name="adj1"/>
              <a:gd fmla="val 1177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84150" lvl="0" marL="114300" rtl="0" algn="l">
              <a:spcBef>
                <a:spcPts val="800"/>
              </a:spcBef>
              <a:spcAft>
                <a:spcPts val="0"/>
              </a:spcAft>
              <a:buClr>
                <a:schemeClr val="lt1"/>
              </a:buClr>
              <a:buSzPts val="1100"/>
              <a:buFont typeface="Quantico"/>
              <a:buChar char="●"/>
            </a:pPr>
            <a:r>
              <a:rPr lang="en" sz="1100">
                <a:solidFill>
                  <a:schemeClr val="lt1"/>
                </a:solidFill>
                <a:latin typeface="Quantico"/>
                <a:ea typeface="Quantico"/>
                <a:cs typeface="Quantico"/>
                <a:sym typeface="Quantico"/>
              </a:rPr>
              <a:t>Focus: Multiprocessor research, using SM90 multiprocessors with Motorola 68020 CPUs. </a:t>
            </a:r>
            <a:endParaRPr sz="1100">
              <a:solidFill>
                <a:schemeClr val="lt1"/>
              </a:solidFill>
              <a:latin typeface="Quantico"/>
              <a:ea typeface="Quantico"/>
              <a:cs typeface="Quantico"/>
              <a:sym typeface="Quantico"/>
            </a:endParaRPr>
          </a:p>
          <a:p>
            <a:pPr indent="-184150" lvl="0" marL="114300" rtl="0" algn="l">
              <a:spcBef>
                <a:spcPts val="0"/>
              </a:spcBef>
              <a:spcAft>
                <a:spcPts val="0"/>
              </a:spcAft>
              <a:buClr>
                <a:schemeClr val="lt1"/>
              </a:buClr>
              <a:buSzPts val="1100"/>
              <a:buFont typeface="Quantico"/>
              <a:buChar char="●"/>
            </a:pPr>
            <a:r>
              <a:rPr lang="en" sz="1100">
                <a:solidFill>
                  <a:schemeClr val="lt1"/>
                </a:solidFill>
                <a:latin typeface="Quantico"/>
                <a:ea typeface="Quantico"/>
                <a:cs typeface="Quantico"/>
                <a:sym typeface="Quantico"/>
              </a:rPr>
              <a:t>Functionality: One UNIX CPU - I/O &amp; file services.</a:t>
            </a:r>
            <a:endParaRPr sz="1100">
              <a:solidFill>
                <a:schemeClr val="lt1"/>
              </a:solidFill>
              <a:latin typeface="Quantico"/>
              <a:ea typeface="Quantico"/>
              <a:cs typeface="Quantico"/>
              <a:sym typeface="Quantico"/>
            </a:endParaRPr>
          </a:p>
          <a:p>
            <a:pPr indent="-184150" lvl="0" marL="114300" rtl="0" algn="l">
              <a:spcBef>
                <a:spcPts val="0"/>
              </a:spcBef>
              <a:spcAft>
                <a:spcPts val="0"/>
              </a:spcAft>
              <a:buClr>
                <a:schemeClr val="lt1"/>
              </a:buClr>
              <a:buSzPts val="1100"/>
              <a:buFont typeface="Quantico"/>
              <a:buChar char="●"/>
            </a:pPr>
            <a:r>
              <a:rPr lang="en" sz="1100">
                <a:solidFill>
                  <a:schemeClr val="lt1"/>
                </a:solidFill>
                <a:latin typeface="Quantico"/>
                <a:ea typeface="Quantico"/>
                <a:cs typeface="Quantico"/>
                <a:sym typeface="Quantico"/>
              </a:rPr>
              <a:t>Technicalities: Written in compiled Pascal, distributed to universities &amp; companies.</a:t>
            </a:r>
            <a:endParaRPr sz="1100">
              <a:solidFill>
                <a:schemeClr val="lt1"/>
              </a:solidFill>
              <a:latin typeface="Quantico"/>
              <a:ea typeface="Quantico"/>
              <a:cs typeface="Quantico"/>
              <a:sym typeface="Quantico"/>
            </a:endParaRPr>
          </a:p>
          <a:p>
            <a:pPr indent="-184150" lvl="0" marL="114300" rtl="0" algn="l">
              <a:spcBef>
                <a:spcPts val="0"/>
              </a:spcBef>
              <a:spcAft>
                <a:spcPts val="0"/>
              </a:spcAft>
              <a:buClr>
                <a:schemeClr val="lt1"/>
              </a:buClr>
              <a:buSzPts val="1100"/>
              <a:buFont typeface="Quantico"/>
              <a:buChar char="●"/>
            </a:pPr>
            <a:r>
              <a:rPr lang="en" sz="1100">
                <a:solidFill>
                  <a:schemeClr val="lt1"/>
                </a:solidFill>
                <a:latin typeface="Quantico"/>
                <a:ea typeface="Quantico"/>
                <a:cs typeface="Quantico"/>
                <a:sym typeface="Quantico"/>
              </a:rPr>
              <a:t>Added features: Structured messages and fault tolerance. </a:t>
            </a:r>
            <a:endParaRPr sz="1100">
              <a:solidFill>
                <a:schemeClr val="lt1"/>
              </a:solidFill>
              <a:latin typeface="Quantico"/>
              <a:ea typeface="Quantico"/>
              <a:cs typeface="Quantico"/>
              <a:sym typeface="Quantico"/>
            </a:endParaRPr>
          </a:p>
        </p:txBody>
      </p:sp>
      <p:sp>
        <p:nvSpPr>
          <p:cNvPr id="373" name="Google Shape;373;p28"/>
          <p:cNvSpPr/>
          <p:nvPr/>
        </p:nvSpPr>
        <p:spPr>
          <a:xfrm>
            <a:off x="3481925" y="1870375"/>
            <a:ext cx="3773400" cy="1576500"/>
          </a:xfrm>
          <a:prstGeom prst="wedgeRoundRectCallout">
            <a:avLst>
              <a:gd fmla="val -26513" name="adj1"/>
              <a:gd fmla="val 1177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90500" lvl="0" marL="114300" rtl="0" algn="l">
              <a:spcBef>
                <a:spcPts val="80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Major rewrite: Rewritten in C </a:t>
            </a:r>
            <a:endParaRPr sz="1200">
              <a:solidFill>
                <a:schemeClr val="lt1"/>
              </a:solidFill>
              <a:latin typeface="Quantico"/>
              <a:ea typeface="Quantico"/>
              <a:cs typeface="Quantico"/>
              <a:sym typeface="Quantico"/>
            </a:endParaRPr>
          </a:p>
          <a:p>
            <a:pPr indent="-190500" lvl="0" marL="1143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Compatibility: Designed to be compatible with UNIX at the source code level. </a:t>
            </a:r>
            <a:endParaRPr sz="1200">
              <a:solidFill>
                <a:schemeClr val="lt1"/>
              </a:solidFill>
              <a:latin typeface="Quantico"/>
              <a:ea typeface="Quantico"/>
              <a:cs typeface="Quantico"/>
              <a:sym typeface="Quantico"/>
            </a:endParaRPr>
          </a:p>
          <a:p>
            <a:pPr indent="-190500" lvl="0" marL="1143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Kernel Redesign: Introduced a microkernel architecture, minimizing functionality. </a:t>
            </a:r>
            <a:endParaRPr sz="1200">
              <a:solidFill>
                <a:schemeClr val="lt1"/>
              </a:solidFill>
              <a:latin typeface="Quantico"/>
              <a:ea typeface="Quantico"/>
              <a:cs typeface="Quantico"/>
              <a:sym typeface="Quantico"/>
            </a:endParaRPr>
          </a:p>
          <a:p>
            <a:pPr indent="-190500" lvl="0" marL="1143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Added features: Support for distributed applications, introduction of RPC.</a:t>
            </a:r>
            <a:endParaRPr sz="1100">
              <a:solidFill>
                <a:schemeClr val="lt1"/>
              </a:solidFill>
              <a:latin typeface="Quantico"/>
              <a:ea typeface="Quantico"/>
              <a:cs typeface="Quantico"/>
              <a:sym typeface="Quantico"/>
            </a:endParaRPr>
          </a:p>
        </p:txBody>
      </p:sp>
      <p:sp>
        <p:nvSpPr>
          <p:cNvPr id="374" name="Google Shape;374;p28"/>
          <p:cNvSpPr/>
          <p:nvPr/>
        </p:nvSpPr>
        <p:spPr>
          <a:xfrm>
            <a:off x="3481925" y="1870375"/>
            <a:ext cx="3773400" cy="1576500"/>
          </a:xfrm>
          <a:prstGeom prst="wedgeRoundRectCallout">
            <a:avLst>
              <a:gd fmla="val -26513" name="adj1"/>
              <a:gd fmla="val 11776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90500" lvl="0" marL="114300" rtl="0" algn="l">
              <a:spcBef>
                <a:spcPts val="80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Transition: Commercial product by Chorus Systèmes. </a:t>
            </a:r>
            <a:endParaRPr sz="1200">
              <a:solidFill>
                <a:schemeClr val="lt1"/>
              </a:solidFill>
              <a:latin typeface="Quantico"/>
              <a:ea typeface="Quantico"/>
              <a:cs typeface="Quantico"/>
              <a:sym typeface="Quantico"/>
            </a:endParaRPr>
          </a:p>
          <a:p>
            <a:pPr indent="-190500" lvl="0" marL="1143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Technical changes: Remote Procedure Call (RPC) became the primary communication model.</a:t>
            </a:r>
            <a:endParaRPr sz="1200">
              <a:solidFill>
                <a:schemeClr val="lt1"/>
              </a:solidFill>
              <a:latin typeface="Quantico"/>
              <a:ea typeface="Quantico"/>
              <a:cs typeface="Quantico"/>
              <a:sym typeface="Quantico"/>
            </a:endParaRPr>
          </a:p>
          <a:p>
            <a:pPr indent="-190500" lvl="0" marL="114300" rtl="0" algn="l">
              <a:spcBef>
                <a:spcPts val="0"/>
              </a:spcBef>
              <a:spcAft>
                <a:spcPts val="0"/>
              </a:spcAft>
              <a:buClr>
                <a:schemeClr val="lt1"/>
              </a:buClr>
              <a:buSzPts val="1200"/>
              <a:buFont typeface="Quantico"/>
              <a:buChar char="●"/>
            </a:pPr>
            <a:r>
              <a:rPr lang="en" sz="1200">
                <a:solidFill>
                  <a:schemeClr val="lt1"/>
                </a:solidFill>
                <a:latin typeface="Quantico"/>
                <a:ea typeface="Quantico"/>
                <a:cs typeface="Quantico"/>
                <a:sym typeface="Quantico"/>
              </a:rPr>
              <a:t>UNIX Emulation: Enhanced UNIX emulation capabilities, including binary compatibility for existing UNIX programs</a:t>
            </a:r>
            <a:endParaRPr sz="1200">
              <a:solidFill>
                <a:schemeClr val="lt1"/>
              </a:solidFill>
              <a:latin typeface="Quantico"/>
              <a:ea typeface="Quantico"/>
              <a:cs typeface="Quantico"/>
              <a:sym typeface="Quant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title"/>
          </p:nvPr>
        </p:nvSpPr>
        <p:spPr>
          <a:xfrm>
            <a:off x="437238" y="459128"/>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rPr>
              <a:t>&lt;/ </a:t>
            </a:r>
            <a:r>
              <a:rPr lang="en"/>
              <a:t>Goals</a:t>
            </a:r>
            <a:endParaRPr/>
          </a:p>
        </p:txBody>
      </p:sp>
      <p:sp>
        <p:nvSpPr>
          <p:cNvPr id="380" name="Google Shape;380;p29"/>
          <p:cNvSpPr txBox="1"/>
          <p:nvPr/>
        </p:nvSpPr>
        <p:spPr>
          <a:xfrm>
            <a:off x="7721100" y="3868300"/>
            <a:ext cx="702900" cy="606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lang="en" sz="3600">
                <a:solidFill>
                  <a:schemeClr val="dk1"/>
                </a:solidFill>
                <a:latin typeface="Quantico"/>
                <a:ea typeface="Quantico"/>
                <a:cs typeface="Quantico"/>
                <a:sym typeface="Quantico"/>
              </a:rPr>
              <a:t>/&gt;</a:t>
            </a:r>
            <a:endParaRPr sz="3600">
              <a:solidFill>
                <a:schemeClr val="dk1"/>
              </a:solidFill>
            </a:endParaRPr>
          </a:p>
        </p:txBody>
      </p:sp>
      <p:grpSp>
        <p:nvGrpSpPr>
          <p:cNvPr id="381" name="Google Shape;381;p29"/>
          <p:cNvGrpSpPr/>
          <p:nvPr/>
        </p:nvGrpSpPr>
        <p:grpSpPr>
          <a:xfrm>
            <a:off x="6531250" y="513925"/>
            <a:ext cx="2119748" cy="1127400"/>
            <a:chOff x="4924170" y="3441525"/>
            <a:chExt cx="3447305" cy="1127400"/>
          </a:xfrm>
        </p:grpSpPr>
        <p:sp>
          <p:nvSpPr>
            <p:cNvPr id="382" name="Google Shape;382;p29"/>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29"/>
          <p:cNvSpPr txBox="1"/>
          <p:nvPr/>
        </p:nvSpPr>
        <p:spPr>
          <a:xfrm>
            <a:off x="6982732" y="83332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
        <p:nvSpPr>
          <p:cNvPr id="385" name="Google Shape;385;p29"/>
          <p:cNvSpPr txBox="1"/>
          <p:nvPr/>
        </p:nvSpPr>
        <p:spPr>
          <a:xfrm>
            <a:off x="511100" y="1294025"/>
            <a:ext cx="6255000" cy="27060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Quantico"/>
              <a:buChar char="●"/>
            </a:pPr>
            <a:r>
              <a:rPr lang="en" sz="1500">
                <a:solidFill>
                  <a:schemeClr val="lt2"/>
                </a:solidFill>
                <a:highlight>
                  <a:schemeClr val="lt1"/>
                </a:highlight>
                <a:latin typeface="Quantico"/>
                <a:ea typeface="Quantico"/>
                <a:cs typeface="Quantico"/>
                <a:sym typeface="Quantico"/>
              </a:rPr>
              <a:t>High-performance UNIX Emulation: </a:t>
            </a:r>
            <a:endParaRPr sz="1500">
              <a:solidFill>
                <a:schemeClr val="lt2"/>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provide robust compatibility with UNIX systems</a:t>
            </a:r>
            <a:endParaRPr sz="1200">
              <a:solidFill>
                <a:schemeClr val="dk1"/>
              </a:solidFill>
              <a:highlight>
                <a:schemeClr val="lt1"/>
              </a:highlight>
              <a:latin typeface="Quantico"/>
              <a:ea typeface="Quantico"/>
              <a:cs typeface="Quantico"/>
              <a:sym typeface="Quantico"/>
            </a:endParaRPr>
          </a:p>
          <a:p>
            <a:pPr indent="-323850" lvl="0" marL="457200" rtl="0" algn="l">
              <a:lnSpc>
                <a:spcPct val="115000"/>
              </a:lnSpc>
              <a:spcBef>
                <a:spcPts val="0"/>
              </a:spcBef>
              <a:spcAft>
                <a:spcPts val="0"/>
              </a:spcAft>
              <a:buClr>
                <a:schemeClr val="lt2"/>
              </a:buClr>
              <a:buSzPts val="1500"/>
              <a:buFont typeface="Quantico"/>
              <a:buChar char="●"/>
            </a:pPr>
            <a:r>
              <a:rPr lang="en" sz="1500">
                <a:solidFill>
                  <a:schemeClr val="lt2"/>
                </a:solidFill>
                <a:highlight>
                  <a:schemeClr val="lt1"/>
                </a:highlight>
                <a:latin typeface="Quantico"/>
                <a:ea typeface="Quantico"/>
                <a:cs typeface="Quantico"/>
                <a:sym typeface="Quantico"/>
              </a:rPr>
              <a:t>Use on Distributed Systems: </a:t>
            </a:r>
            <a:endParaRPr sz="1500">
              <a:solidFill>
                <a:schemeClr val="lt2"/>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function effectively in distributed computing environments</a:t>
            </a:r>
            <a:endParaRPr sz="1200">
              <a:solidFill>
                <a:schemeClr val="dk1"/>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seamless operation across multiple machines</a:t>
            </a:r>
            <a:endParaRPr sz="1200">
              <a:solidFill>
                <a:schemeClr val="dk1"/>
              </a:solidFill>
              <a:highlight>
                <a:schemeClr val="lt1"/>
              </a:highlight>
              <a:latin typeface="Quantico"/>
              <a:ea typeface="Quantico"/>
              <a:cs typeface="Quantico"/>
              <a:sym typeface="Quantico"/>
            </a:endParaRPr>
          </a:p>
          <a:p>
            <a:pPr indent="-323850" lvl="0" marL="457200" rtl="0" algn="l">
              <a:lnSpc>
                <a:spcPct val="115000"/>
              </a:lnSpc>
              <a:spcBef>
                <a:spcPts val="0"/>
              </a:spcBef>
              <a:spcAft>
                <a:spcPts val="0"/>
              </a:spcAft>
              <a:buClr>
                <a:schemeClr val="lt2"/>
              </a:buClr>
              <a:buSzPts val="1500"/>
              <a:buFont typeface="Quantico"/>
              <a:buChar char="●"/>
            </a:pPr>
            <a:r>
              <a:rPr lang="en" sz="1500">
                <a:solidFill>
                  <a:schemeClr val="lt2"/>
                </a:solidFill>
                <a:highlight>
                  <a:schemeClr val="lt1"/>
                </a:highlight>
                <a:latin typeface="Quantico"/>
                <a:ea typeface="Quantico"/>
                <a:cs typeface="Quantico"/>
                <a:sym typeface="Quantico"/>
              </a:rPr>
              <a:t>Real-time Applications: </a:t>
            </a:r>
            <a:endParaRPr sz="1500">
              <a:solidFill>
                <a:schemeClr val="lt2"/>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support applications that require real-time processing</a:t>
            </a:r>
            <a:endParaRPr sz="1200">
              <a:solidFill>
                <a:schemeClr val="dk1"/>
              </a:solidFill>
              <a:highlight>
                <a:schemeClr val="lt1"/>
              </a:highlight>
              <a:latin typeface="Quantico"/>
              <a:ea typeface="Quantico"/>
              <a:cs typeface="Quantico"/>
              <a:sym typeface="Quantico"/>
            </a:endParaRPr>
          </a:p>
          <a:p>
            <a:pPr indent="-323850" lvl="0" marL="457200" rtl="0" algn="l">
              <a:lnSpc>
                <a:spcPct val="115000"/>
              </a:lnSpc>
              <a:spcBef>
                <a:spcPts val="0"/>
              </a:spcBef>
              <a:spcAft>
                <a:spcPts val="0"/>
              </a:spcAft>
              <a:buClr>
                <a:srgbClr val="FFDB5D"/>
              </a:buClr>
              <a:buSzPts val="1500"/>
              <a:buFont typeface="Quantico"/>
              <a:buChar char="●"/>
            </a:pPr>
            <a:r>
              <a:rPr lang="en" sz="1500">
                <a:solidFill>
                  <a:srgbClr val="FFDB5D"/>
                </a:solidFill>
                <a:highlight>
                  <a:schemeClr val="lt1"/>
                </a:highlight>
                <a:latin typeface="Quantico"/>
                <a:ea typeface="Quantico"/>
                <a:cs typeface="Quantico"/>
                <a:sym typeface="Quantico"/>
              </a:rPr>
              <a:t>Integrating Object-oriented Programming: </a:t>
            </a:r>
            <a:endParaRPr sz="1500">
              <a:solidFill>
                <a:srgbClr val="FFDB5D"/>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incorporating object-oriented programming principles into its architecture</a:t>
            </a:r>
            <a:endParaRPr sz="1200">
              <a:solidFill>
                <a:schemeClr val="dk1"/>
              </a:solidFill>
              <a:highlight>
                <a:schemeClr val="lt1"/>
              </a:highlight>
              <a:latin typeface="Quantico"/>
              <a:ea typeface="Quantico"/>
              <a:cs typeface="Quantico"/>
              <a:sym typeface="Quantico"/>
            </a:endParaRPr>
          </a:p>
          <a:p>
            <a:pPr indent="-304800" lvl="1" marL="914400" rtl="0" algn="l">
              <a:lnSpc>
                <a:spcPct val="115000"/>
              </a:lnSpc>
              <a:spcBef>
                <a:spcPts val="0"/>
              </a:spcBef>
              <a:spcAft>
                <a:spcPts val="0"/>
              </a:spcAft>
              <a:buClr>
                <a:schemeClr val="dk1"/>
              </a:buClr>
              <a:buSzPts val="1200"/>
              <a:buFont typeface="Quantico"/>
              <a:buChar char="○"/>
            </a:pPr>
            <a:r>
              <a:rPr lang="en" sz="1200">
                <a:solidFill>
                  <a:schemeClr val="dk1"/>
                </a:solidFill>
                <a:highlight>
                  <a:schemeClr val="lt1"/>
                </a:highlight>
                <a:latin typeface="Quantico"/>
                <a:ea typeface="Quantico"/>
                <a:cs typeface="Quantico"/>
                <a:sym typeface="Quantico"/>
              </a:rPr>
              <a:t>enhancing flexibility and maintainability</a:t>
            </a:r>
            <a:endParaRPr sz="1200">
              <a:solidFill>
                <a:schemeClr val="dk1"/>
              </a:solidFill>
              <a:highlight>
                <a:schemeClr val="lt1"/>
              </a:highlight>
              <a:latin typeface="Quantico"/>
              <a:ea typeface="Quantico"/>
              <a:cs typeface="Quantico"/>
              <a:sym typeface="Quantic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txBox="1"/>
          <p:nvPr>
            <p:ph type="title"/>
          </p:nvPr>
        </p:nvSpPr>
        <p:spPr>
          <a:xfrm>
            <a:off x="719988" y="459128"/>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System Structure</a:t>
            </a:r>
            <a:endParaRPr/>
          </a:p>
        </p:txBody>
      </p:sp>
      <p:pic>
        <p:nvPicPr>
          <p:cNvPr id="391" name="Google Shape;391;p30"/>
          <p:cNvPicPr preferRelativeResize="0"/>
          <p:nvPr/>
        </p:nvPicPr>
        <p:blipFill>
          <a:blip r:embed="rId3">
            <a:alphaModFix/>
          </a:blip>
          <a:stretch>
            <a:fillRect/>
          </a:stretch>
        </p:blipFill>
        <p:spPr>
          <a:xfrm>
            <a:off x="851925" y="1292974"/>
            <a:ext cx="5219199" cy="3028425"/>
          </a:xfrm>
          <a:prstGeom prst="rect">
            <a:avLst/>
          </a:prstGeom>
          <a:noFill/>
          <a:ln>
            <a:noFill/>
          </a:ln>
        </p:spPr>
      </p:pic>
      <p:sp>
        <p:nvSpPr>
          <p:cNvPr id="392" name="Google Shape;392;p30"/>
          <p:cNvSpPr/>
          <p:nvPr/>
        </p:nvSpPr>
        <p:spPr>
          <a:xfrm>
            <a:off x="6287475" y="1341875"/>
            <a:ext cx="2229300" cy="2979600"/>
          </a:xfrm>
          <a:prstGeom prst="round1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Quantico"/>
                <a:ea typeface="Quantico"/>
                <a:cs typeface="Quantico"/>
                <a:sym typeface="Quantico"/>
              </a:rPr>
              <a:t>Layered architecture designed for </a:t>
            </a:r>
            <a:r>
              <a:rPr lang="en" sz="1000">
                <a:solidFill>
                  <a:schemeClr val="dk1"/>
                </a:solidFill>
                <a:latin typeface="Quantico"/>
                <a:ea typeface="Quantico"/>
                <a:cs typeface="Quantico"/>
                <a:sym typeface="Quantico"/>
              </a:rPr>
              <a:t>Distributed</a:t>
            </a:r>
            <a:r>
              <a:rPr lang="en" sz="1000">
                <a:solidFill>
                  <a:schemeClr val="dk1"/>
                </a:solidFill>
                <a:latin typeface="Quantico"/>
                <a:ea typeface="Quantico"/>
                <a:cs typeface="Quantico"/>
                <a:sym typeface="Quantico"/>
              </a:rPr>
              <a:t> Systems.</a:t>
            </a:r>
            <a:endParaRPr sz="1000">
              <a:solidFill>
                <a:schemeClr val="dk1"/>
              </a:solidFill>
              <a:latin typeface="Quantico"/>
              <a:ea typeface="Quantico"/>
              <a:cs typeface="Quantico"/>
              <a:sym typeface="Quantico"/>
            </a:endParaRPr>
          </a:p>
          <a:p>
            <a:pPr indent="0" lvl="0" marL="0" rtl="0" algn="l">
              <a:lnSpc>
                <a:spcPct val="115000"/>
              </a:lnSpc>
              <a:spcBef>
                <a:spcPts val="1200"/>
              </a:spcBef>
              <a:spcAft>
                <a:spcPts val="0"/>
              </a:spcAft>
              <a:buNone/>
            </a:pPr>
            <a:r>
              <a:rPr b="1" lang="en" sz="1000">
                <a:solidFill>
                  <a:schemeClr val="dk1"/>
                </a:solidFill>
                <a:latin typeface="Quantico"/>
                <a:ea typeface="Quantico"/>
                <a:cs typeface="Quantico"/>
                <a:sym typeface="Quantico"/>
              </a:rPr>
              <a:t>Key Components:</a:t>
            </a:r>
            <a:endParaRPr b="1" sz="1000">
              <a:solidFill>
                <a:schemeClr val="dk1"/>
              </a:solidFill>
              <a:latin typeface="Quantico"/>
              <a:ea typeface="Quantico"/>
              <a:cs typeface="Quantico"/>
              <a:sym typeface="Quantico"/>
            </a:endParaRPr>
          </a:p>
          <a:p>
            <a:pPr indent="-63500" lvl="0" marL="0" rtl="0" algn="l">
              <a:lnSpc>
                <a:spcPct val="115000"/>
              </a:lnSpc>
              <a:spcBef>
                <a:spcPts val="1200"/>
              </a:spcBef>
              <a:spcAft>
                <a:spcPts val="0"/>
              </a:spcAft>
              <a:buClr>
                <a:schemeClr val="dk1"/>
              </a:buClr>
              <a:buSzPts val="1000"/>
              <a:buChar char="●"/>
            </a:pPr>
            <a:r>
              <a:rPr b="1" lang="en" sz="1000">
                <a:solidFill>
                  <a:schemeClr val="dk1"/>
                </a:solidFill>
                <a:latin typeface="Quantico"/>
                <a:ea typeface="Quantico"/>
                <a:cs typeface="Quantico"/>
                <a:sym typeface="Quantico"/>
              </a:rPr>
              <a:t>Microkernel:</a:t>
            </a:r>
            <a:r>
              <a:rPr lang="en" sz="1000">
                <a:solidFill>
                  <a:schemeClr val="dk1"/>
                </a:solidFill>
                <a:latin typeface="Quantico"/>
                <a:ea typeface="Quantico"/>
                <a:cs typeface="Quantico"/>
                <a:sym typeface="Quantico"/>
              </a:rPr>
              <a:t> managing names, processes, threads, memory, and communication.</a:t>
            </a:r>
            <a:endParaRPr sz="1000">
              <a:solidFill>
                <a:schemeClr val="dk1"/>
              </a:solidFill>
              <a:latin typeface="Quantico"/>
              <a:ea typeface="Quantico"/>
              <a:cs typeface="Quantico"/>
              <a:sym typeface="Quantico"/>
            </a:endParaRPr>
          </a:p>
          <a:p>
            <a:pPr indent="-63500" lvl="0" marL="0" rtl="0" algn="l">
              <a:lnSpc>
                <a:spcPct val="115000"/>
              </a:lnSpc>
              <a:spcBef>
                <a:spcPts val="0"/>
              </a:spcBef>
              <a:spcAft>
                <a:spcPts val="0"/>
              </a:spcAft>
              <a:buClr>
                <a:schemeClr val="dk1"/>
              </a:buClr>
              <a:buSzPts val="1000"/>
              <a:buChar char="●"/>
            </a:pPr>
            <a:r>
              <a:rPr b="1" lang="en" sz="1000">
                <a:solidFill>
                  <a:schemeClr val="dk1"/>
                </a:solidFill>
                <a:latin typeface="Quantico"/>
                <a:ea typeface="Quantico"/>
                <a:cs typeface="Quantico"/>
                <a:sym typeface="Quantico"/>
              </a:rPr>
              <a:t>Kernel Address Space:</a:t>
            </a:r>
            <a:r>
              <a:rPr lang="en" sz="1000">
                <a:solidFill>
                  <a:schemeClr val="dk1"/>
                </a:solidFill>
                <a:latin typeface="Quantico"/>
                <a:ea typeface="Quantico"/>
                <a:cs typeface="Quantico"/>
                <a:sym typeface="Quantico"/>
              </a:rPr>
              <a:t> where kernel processes reside and execute.</a:t>
            </a:r>
            <a:endParaRPr sz="1000">
              <a:solidFill>
                <a:schemeClr val="dk1"/>
              </a:solidFill>
              <a:latin typeface="Quantico"/>
              <a:ea typeface="Quantico"/>
              <a:cs typeface="Quantico"/>
              <a:sym typeface="Quantico"/>
            </a:endParaRPr>
          </a:p>
          <a:p>
            <a:pPr indent="-63500" lvl="0" marL="0" rtl="0" algn="l">
              <a:lnSpc>
                <a:spcPct val="115000"/>
              </a:lnSpc>
              <a:spcBef>
                <a:spcPts val="0"/>
              </a:spcBef>
              <a:spcAft>
                <a:spcPts val="0"/>
              </a:spcAft>
              <a:buClr>
                <a:schemeClr val="dk1"/>
              </a:buClr>
              <a:buSzPts val="1000"/>
              <a:buChar char="●"/>
            </a:pPr>
            <a:r>
              <a:rPr b="1" lang="en" sz="1000">
                <a:solidFill>
                  <a:schemeClr val="dk1"/>
                </a:solidFill>
                <a:latin typeface="Quantico"/>
                <a:ea typeface="Quantico"/>
                <a:cs typeface="Quantico"/>
                <a:sym typeface="Quantico"/>
              </a:rPr>
              <a:t>Kernel Processes:</a:t>
            </a:r>
            <a:r>
              <a:rPr lang="en" sz="1000">
                <a:solidFill>
                  <a:schemeClr val="dk1"/>
                </a:solidFill>
                <a:latin typeface="Quantico"/>
                <a:ea typeface="Quantico"/>
                <a:cs typeface="Quantico"/>
                <a:sym typeface="Quantico"/>
              </a:rPr>
              <a:t> dynamic entities that extend the </a:t>
            </a:r>
            <a:r>
              <a:rPr lang="en" sz="1000">
                <a:solidFill>
                  <a:schemeClr val="dk1"/>
                </a:solidFill>
                <a:latin typeface="Quantico"/>
                <a:ea typeface="Quantico"/>
                <a:cs typeface="Quantico"/>
                <a:sym typeface="Quantico"/>
              </a:rPr>
              <a:t>microkernel</a:t>
            </a:r>
            <a:r>
              <a:rPr lang="en" sz="1000">
                <a:solidFill>
                  <a:schemeClr val="dk1"/>
                </a:solidFill>
                <a:latin typeface="Quantico"/>
                <a:ea typeface="Quantico"/>
                <a:cs typeface="Quantico"/>
                <a:sym typeface="Quantico"/>
              </a:rPr>
              <a:t> functionality, loaded and unloaded during system execution.</a:t>
            </a:r>
            <a:endParaRPr sz="1000">
              <a:solidFill>
                <a:schemeClr val="dk1"/>
              </a:solidFill>
              <a:latin typeface="Quantico"/>
              <a:ea typeface="Quantico"/>
              <a:cs typeface="Quantico"/>
              <a:sym typeface="Quantico"/>
            </a:endParaRPr>
          </a:p>
        </p:txBody>
      </p:sp>
      <p:pic>
        <p:nvPicPr>
          <p:cNvPr id="393" name="Google Shape;393;p30"/>
          <p:cNvPicPr preferRelativeResize="0"/>
          <p:nvPr/>
        </p:nvPicPr>
        <p:blipFill>
          <a:blip r:embed="rId4">
            <a:alphaModFix/>
          </a:blip>
          <a:stretch>
            <a:fillRect/>
          </a:stretch>
        </p:blipFill>
        <p:spPr>
          <a:xfrm>
            <a:off x="851925" y="1292975"/>
            <a:ext cx="5219200" cy="3028425"/>
          </a:xfrm>
          <a:prstGeom prst="rect">
            <a:avLst/>
          </a:prstGeom>
          <a:noFill/>
          <a:ln>
            <a:noFill/>
          </a:ln>
        </p:spPr>
      </p:pic>
      <p:sp>
        <p:nvSpPr>
          <p:cNvPr id="394" name="Google Shape;394;p30"/>
          <p:cNvSpPr/>
          <p:nvPr/>
        </p:nvSpPr>
        <p:spPr>
          <a:xfrm>
            <a:off x="6287475" y="1341875"/>
            <a:ext cx="2229300" cy="2979600"/>
          </a:xfrm>
          <a:prstGeom prst="round1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50800" lvl="0" marL="0" marR="0" rtl="0" algn="l">
              <a:lnSpc>
                <a:spcPct val="115000"/>
              </a:lnSpc>
              <a:spcBef>
                <a:spcPts val="1200"/>
              </a:spcBef>
              <a:spcAft>
                <a:spcPts val="0"/>
              </a:spcAft>
              <a:buClr>
                <a:schemeClr val="dk1"/>
              </a:buClr>
              <a:buSzPts val="800"/>
              <a:buFont typeface="Quantico"/>
              <a:buChar char="●"/>
            </a:pPr>
            <a:r>
              <a:rPr b="1" lang="en" sz="1100">
                <a:solidFill>
                  <a:schemeClr val="dk1"/>
                </a:solidFill>
                <a:latin typeface="Quantico"/>
                <a:ea typeface="Quantico"/>
                <a:cs typeface="Quantico"/>
                <a:sym typeface="Quantico"/>
              </a:rPr>
              <a:t>Microkernel Architecture: Minimal core for essential services.</a:t>
            </a:r>
            <a:endParaRPr b="1" sz="1100">
              <a:solidFill>
                <a:schemeClr val="dk1"/>
              </a:solidFill>
              <a:latin typeface="Quantico"/>
              <a:ea typeface="Quantico"/>
              <a:cs typeface="Quantico"/>
              <a:sym typeface="Quantico"/>
            </a:endParaRPr>
          </a:p>
          <a:p>
            <a:pPr indent="-69850" lvl="0" marL="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Layered Structure: Modular, extensible architecture.</a:t>
            </a:r>
            <a:endParaRPr b="1" sz="1100">
              <a:solidFill>
                <a:schemeClr val="dk1"/>
              </a:solidFill>
              <a:latin typeface="Quantico"/>
              <a:ea typeface="Quantico"/>
              <a:cs typeface="Quantico"/>
              <a:sym typeface="Quantico"/>
            </a:endParaRPr>
          </a:p>
          <a:p>
            <a:pPr indent="-69850" lvl="0" marL="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Dynamic Loading/Unloading: Load/unload kernel processes.</a:t>
            </a:r>
            <a:endParaRPr b="1" sz="1100">
              <a:solidFill>
                <a:schemeClr val="dk1"/>
              </a:solidFill>
              <a:latin typeface="Quantico"/>
              <a:ea typeface="Quantico"/>
              <a:cs typeface="Quantico"/>
              <a:sym typeface="Quantico"/>
            </a:endParaRPr>
          </a:p>
          <a:p>
            <a:pPr indent="-69850" lvl="0" marL="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Unique Identifiers (UIs): Unique IDs for resources.</a:t>
            </a:r>
            <a:endParaRPr b="1" sz="1100">
              <a:solidFill>
                <a:schemeClr val="dk1"/>
              </a:solidFill>
              <a:latin typeface="Quantico"/>
              <a:ea typeface="Quantico"/>
              <a:cs typeface="Quantico"/>
              <a:sym typeface="Quantico"/>
            </a:endParaRPr>
          </a:p>
          <a:p>
            <a:pPr indent="-69850" lvl="0" marL="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Communication via Ports: Message-based comm.</a:t>
            </a:r>
            <a:endParaRPr b="1" sz="1100">
              <a:solidFill>
                <a:schemeClr val="dk1"/>
              </a:solidFill>
              <a:latin typeface="Quantico"/>
              <a:ea typeface="Quantico"/>
              <a:cs typeface="Quantico"/>
              <a:sym typeface="Quantico"/>
            </a:endParaRPr>
          </a:p>
          <a:p>
            <a:pPr indent="-69850" lvl="0" marL="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Subsystems: Specialized services.</a:t>
            </a:r>
            <a:endParaRPr b="1" sz="1100">
              <a:solidFill>
                <a:schemeClr val="dk1"/>
              </a:solidFill>
              <a:latin typeface="Quantico"/>
              <a:ea typeface="Quantico"/>
              <a:cs typeface="Quantico"/>
              <a:sym typeface="Quantico"/>
            </a:endParaRPr>
          </a:p>
        </p:txBody>
      </p:sp>
      <p:pic>
        <p:nvPicPr>
          <p:cNvPr id="395" name="Google Shape;395;p30"/>
          <p:cNvPicPr preferRelativeResize="0"/>
          <p:nvPr/>
        </p:nvPicPr>
        <p:blipFill>
          <a:blip r:embed="rId5">
            <a:alphaModFix/>
          </a:blip>
          <a:stretch>
            <a:fillRect/>
          </a:stretch>
        </p:blipFill>
        <p:spPr>
          <a:xfrm>
            <a:off x="851925" y="1292975"/>
            <a:ext cx="5219200" cy="3028425"/>
          </a:xfrm>
          <a:prstGeom prst="rect">
            <a:avLst/>
          </a:prstGeom>
          <a:noFill/>
          <a:ln>
            <a:noFill/>
          </a:ln>
        </p:spPr>
      </p:pic>
      <p:sp>
        <p:nvSpPr>
          <p:cNvPr id="396" name="Google Shape;396;p30"/>
          <p:cNvSpPr/>
          <p:nvPr/>
        </p:nvSpPr>
        <p:spPr>
          <a:xfrm>
            <a:off x="6287475" y="1341875"/>
            <a:ext cx="2229300" cy="2979600"/>
          </a:xfrm>
          <a:prstGeom prst="round1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114300" spcFirstLastPara="1" rIns="91425" wrap="square" tIns="91425">
            <a:noAutofit/>
          </a:bodyPr>
          <a:lstStyle/>
          <a:p>
            <a:pPr indent="-184150" lvl="0" marL="114300" marR="0" rtl="0" algn="l">
              <a:lnSpc>
                <a:spcPct val="115000"/>
              </a:lnSpc>
              <a:spcBef>
                <a:spcPts val="120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Segmentation: to manage memory. </a:t>
            </a:r>
            <a:endParaRPr b="1" sz="1100">
              <a:solidFill>
                <a:schemeClr val="dk1"/>
              </a:solidFill>
              <a:latin typeface="Quantico"/>
              <a:ea typeface="Quantico"/>
              <a:cs typeface="Quantico"/>
              <a:sym typeface="Quantico"/>
            </a:endParaRPr>
          </a:p>
          <a:p>
            <a:pPr indent="-184150" lvl="0" marL="11430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Mapped Regions: contain multiple segments(representing a region of memory)</a:t>
            </a:r>
            <a:endParaRPr b="1" sz="1100">
              <a:solidFill>
                <a:schemeClr val="dk1"/>
              </a:solidFill>
              <a:latin typeface="Quantico"/>
              <a:ea typeface="Quantico"/>
              <a:cs typeface="Quantico"/>
              <a:sym typeface="Quantico"/>
            </a:endParaRPr>
          </a:p>
          <a:p>
            <a:pPr indent="-184150" lvl="0" marL="11430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Data Sharing: shared between processes(data sharing and inter-process comm)</a:t>
            </a:r>
            <a:endParaRPr b="1" sz="1100">
              <a:solidFill>
                <a:schemeClr val="dk1"/>
              </a:solidFill>
              <a:latin typeface="Quantico"/>
              <a:ea typeface="Quantico"/>
              <a:cs typeface="Quantico"/>
              <a:sym typeface="Quantico"/>
            </a:endParaRPr>
          </a:p>
          <a:p>
            <a:pPr indent="-184150" lvl="0" marL="114300" marR="0" rtl="0" algn="l">
              <a:lnSpc>
                <a:spcPct val="115000"/>
              </a:lnSpc>
              <a:spcBef>
                <a:spcPts val="0"/>
              </a:spcBef>
              <a:spcAft>
                <a:spcPts val="0"/>
              </a:spcAft>
              <a:buClr>
                <a:schemeClr val="dk1"/>
              </a:buClr>
              <a:buSzPts val="1100"/>
              <a:buFont typeface="Quantico"/>
              <a:buChar char="●"/>
            </a:pPr>
            <a:r>
              <a:rPr b="1" lang="en" sz="1100">
                <a:solidFill>
                  <a:schemeClr val="dk1"/>
                </a:solidFill>
                <a:latin typeface="Quantico"/>
                <a:ea typeface="Quantico"/>
                <a:cs typeface="Quantico"/>
                <a:sym typeface="Quantico"/>
              </a:rPr>
              <a:t>Dynamic Mapping: dynamically mapped and unmapped(flexible memory management)</a:t>
            </a:r>
            <a:endParaRPr b="1" sz="1100">
              <a:solidFill>
                <a:schemeClr val="dk1"/>
              </a:solidFill>
              <a:latin typeface="Quantico"/>
              <a:ea typeface="Quantico"/>
              <a:cs typeface="Quantico"/>
              <a:sym typeface="Quantico"/>
            </a:endParaRPr>
          </a:p>
        </p:txBody>
      </p:sp>
      <p:sp>
        <p:nvSpPr>
          <p:cNvPr id="397" name="Google Shape;397;p30"/>
          <p:cNvSpPr txBox="1"/>
          <p:nvPr>
            <p:ph type="title"/>
          </p:nvPr>
        </p:nvSpPr>
        <p:spPr>
          <a:xfrm>
            <a:off x="720000" y="5462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highlight>
                  <a:schemeClr val="lt1"/>
                </a:highlight>
              </a:rPr>
              <a:t>Kernel Abstractions</a:t>
            </a:r>
            <a:endParaRPr>
              <a:highlight>
                <a:schemeClr val="lt1"/>
              </a:highlight>
            </a:endParaRPr>
          </a:p>
        </p:txBody>
      </p:sp>
      <p:sp>
        <p:nvSpPr>
          <p:cNvPr id="398" name="Google Shape;398;p30"/>
          <p:cNvSpPr txBox="1"/>
          <p:nvPr/>
        </p:nvSpPr>
        <p:spPr>
          <a:xfrm>
            <a:off x="426275" y="546275"/>
            <a:ext cx="8275200" cy="6927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300">
                <a:solidFill>
                  <a:schemeClr val="dk1"/>
                </a:solidFill>
                <a:highlight>
                  <a:schemeClr val="lt1"/>
                </a:highlight>
                <a:latin typeface="Quantico"/>
                <a:ea typeface="Quantico"/>
                <a:cs typeface="Quantico"/>
                <a:sym typeface="Quantico"/>
              </a:rPr>
              <a:t>Kernel Structure</a:t>
            </a:r>
            <a:endParaRPr sz="3300">
              <a:solidFill>
                <a:schemeClr val="dk1"/>
              </a:solidFill>
              <a:highlight>
                <a:schemeClr val="lt1"/>
              </a:highlight>
              <a:latin typeface="Quantico"/>
              <a:ea typeface="Quantico"/>
              <a:cs typeface="Quantico"/>
              <a:sym typeface="Quantico"/>
            </a:endParaRPr>
          </a:p>
        </p:txBody>
      </p:sp>
      <p:pic>
        <p:nvPicPr>
          <p:cNvPr id="399" name="Google Shape;399;p30"/>
          <p:cNvPicPr preferRelativeResize="0"/>
          <p:nvPr/>
        </p:nvPicPr>
        <p:blipFill>
          <a:blip r:embed="rId6">
            <a:alphaModFix/>
          </a:blip>
          <a:stretch>
            <a:fillRect/>
          </a:stretch>
        </p:blipFill>
        <p:spPr>
          <a:xfrm>
            <a:off x="846900" y="1292978"/>
            <a:ext cx="5229225" cy="3028425"/>
          </a:xfrm>
          <a:prstGeom prst="rect">
            <a:avLst/>
          </a:prstGeom>
          <a:noFill/>
          <a:ln>
            <a:noFill/>
          </a:ln>
        </p:spPr>
      </p:pic>
      <p:pic>
        <p:nvPicPr>
          <p:cNvPr id="400" name="Google Shape;400;p30"/>
          <p:cNvPicPr preferRelativeResize="0"/>
          <p:nvPr/>
        </p:nvPicPr>
        <p:blipFill>
          <a:blip r:embed="rId7">
            <a:alphaModFix/>
          </a:blip>
          <a:stretch>
            <a:fillRect/>
          </a:stretch>
        </p:blipFill>
        <p:spPr>
          <a:xfrm>
            <a:off x="846900" y="1292975"/>
            <a:ext cx="5229225" cy="3028425"/>
          </a:xfrm>
          <a:prstGeom prst="rect">
            <a:avLst/>
          </a:prstGeom>
          <a:noFill/>
          <a:ln>
            <a:noFill/>
          </a:ln>
        </p:spPr>
      </p:pic>
      <p:sp>
        <p:nvSpPr>
          <p:cNvPr id="401" name="Google Shape;401;p30"/>
          <p:cNvSpPr/>
          <p:nvPr/>
        </p:nvSpPr>
        <p:spPr>
          <a:xfrm>
            <a:off x="6287475" y="1341875"/>
            <a:ext cx="2229300" cy="2979600"/>
          </a:xfrm>
          <a:prstGeom prst="round1Rect">
            <a:avLst>
              <a:gd fmla="val 16667" name="adj"/>
            </a:avLst>
          </a:prstGeom>
          <a:solidFill>
            <a:schemeClr val="accent2"/>
          </a:solidFill>
          <a:ln cap="flat" cmpd="sng" w="9525">
            <a:solidFill>
              <a:schemeClr val="dk2"/>
            </a:solidFill>
            <a:prstDash val="solid"/>
            <a:round/>
            <a:headEnd len="sm" w="sm" type="none"/>
            <a:tailEnd len="sm" w="sm" type="none"/>
          </a:ln>
        </p:spPr>
        <p:txBody>
          <a:bodyPr anchorCtr="0" anchor="ctr" bIns="91425" lIns="114300" spcFirstLastPara="1" rIns="91425" wrap="square" tIns="91425">
            <a:noAutofit/>
          </a:bodyPr>
          <a:lstStyle/>
          <a:p>
            <a:pPr indent="-177800" lvl="0" marL="114300" marR="0" rtl="0" algn="l">
              <a:lnSpc>
                <a:spcPct val="115000"/>
              </a:lnSpc>
              <a:spcBef>
                <a:spcPts val="120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Layered Architecture: Organized in layers, each with specific functions</a:t>
            </a:r>
            <a:endParaRPr b="1" sz="1000">
              <a:solidFill>
                <a:schemeClr val="dk1"/>
              </a:solidFill>
              <a:latin typeface="Quantico"/>
              <a:ea typeface="Quantico"/>
              <a:cs typeface="Quantico"/>
              <a:sym typeface="Quantico"/>
            </a:endParaRPr>
          </a:p>
          <a:p>
            <a:pPr indent="-177800" lvl="0" marL="114300" marR="0" rtl="0" algn="l">
              <a:lnSpc>
                <a:spcPct val="115000"/>
              </a:lnSpc>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Supervisor: Handles hardware, interrupts, context switching</a:t>
            </a:r>
            <a:endParaRPr b="1" sz="1000">
              <a:solidFill>
                <a:schemeClr val="dk1"/>
              </a:solidFill>
              <a:latin typeface="Quantico"/>
              <a:ea typeface="Quantico"/>
              <a:cs typeface="Quantico"/>
              <a:sym typeface="Quantico"/>
            </a:endParaRPr>
          </a:p>
          <a:p>
            <a:pPr indent="-177800" lvl="0" marL="114300" marR="0" rtl="0" algn="l">
              <a:lnSpc>
                <a:spcPct val="115000"/>
              </a:lnSpc>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VM Manager: Manages paging, caches</a:t>
            </a:r>
            <a:endParaRPr b="1" sz="1000">
              <a:solidFill>
                <a:schemeClr val="dk1"/>
              </a:solidFill>
              <a:latin typeface="Quantico"/>
              <a:ea typeface="Quantico"/>
              <a:cs typeface="Quantico"/>
              <a:sym typeface="Quantico"/>
            </a:endParaRPr>
          </a:p>
          <a:p>
            <a:pPr indent="-177800" lvl="0" marL="114300" marR="0" rtl="0" algn="l">
              <a:lnSpc>
                <a:spcPct val="115000"/>
              </a:lnSpc>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Mapper: Controls high-level paging, supports custom strategies </a:t>
            </a:r>
            <a:endParaRPr b="1" sz="1000">
              <a:solidFill>
                <a:schemeClr val="dk1"/>
              </a:solidFill>
              <a:latin typeface="Quantico"/>
              <a:ea typeface="Quantico"/>
              <a:cs typeface="Quantico"/>
              <a:sym typeface="Quantico"/>
            </a:endParaRPr>
          </a:p>
          <a:p>
            <a:pPr indent="-177800" lvl="0" marL="114300" marR="0" rtl="0" algn="l">
              <a:lnSpc>
                <a:spcPct val="115000"/>
              </a:lnSpc>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Real-Time Executive: Manages processes, threads, scheduling, synchronization</a:t>
            </a:r>
            <a:endParaRPr b="1" sz="1000">
              <a:solidFill>
                <a:schemeClr val="dk1"/>
              </a:solidFill>
              <a:latin typeface="Quantico"/>
              <a:ea typeface="Quantico"/>
              <a:cs typeface="Quantico"/>
              <a:sym typeface="Quantico"/>
            </a:endParaRPr>
          </a:p>
          <a:p>
            <a:pPr indent="-177800" lvl="0" marL="114300" marR="0" rtl="0" algn="l">
              <a:lnSpc>
                <a:spcPct val="115000"/>
              </a:lnSpc>
              <a:spcBef>
                <a:spcPts val="0"/>
              </a:spcBef>
              <a:spcAft>
                <a:spcPts val="0"/>
              </a:spcAft>
              <a:buClr>
                <a:schemeClr val="dk1"/>
              </a:buClr>
              <a:buSzPts val="1000"/>
              <a:buFont typeface="Quantico"/>
              <a:buChar char="●"/>
            </a:pPr>
            <a:r>
              <a:rPr b="1" lang="en" sz="1000">
                <a:solidFill>
                  <a:schemeClr val="dk1"/>
                </a:solidFill>
                <a:latin typeface="Quantico"/>
                <a:ea typeface="Quantico"/>
                <a:cs typeface="Quantico"/>
                <a:sym typeface="Quantico"/>
              </a:rPr>
              <a:t>IPC Manager:</a:t>
            </a:r>
            <a:r>
              <a:rPr b="1" lang="en" sz="1000">
                <a:solidFill>
                  <a:schemeClr val="dk1"/>
                </a:solidFill>
                <a:latin typeface="Quantico"/>
                <a:ea typeface="Quantico"/>
                <a:cs typeface="Quantico"/>
                <a:sym typeface="Quantico"/>
              </a:rPr>
              <a:t> Facilitates message passing</a:t>
            </a:r>
            <a:endParaRPr b="1" sz="1000">
              <a:solidFill>
                <a:schemeClr val="dk1"/>
              </a:solidFill>
              <a:latin typeface="Quantico"/>
              <a:ea typeface="Quantico"/>
              <a:cs typeface="Quantico"/>
              <a:sym typeface="Quantic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grpSp>
        <p:nvGrpSpPr>
          <p:cNvPr id="406" name="Google Shape;406;p31"/>
          <p:cNvGrpSpPr/>
          <p:nvPr/>
        </p:nvGrpSpPr>
        <p:grpSpPr>
          <a:xfrm>
            <a:off x="772525" y="726625"/>
            <a:ext cx="6578100" cy="3438300"/>
            <a:chOff x="772525" y="726625"/>
            <a:chExt cx="6578100" cy="3438300"/>
          </a:xfrm>
        </p:grpSpPr>
        <p:sp>
          <p:nvSpPr>
            <p:cNvPr id="407" name="Google Shape;407;p31"/>
            <p:cNvSpPr/>
            <p:nvPr/>
          </p:nvSpPr>
          <p:spPr>
            <a:xfrm>
              <a:off x="772525" y="726625"/>
              <a:ext cx="6578100" cy="3438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772525" y="726625"/>
              <a:ext cx="65781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31"/>
          <p:cNvGrpSpPr/>
          <p:nvPr/>
        </p:nvGrpSpPr>
        <p:grpSpPr>
          <a:xfrm>
            <a:off x="3993600" y="3441475"/>
            <a:ext cx="2119748" cy="1127400"/>
            <a:chOff x="4924170" y="3441525"/>
            <a:chExt cx="3447305" cy="1127400"/>
          </a:xfrm>
        </p:grpSpPr>
        <p:sp>
          <p:nvSpPr>
            <p:cNvPr id="410" name="Google Shape;410;p31"/>
            <p:cNvSpPr/>
            <p:nvPr/>
          </p:nvSpPr>
          <p:spPr>
            <a:xfrm>
              <a:off x="4924170" y="3441525"/>
              <a:ext cx="3447300" cy="112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4924175" y="3441525"/>
              <a:ext cx="3447300" cy="255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31"/>
          <p:cNvGrpSpPr/>
          <p:nvPr/>
        </p:nvGrpSpPr>
        <p:grpSpPr>
          <a:xfrm>
            <a:off x="5422275" y="1302375"/>
            <a:ext cx="2560700" cy="1952840"/>
            <a:chOff x="-227375" y="1029588"/>
            <a:chExt cx="4718446" cy="4667400"/>
          </a:xfrm>
        </p:grpSpPr>
        <p:sp>
          <p:nvSpPr>
            <p:cNvPr id="413" name="Google Shape;413;p31"/>
            <p:cNvSpPr/>
            <p:nvPr/>
          </p:nvSpPr>
          <p:spPr>
            <a:xfrm>
              <a:off x="-227375" y="1029588"/>
              <a:ext cx="4718400" cy="4667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227329" y="1029588"/>
              <a:ext cx="4718400" cy="6102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31"/>
          <p:cNvSpPr txBox="1"/>
          <p:nvPr>
            <p:ph type="title"/>
          </p:nvPr>
        </p:nvSpPr>
        <p:spPr>
          <a:xfrm>
            <a:off x="1045150" y="1866000"/>
            <a:ext cx="39435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000"/>
              <a:t>Process Management in Chorus</a:t>
            </a:r>
            <a:endParaRPr sz="4000"/>
          </a:p>
        </p:txBody>
      </p:sp>
      <p:sp>
        <p:nvSpPr>
          <p:cNvPr id="416" name="Google Shape;416;p31"/>
          <p:cNvSpPr txBox="1"/>
          <p:nvPr>
            <p:ph idx="2" type="title"/>
          </p:nvPr>
        </p:nvSpPr>
        <p:spPr>
          <a:xfrm>
            <a:off x="5590076" y="1551675"/>
            <a:ext cx="2225100" cy="151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17" name="Google Shape;417;p31"/>
          <p:cNvSpPr txBox="1"/>
          <p:nvPr/>
        </p:nvSpPr>
        <p:spPr>
          <a:xfrm>
            <a:off x="841925" y="1094475"/>
            <a:ext cx="1077300" cy="568800"/>
          </a:xfrm>
          <a:prstGeom prst="rect">
            <a:avLst/>
          </a:prstGeom>
          <a:noFill/>
          <a:ln>
            <a:noFill/>
          </a:ln>
        </p:spPr>
        <p:txBody>
          <a:bodyPr anchorCtr="0" anchor="t" bIns="91425" lIns="91425" spcFirstLastPara="1" rIns="91425" wrap="square" tIns="91425">
            <a:noAutofit/>
          </a:bodyPr>
          <a:lstStyle/>
          <a:p>
            <a:pPr indent="0" lvl="0" marL="0" rtl="0" algn="r">
              <a:lnSpc>
                <a:spcPct val="90000"/>
              </a:lnSpc>
              <a:spcBef>
                <a:spcPts val="0"/>
              </a:spcBef>
              <a:spcAft>
                <a:spcPts val="0"/>
              </a:spcAft>
              <a:buNone/>
            </a:pPr>
            <a:r>
              <a:rPr lang="en" sz="3600">
                <a:solidFill>
                  <a:schemeClr val="lt2"/>
                </a:solidFill>
                <a:latin typeface="Quantico"/>
                <a:ea typeface="Quantico"/>
                <a:cs typeface="Quantico"/>
                <a:sym typeface="Quantico"/>
              </a:rPr>
              <a:t>&lt;/&gt;</a:t>
            </a:r>
            <a:endParaRPr sz="3600">
              <a:solidFill>
                <a:schemeClr val="lt2"/>
              </a:solidFill>
            </a:endParaRPr>
          </a:p>
        </p:txBody>
      </p:sp>
      <p:sp>
        <p:nvSpPr>
          <p:cNvPr id="418" name="Google Shape;418;p31"/>
          <p:cNvSpPr txBox="1"/>
          <p:nvPr/>
        </p:nvSpPr>
        <p:spPr>
          <a:xfrm>
            <a:off x="4445082" y="3760875"/>
            <a:ext cx="1216800" cy="7461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None/>
            </a:pPr>
            <a:r>
              <a:rPr lang="en" sz="3600">
                <a:solidFill>
                  <a:schemeClr val="accent2"/>
                </a:solidFill>
              </a:rPr>
              <a:t>}</a:t>
            </a:r>
            <a:r>
              <a:rPr lang="en" sz="3600">
                <a:solidFill>
                  <a:schemeClr val="dk1"/>
                </a:solidFill>
              </a:rPr>
              <a:t> /&gt; </a:t>
            </a:r>
            <a:r>
              <a:rPr lang="en" sz="3600">
                <a:solidFill>
                  <a:schemeClr val="accent1"/>
                </a:solidFill>
              </a:rPr>
              <a:t>[</a:t>
            </a:r>
            <a:endParaRPr sz="36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2"/>
          <p:cNvSpPr txBox="1"/>
          <p:nvPr>
            <p:ph idx="1" type="subTitle"/>
          </p:nvPr>
        </p:nvSpPr>
        <p:spPr>
          <a:xfrm>
            <a:off x="807625" y="2188475"/>
            <a:ext cx="3415800" cy="225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Quantico"/>
                <a:ea typeface="Quantico"/>
                <a:cs typeface="Quantico"/>
                <a:sym typeface="Quantico"/>
              </a:rPr>
              <a:t>Composition:</a:t>
            </a:r>
            <a:r>
              <a:rPr lang="en" sz="1100">
                <a:latin typeface="Quantico"/>
                <a:ea typeface="Quantico"/>
                <a:cs typeface="Quantico"/>
                <a:sym typeface="Quantico"/>
              </a:rPr>
              <a:t> </a:t>
            </a:r>
            <a:endParaRPr sz="1100">
              <a:latin typeface="Quantico"/>
              <a:ea typeface="Quantico"/>
              <a:cs typeface="Quantico"/>
              <a:sym typeface="Quantico"/>
            </a:endParaRPr>
          </a:p>
          <a:p>
            <a:pPr indent="0" lvl="0" marL="0" rtl="0" algn="l">
              <a:spcBef>
                <a:spcPts val="0"/>
              </a:spcBef>
              <a:spcAft>
                <a:spcPts val="0"/>
              </a:spcAft>
              <a:buNone/>
            </a:pPr>
            <a:r>
              <a:rPr lang="en" sz="1100">
                <a:latin typeface="Quantico"/>
                <a:ea typeface="Quantico"/>
                <a:cs typeface="Quantico"/>
                <a:sym typeface="Quantico"/>
              </a:rPr>
              <a:t>combination of active (threads) and passive elements (address space, regions, ports).</a:t>
            </a:r>
            <a:endParaRPr sz="1100">
              <a:latin typeface="Quantico"/>
              <a:ea typeface="Quantico"/>
              <a:cs typeface="Quantico"/>
              <a:sym typeface="Quantico"/>
            </a:endParaRPr>
          </a:p>
          <a:p>
            <a:pPr indent="0" lvl="0" marL="0" rtl="0" algn="l">
              <a:spcBef>
                <a:spcPts val="0"/>
              </a:spcBef>
              <a:spcAft>
                <a:spcPts val="0"/>
              </a:spcAft>
              <a:buNone/>
            </a:pPr>
            <a:r>
              <a:rPr b="1" lang="en" sz="1100">
                <a:latin typeface="Quantico"/>
                <a:ea typeface="Quantico"/>
                <a:cs typeface="Quantico"/>
                <a:sym typeface="Quantico"/>
              </a:rPr>
              <a:t>Types:</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Kernel Processes:</a:t>
            </a:r>
            <a:r>
              <a:rPr lang="en" sz="1100">
                <a:latin typeface="Quantico"/>
                <a:ea typeface="Quantico"/>
                <a:cs typeface="Quantico"/>
                <a:sym typeface="Quantico"/>
              </a:rPr>
              <a:t> Most powerful, run in kernel mode, and can be dynamically loaded/unloaded.</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System Processes:</a:t>
            </a:r>
            <a:r>
              <a:rPr lang="en" sz="1100">
                <a:latin typeface="Quantico"/>
                <a:ea typeface="Quantico"/>
                <a:cs typeface="Quantico"/>
                <a:sym typeface="Quantico"/>
              </a:rPr>
              <a:t> Trusted, run in user mode, and can directly call the kernel.</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User Processes:</a:t>
            </a:r>
            <a:r>
              <a:rPr lang="en" sz="1100">
                <a:latin typeface="Quantico"/>
                <a:ea typeface="Quantico"/>
                <a:cs typeface="Quantico"/>
                <a:sym typeface="Quantico"/>
              </a:rPr>
              <a:t> Untrusted, run in user mode, and can only make kernel calls through their assigned subsystem.</a:t>
            </a:r>
            <a:endParaRPr sz="1100">
              <a:latin typeface="Quantico"/>
              <a:ea typeface="Quantico"/>
              <a:cs typeface="Quantico"/>
              <a:sym typeface="Quantico"/>
            </a:endParaRPr>
          </a:p>
          <a:p>
            <a:pPr indent="0" lvl="0" marL="0" rtl="0" algn="l">
              <a:spcBef>
                <a:spcPts val="0"/>
              </a:spcBef>
              <a:spcAft>
                <a:spcPts val="0"/>
              </a:spcAft>
              <a:buNone/>
            </a:pPr>
            <a:r>
              <a:t/>
            </a:r>
            <a:endParaRPr>
              <a:latin typeface="Quantico"/>
              <a:ea typeface="Quantico"/>
              <a:cs typeface="Quantico"/>
              <a:sym typeface="Quantico"/>
            </a:endParaRPr>
          </a:p>
        </p:txBody>
      </p:sp>
      <p:sp>
        <p:nvSpPr>
          <p:cNvPr id="424" name="Google Shape;424;p32"/>
          <p:cNvSpPr txBox="1"/>
          <p:nvPr>
            <p:ph idx="2" type="subTitle"/>
          </p:nvPr>
        </p:nvSpPr>
        <p:spPr>
          <a:xfrm>
            <a:off x="4557375" y="2819175"/>
            <a:ext cx="4111500" cy="14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Quantico"/>
                <a:ea typeface="Quantico"/>
                <a:cs typeface="Quantico"/>
                <a:sym typeface="Quantico"/>
              </a:rPr>
              <a:t>Priority-Based Scheduling</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Absolute Priority:</a:t>
            </a:r>
            <a:r>
              <a:rPr lang="en" sz="1100">
                <a:latin typeface="Quantico"/>
                <a:ea typeface="Quantico"/>
                <a:cs typeface="Quantico"/>
                <a:sym typeface="Quantico"/>
              </a:rPr>
              <a:t> Absolute priority calculated as the sum of its process priority and its own relative priority.</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Highest Priority First:</a:t>
            </a:r>
            <a:r>
              <a:rPr lang="en" sz="1100">
                <a:latin typeface="Quantico"/>
                <a:ea typeface="Quantico"/>
                <a:cs typeface="Quantico"/>
                <a:sym typeface="Quantico"/>
              </a:rPr>
              <a:t> Kernel executes the thread with the highest absolute priority.</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Multiprocessor Support:</a:t>
            </a:r>
            <a:r>
              <a:rPr lang="en" sz="1100">
                <a:latin typeface="Quantico"/>
                <a:ea typeface="Quantico"/>
                <a:cs typeface="Quantico"/>
                <a:sym typeface="Quantico"/>
              </a:rPr>
              <a:t> Highest-priority threads are executed concurrently.</a:t>
            </a:r>
            <a:endParaRPr sz="1100">
              <a:latin typeface="Quantico"/>
              <a:ea typeface="Quantico"/>
              <a:cs typeface="Quantico"/>
              <a:sym typeface="Quantico"/>
            </a:endParaRPr>
          </a:p>
          <a:p>
            <a:pPr indent="-127000" lvl="0" marL="114300" rtl="0" algn="l">
              <a:spcBef>
                <a:spcPts val="0"/>
              </a:spcBef>
              <a:spcAft>
                <a:spcPts val="0"/>
              </a:spcAft>
              <a:buSzPts val="1100"/>
              <a:buFont typeface="Quantico"/>
              <a:buChar char="●"/>
            </a:pPr>
            <a:r>
              <a:rPr b="1" lang="en" sz="1100">
                <a:solidFill>
                  <a:schemeClr val="accent2"/>
                </a:solidFill>
                <a:latin typeface="Quantico"/>
                <a:ea typeface="Quantico"/>
                <a:cs typeface="Quantico"/>
                <a:sym typeface="Quantico"/>
              </a:rPr>
              <a:t>Real-Time Support:</a:t>
            </a:r>
            <a:r>
              <a:rPr lang="en" sz="1100">
                <a:latin typeface="Quantico"/>
                <a:ea typeface="Quantico"/>
                <a:cs typeface="Quantico"/>
                <a:sym typeface="Quantico"/>
              </a:rPr>
              <a:t> High-priority threads are not time-sliced and run until completion or voluntary release.</a:t>
            </a:r>
            <a:endParaRPr sz="1100">
              <a:latin typeface="Quantico"/>
              <a:ea typeface="Quantico"/>
              <a:cs typeface="Quantico"/>
              <a:sym typeface="Quantico"/>
            </a:endParaRPr>
          </a:p>
          <a:p>
            <a:pPr indent="0" lvl="0" marL="0" rtl="0" algn="l">
              <a:spcBef>
                <a:spcPts val="0"/>
              </a:spcBef>
              <a:spcAft>
                <a:spcPts val="0"/>
              </a:spcAft>
              <a:buNone/>
            </a:pPr>
            <a:r>
              <a:t/>
            </a:r>
            <a:endParaRPr>
              <a:latin typeface="Quantico"/>
              <a:ea typeface="Quantico"/>
              <a:cs typeface="Quantico"/>
              <a:sym typeface="Quantico"/>
            </a:endParaRPr>
          </a:p>
        </p:txBody>
      </p:sp>
      <p:sp>
        <p:nvSpPr>
          <p:cNvPr id="425" name="Google Shape;425;p32"/>
          <p:cNvSpPr txBox="1"/>
          <p:nvPr>
            <p:ph idx="3" type="subTitle"/>
          </p:nvPr>
        </p:nvSpPr>
        <p:spPr>
          <a:xfrm>
            <a:off x="807630" y="1816125"/>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Processes</a:t>
            </a:r>
            <a:endParaRPr>
              <a:solidFill>
                <a:schemeClr val="accent1"/>
              </a:solidFill>
            </a:endParaRPr>
          </a:p>
        </p:txBody>
      </p:sp>
      <p:sp>
        <p:nvSpPr>
          <p:cNvPr id="426" name="Google Shape;426;p32"/>
          <p:cNvSpPr txBox="1"/>
          <p:nvPr>
            <p:ph idx="4" type="subTitle"/>
          </p:nvPr>
        </p:nvSpPr>
        <p:spPr>
          <a:xfrm>
            <a:off x="4557372" y="2446825"/>
            <a:ext cx="3415800" cy="42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Scheduling</a:t>
            </a:r>
            <a:endParaRPr>
              <a:solidFill>
                <a:schemeClr val="accent1"/>
              </a:solidFill>
            </a:endParaRPr>
          </a:p>
        </p:txBody>
      </p:sp>
      <p:pic>
        <p:nvPicPr>
          <p:cNvPr id="427" name="Google Shape;427;p32"/>
          <p:cNvPicPr preferRelativeResize="0"/>
          <p:nvPr/>
        </p:nvPicPr>
        <p:blipFill>
          <a:blip r:embed="rId3">
            <a:alphaModFix/>
          </a:blip>
          <a:stretch>
            <a:fillRect/>
          </a:stretch>
        </p:blipFill>
        <p:spPr>
          <a:xfrm>
            <a:off x="807613" y="596853"/>
            <a:ext cx="3302132" cy="1066722"/>
          </a:xfrm>
          <a:prstGeom prst="rect">
            <a:avLst/>
          </a:prstGeom>
          <a:noFill/>
          <a:ln>
            <a:noFill/>
          </a:ln>
        </p:spPr>
      </p:pic>
      <p:pic>
        <p:nvPicPr>
          <p:cNvPr id="428" name="Google Shape;428;p32"/>
          <p:cNvPicPr preferRelativeResize="0"/>
          <p:nvPr/>
        </p:nvPicPr>
        <p:blipFill>
          <a:blip r:embed="rId4">
            <a:alphaModFix/>
          </a:blip>
          <a:stretch>
            <a:fillRect/>
          </a:stretch>
        </p:blipFill>
        <p:spPr>
          <a:xfrm>
            <a:off x="4557375" y="596850"/>
            <a:ext cx="3735901" cy="1701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w Operating System Design Pitch Deck by Slidesgo">
  <a:themeElements>
    <a:clrScheme name="Simple Light">
      <a:dk1>
        <a:srgbClr val="FFFFFF"/>
      </a:dk1>
      <a:lt1>
        <a:srgbClr val="2D323C"/>
      </a:lt1>
      <a:dk2>
        <a:srgbClr val="242830"/>
      </a:dk2>
      <a:lt2>
        <a:srgbClr val="FFDB5D"/>
      </a:lt2>
      <a:accent1>
        <a:srgbClr val="94EE6B"/>
      </a:accent1>
      <a:accent2>
        <a:srgbClr val="E81981"/>
      </a:accent2>
      <a:accent3>
        <a:srgbClr val="BD64B5"/>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