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56" r:id="rId3"/>
    <p:sldId id="257" r:id="rId4"/>
    <p:sldId id="258" r:id="rId5"/>
    <p:sldId id="278" r:id="rId6"/>
    <p:sldId id="279" r:id="rId7"/>
    <p:sldId id="284" r:id="rId8"/>
    <p:sldId id="283" r:id="rId9"/>
    <p:sldId id="280" r:id="rId10"/>
    <p:sldId id="281" r:id="rId11"/>
    <p:sldId id="286" r:id="rId12"/>
    <p:sldId id="277" r:id="rId13"/>
    <p:sldId id="282" r:id="rId14"/>
    <p:sldId id="259" r:id="rId15"/>
    <p:sldId id="276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5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B709-EBFF-405E-B963-16D79511F932}" type="datetimeFigureOut">
              <a:rPr lang="en-IN" smtClean="0"/>
              <a:t>12-02-2019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EC14-19BB-43C8-A5AA-CB6017E156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4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B709-EBFF-405E-B963-16D79511F932}" type="datetimeFigureOut">
              <a:rPr lang="en-IN" smtClean="0"/>
              <a:t>12-02-2019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EC14-19BB-43C8-A5AA-CB6017E156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31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B709-EBFF-405E-B963-16D79511F932}" type="datetimeFigureOut">
              <a:rPr lang="en-IN" smtClean="0"/>
              <a:t>12-02-2019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EC14-19BB-43C8-A5AA-CB6017E156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0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B709-EBFF-405E-B963-16D79511F932}" type="datetimeFigureOut">
              <a:rPr lang="en-IN" smtClean="0"/>
              <a:t>12-02-2019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EC14-19BB-43C8-A5AA-CB6017E156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4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B709-EBFF-405E-B963-16D79511F932}" type="datetimeFigureOut">
              <a:rPr lang="en-IN" smtClean="0"/>
              <a:t>12-02-2019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EC14-19BB-43C8-A5AA-CB6017E156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775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B709-EBFF-405E-B963-16D79511F932}" type="datetimeFigureOut">
              <a:rPr lang="en-IN" smtClean="0"/>
              <a:t>12-02-2019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EC14-19BB-43C8-A5AA-CB6017E156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26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B709-EBFF-405E-B963-16D79511F932}" type="datetimeFigureOut">
              <a:rPr lang="en-IN" smtClean="0"/>
              <a:t>12-02-2019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EC14-19BB-43C8-A5AA-CB6017E156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6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B709-EBFF-405E-B963-16D79511F932}" type="datetimeFigureOut">
              <a:rPr lang="en-IN" smtClean="0"/>
              <a:t>12-02-2019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EC14-19BB-43C8-A5AA-CB6017E156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969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B709-EBFF-405E-B963-16D79511F932}" type="datetimeFigureOut">
              <a:rPr lang="en-IN" smtClean="0"/>
              <a:t>12-02-2019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EC14-19BB-43C8-A5AA-CB6017E156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76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B709-EBFF-405E-B963-16D79511F932}" type="datetimeFigureOut">
              <a:rPr lang="en-IN" smtClean="0"/>
              <a:t>12-02-2019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EC14-19BB-43C8-A5AA-CB6017E156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72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B709-EBFF-405E-B963-16D79511F932}" type="datetimeFigureOut">
              <a:rPr lang="en-IN" smtClean="0"/>
              <a:t>12-02-2019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EC14-19BB-43C8-A5AA-CB6017E156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14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4B709-EBFF-405E-B963-16D79511F932}" type="datetimeFigureOut">
              <a:rPr lang="en-IN" smtClean="0"/>
              <a:t>12-02-2019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AEC14-19BB-43C8-A5AA-CB6017E156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122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test-case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870088"/>
          </a:xfrm>
        </p:spPr>
        <p:txBody>
          <a:bodyPr/>
          <a:lstStyle/>
          <a:p>
            <a:r>
              <a:rPr lang="en-IN" dirty="0" smtClean="0"/>
              <a:t>Test metrics &amp; measurements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9233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2610"/>
          </a:xfrm>
        </p:spPr>
        <p:txBody>
          <a:bodyPr/>
          <a:lstStyle/>
          <a:p>
            <a:r>
              <a:rPr lang="en-IN" dirty="0" smtClean="0"/>
              <a:t>Progress Metric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7736"/>
            <a:ext cx="10515600" cy="4979227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To find out how well the product is meeting the quality requirements for the release</a:t>
            </a:r>
          </a:p>
          <a:p>
            <a:r>
              <a:rPr lang="en-IN" dirty="0" smtClean="0"/>
              <a:t>Number of defect finding is the indicators of the quality</a:t>
            </a:r>
          </a:p>
          <a:p>
            <a:pPr lvl="2"/>
            <a:r>
              <a:rPr lang="en-IN" sz="2400" dirty="0"/>
              <a:t>Test defect </a:t>
            </a:r>
            <a:r>
              <a:rPr lang="en-IN" sz="2400" dirty="0" smtClean="0"/>
              <a:t>metric- helps the testing team in analysis of product quality and testing</a:t>
            </a:r>
          </a:p>
          <a:p>
            <a:pPr lvl="2"/>
            <a:endParaRPr lang="en-IN" sz="2400" dirty="0"/>
          </a:p>
          <a:p>
            <a:pPr lvl="2"/>
            <a:r>
              <a:rPr lang="en-IN" sz="2400" dirty="0"/>
              <a:t>Development defect </a:t>
            </a:r>
            <a:r>
              <a:rPr lang="en-IN" sz="2400" dirty="0" smtClean="0"/>
              <a:t>metric-help the development team in analysis of development activities</a:t>
            </a:r>
          </a:p>
          <a:p>
            <a:pPr lvl="2"/>
            <a:endParaRPr lang="en-IN" sz="2400" dirty="0"/>
          </a:p>
          <a:p>
            <a:r>
              <a:rPr lang="en-IN" sz="3200" dirty="0" smtClean="0"/>
              <a:t>Progress chart gives the pass rate and fail rate of executed test cases, pending test cases and test cases that are waiting for defects to be fixed.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52127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546"/>
            <a:ext cx="10515600" cy="832610"/>
          </a:xfrm>
        </p:spPr>
        <p:txBody>
          <a:bodyPr/>
          <a:lstStyle/>
          <a:p>
            <a:r>
              <a:rPr lang="en-IN" dirty="0" smtClean="0"/>
              <a:t>Productivity Metric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0156"/>
            <a:ext cx="10515600" cy="5236807"/>
          </a:xfrm>
        </p:spPr>
        <p:txBody>
          <a:bodyPr>
            <a:normAutofit lnSpcReduction="10000"/>
          </a:bodyPr>
          <a:lstStyle/>
          <a:p>
            <a:r>
              <a:rPr lang="en-IN" sz="3200" dirty="0" smtClean="0"/>
              <a:t>Helps in finding capability of the team </a:t>
            </a:r>
          </a:p>
          <a:p>
            <a:r>
              <a:rPr lang="en-IN" sz="3200" dirty="0" smtClean="0"/>
              <a:t>Estimating for the new release</a:t>
            </a:r>
          </a:p>
          <a:p>
            <a:r>
              <a:rPr lang="en-IN" sz="3200" dirty="0" smtClean="0"/>
              <a:t>Finding out how well the team is processing, understanding the reason for variation in the results</a:t>
            </a:r>
          </a:p>
          <a:p>
            <a:r>
              <a:rPr lang="en-IN" sz="3200" dirty="0" smtClean="0"/>
              <a:t>Estimating the number of defects that can be found</a:t>
            </a:r>
          </a:p>
          <a:p>
            <a:r>
              <a:rPr lang="en-IN" sz="3200" dirty="0" smtClean="0"/>
              <a:t>Estimating release date and quality</a:t>
            </a:r>
          </a:p>
          <a:p>
            <a:r>
              <a:rPr lang="en-IN" sz="3200" dirty="0" smtClean="0"/>
              <a:t>Estimate the cost involved in the release</a:t>
            </a:r>
          </a:p>
          <a:p>
            <a:endParaRPr lang="en-IN" sz="3200" dirty="0" smtClean="0"/>
          </a:p>
          <a:p>
            <a:r>
              <a:rPr lang="en-IN" sz="3200" dirty="0" smtClean="0"/>
              <a:t>Release Metric: Used </a:t>
            </a:r>
            <a:r>
              <a:rPr lang="en-IN" sz="3200" dirty="0"/>
              <a:t>to determine whether the product is ready for </a:t>
            </a:r>
            <a:r>
              <a:rPr lang="en-IN" sz="3200" dirty="0" smtClean="0"/>
              <a:t>release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115443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4712937"/>
              </p:ext>
            </p:extLst>
          </p:nvPr>
        </p:nvGraphicFramePr>
        <p:xfrm>
          <a:off x="515152" y="785610"/>
          <a:ext cx="10972802" cy="5933533"/>
        </p:xfrm>
        <a:graphic>
          <a:graphicData uri="http://schemas.openxmlformats.org/drawingml/2006/table">
            <a:tbl>
              <a:tblPr/>
              <a:tblGrid>
                <a:gridCol w="2305321"/>
                <a:gridCol w="8667481"/>
              </a:tblGrid>
              <a:tr h="424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effectLst/>
                        </a:rPr>
                        <a:t>Different stages of Metrics life cycle</a:t>
                      </a:r>
                    </a:p>
                  </a:txBody>
                  <a:tcPr marL="61114" marR="61114" marT="61114" marB="61114">
                    <a:lnL w="9525" cap="flat" cmpd="sng" algn="ctr">
                      <a:solidFill>
                        <a:srgbClr val="2098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99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b="1" dirty="0">
                          <a:effectLst/>
                        </a:rPr>
                        <a:t>Steps during each stage</a:t>
                      </a:r>
                    </a:p>
                  </a:txBody>
                  <a:tcPr marL="61114" marR="61114" marT="61114" marB="61114">
                    <a:lnL w="9525" cap="flat" cmpd="sng" algn="ctr">
                      <a:solidFill>
                        <a:srgbClr val="A099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AB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696635"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2400" dirty="0">
                          <a:effectLst/>
                        </a:rPr>
                        <a:t>Analysis</a:t>
                      </a:r>
                    </a:p>
                  </a:txBody>
                  <a:tcPr marL="61114" marR="61114" marT="61114" marB="61114">
                    <a:lnL w="12700" cap="flat" cmpd="sng" algn="ctr">
                      <a:solidFill>
                        <a:srgbClr val="F0A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A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400">
                          <a:effectLst/>
                        </a:rPr>
                        <a:t>Identification of the Metrics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400">
                          <a:effectLst/>
                        </a:rPr>
                        <a:t>Define the identified QA Metrics</a:t>
                      </a:r>
                    </a:p>
                  </a:txBody>
                  <a:tcPr marL="61114" marR="61114" marT="61114" marB="61114">
                    <a:lnL w="12700" cap="flat" cmpd="sng" algn="ctr">
                      <a:solidFill>
                        <a:srgbClr val="68A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A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5100"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2400">
                          <a:effectLst/>
                        </a:rPr>
                        <a:t>Communicate</a:t>
                      </a:r>
                    </a:p>
                  </a:txBody>
                  <a:tcPr marL="61114" marR="61114" marT="61114" marB="61114">
                    <a:lnL w="12700" cap="flat" cmpd="sng" algn="ctr">
                      <a:solidFill>
                        <a:srgbClr val="E0AD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AD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effectLst/>
                        </a:rPr>
                        <a:t>Explain the need for metric to stakeholder and testing team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effectLst/>
                        </a:rPr>
                        <a:t>Educate the testing team about the data points to need to be captured for processing the metric</a:t>
                      </a:r>
                    </a:p>
                  </a:txBody>
                  <a:tcPr marL="61114" marR="61114" marT="61114" marB="61114">
                    <a:lnL w="12700" cap="flat" cmpd="sng" algn="ctr">
                      <a:solidFill>
                        <a:srgbClr val="E0AD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AC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828477"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2400">
                          <a:effectLst/>
                        </a:rPr>
                        <a:t>Evaluation</a:t>
                      </a:r>
                    </a:p>
                  </a:txBody>
                  <a:tcPr marL="61114" marR="61114" marT="61114" marB="61114">
                    <a:lnL w="12700" cap="flat" cmpd="sng" algn="ctr">
                      <a:solidFill>
                        <a:srgbClr val="48AF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B1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effectLst/>
                        </a:rPr>
                        <a:t>Capture and verify the data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effectLst/>
                        </a:rPr>
                        <a:t>Calculating the metrics value using the data captured</a:t>
                      </a:r>
                    </a:p>
                  </a:txBody>
                  <a:tcPr marL="61114" marR="61114" marT="61114" marB="61114">
                    <a:lnL w="12700" cap="flat" cmpd="sng" algn="ctr">
                      <a:solidFill>
                        <a:srgbClr val="E8B1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AF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7021"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2400">
                          <a:effectLst/>
                        </a:rPr>
                        <a:t>Report</a:t>
                      </a:r>
                    </a:p>
                  </a:txBody>
                  <a:tcPr marL="61114" marR="61114" marT="61114" marB="61114">
                    <a:lnL w="12700" cap="flat" cmpd="sng" algn="ctr">
                      <a:solidFill>
                        <a:srgbClr val="F8B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B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B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effectLst/>
                        </a:rPr>
                        <a:t>Develop the report with an effective conclusion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effectLst/>
                        </a:rPr>
                        <a:t>Distribute the report to the stakeholder and respective representative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effectLst/>
                        </a:rPr>
                        <a:t>Take feedback from stakeholder</a:t>
                      </a:r>
                    </a:p>
                  </a:txBody>
                  <a:tcPr marL="61114" marR="61114" marT="61114" marB="61114">
                    <a:lnL w="12700" cap="flat" cmpd="sng" algn="ctr">
                      <a:solidFill>
                        <a:srgbClr val="C8B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AF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AF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186898"/>
            <a:ext cx="11165983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</a:rPr>
              <a:t>Test Metrics Life Cycle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26040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6055309"/>
              </p:ext>
            </p:extLst>
          </p:nvPr>
        </p:nvGraphicFramePr>
        <p:xfrm>
          <a:off x="373487" y="559461"/>
          <a:ext cx="11191740" cy="5841299"/>
        </p:xfrm>
        <a:graphic>
          <a:graphicData uri="http://schemas.openxmlformats.org/drawingml/2006/table">
            <a:tbl>
              <a:tblPr/>
              <a:tblGrid>
                <a:gridCol w="708338"/>
                <a:gridCol w="5112913"/>
                <a:gridCol w="5370489"/>
              </a:tblGrid>
              <a:tr h="308412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b="1" dirty="0" err="1">
                          <a:effectLst/>
                        </a:rPr>
                        <a:t>Sr</a:t>
                      </a:r>
                      <a:r>
                        <a:rPr lang="en-IN" sz="2400" b="1" dirty="0">
                          <a:effectLst/>
                        </a:rPr>
                        <a:t>#</a:t>
                      </a:r>
                      <a:endParaRPr lang="en-IN" sz="2400" dirty="0">
                        <a:effectLst/>
                      </a:endParaRPr>
                    </a:p>
                  </a:txBody>
                  <a:tcPr marL="42660" marR="42660" marT="42660" marB="42660">
                    <a:lnL w="12700" cap="flat" cmpd="sng" algn="ctr">
                      <a:solidFill>
                        <a:srgbClr val="184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b="1">
                          <a:effectLst/>
                        </a:rPr>
                        <a:t>Steps to test metrics</a:t>
                      </a:r>
                      <a:endParaRPr lang="en-IN" sz="2400">
                        <a:effectLst/>
                      </a:endParaRPr>
                    </a:p>
                  </a:txBody>
                  <a:tcPr marL="42660" marR="42660" marT="42660" marB="42660">
                    <a:lnL w="12700" cap="flat" cmpd="sng" algn="ctr">
                      <a:solidFill>
                        <a:srgbClr val="D84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4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b="1">
                          <a:effectLst/>
                        </a:rPr>
                        <a:t>Example</a:t>
                      </a:r>
                      <a:endParaRPr lang="en-IN" sz="2400">
                        <a:effectLst/>
                      </a:endParaRPr>
                    </a:p>
                  </a:txBody>
                  <a:tcPr marL="42660" marR="42660" marT="42660" marB="42660">
                    <a:lnL w="12700" cap="flat" cmpd="sng" algn="ctr">
                      <a:solidFill>
                        <a:srgbClr val="604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4B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903206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</a:rPr>
                        <a:t>1</a:t>
                      </a:r>
                    </a:p>
                  </a:txBody>
                  <a:tcPr marL="42660" marR="42660" marT="42660" marB="42660">
                    <a:lnL w="12700" cap="flat" cmpd="sng" algn="ctr">
                      <a:solidFill>
                        <a:srgbClr val="D84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Identify the key software testing processes to be measured</a:t>
                      </a:r>
                    </a:p>
                  </a:txBody>
                  <a:tcPr marL="42660" marR="42660" marT="42660" marB="42660">
                    <a:lnL w="12700" cap="flat" cmpd="sng" algn="ctr">
                      <a:solidFill>
                        <a:srgbClr val="D84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4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2400">
                          <a:effectLst/>
                        </a:rPr>
                        <a:t>Testing progress tracking process</a:t>
                      </a:r>
                    </a:p>
                  </a:txBody>
                  <a:tcPr marL="42660" marR="42660" marT="42660" marB="42660">
                    <a:lnL w="12700" cap="flat" cmpd="sng" algn="ctr">
                      <a:solidFill>
                        <a:srgbClr val="604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4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3206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</a:rPr>
                        <a:t>2</a:t>
                      </a:r>
                    </a:p>
                  </a:txBody>
                  <a:tcPr marL="42660" marR="42660" marT="42660" marB="42660">
                    <a:lnL w="12700" cap="flat" cmpd="sng" algn="ctr">
                      <a:solidFill>
                        <a:srgbClr val="B04B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4B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In this Step, the tester uses the data as a baseline to define the metrics</a:t>
                      </a:r>
                    </a:p>
                  </a:txBody>
                  <a:tcPr marL="42660" marR="42660" marT="42660" marB="42660">
                    <a:lnL w="12700" cap="flat" cmpd="sng" algn="ctr">
                      <a:solidFill>
                        <a:srgbClr val="C84B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B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400">
                          <a:effectLst/>
                        </a:rPr>
                        <a:t>The number of test cases planned to be executed per day</a:t>
                      </a:r>
                    </a:p>
                  </a:txBody>
                  <a:tcPr marL="42660" marR="42660" marT="42660" marB="42660">
                    <a:lnL w="12700" cap="flat" cmpd="sng" algn="ctr">
                      <a:solidFill>
                        <a:srgbClr val="984B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4B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101471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</a:rPr>
                        <a:t>3</a:t>
                      </a:r>
                    </a:p>
                  </a:txBody>
                  <a:tcPr marL="42660" marR="42660" marT="42660" marB="42660">
                    <a:lnL w="12700" cap="flat" cmpd="sng" algn="ctr">
                      <a:solidFill>
                        <a:srgbClr val="704C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4C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Determination of the information to be followed, a frequency of tracking and the person responsible</a:t>
                      </a:r>
                    </a:p>
                  </a:txBody>
                  <a:tcPr marL="42660" marR="42660" marT="42660" marB="42660">
                    <a:lnL w="12700" cap="flat" cmpd="sng" algn="ctr">
                      <a:solidFill>
                        <a:srgbClr val="704C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4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400">
                          <a:effectLst/>
                        </a:rPr>
                        <a:t>The actual test execution per day will be captured by the test manager at the end of the day</a:t>
                      </a:r>
                    </a:p>
                  </a:txBody>
                  <a:tcPr marL="42660" marR="42660" marT="42660" marB="42660">
                    <a:lnL w="12700" cap="flat" cmpd="sng" algn="ctr">
                      <a:solidFill>
                        <a:srgbClr val="804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4B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3206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</a:rPr>
                        <a:t>4</a:t>
                      </a:r>
                    </a:p>
                  </a:txBody>
                  <a:tcPr marL="42660" marR="42660" marT="42660" marB="42660">
                    <a:lnL w="12700" cap="flat" cmpd="sng" algn="ctr">
                      <a:solidFill>
                        <a:srgbClr val="984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4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Effective calculation, management, and interpretation of the defined metrics</a:t>
                      </a:r>
                    </a:p>
                  </a:txBody>
                  <a:tcPr marL="42660" marR="42660" marT="42660" marB="42660">
                    <a:lnL w="12700" cap="flat" cmpd="sng" algn="ctr">
                      <a:solidFill>
                        <a:srgbClr val="184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4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400">
                          <a:effectLst/>
                        </a:rPr>
                        <a:t>The actual test cases executed per day</a:t>
                      </a:r>
                    </a:p>
                  </a:txBody>
                  <a:tcPr marL="42660" marR="42660" marT="42660" marB="42660">
                    <a:lnL w="12700" cap="flat" cmpd="sng" algn="ctr">
                      <a:solidFill>
                        <a:srgbClr val="E04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4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498001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</a:rPr>
                        <a:t>5</a:t>
                      </a:r>
                    </a:p>
                  </a:txBody>
                  <a:tcPr marL="42660" marR="42660" marT="42660" marB="42660">
                    <a:lnL w="12700" cap="flat" cmpd="sng" algn="ctr">
                      <a:solidFill>
                        <a:srgbClr val="E04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Identify the areas of improvement depending on the interpretation of defined metrics</a:t>
                      </a:r>
                    </a:p>
                  </a:txBody>
                  <a:tcPr marL="42660" marR="42660" marT="42660" marB="42660">
                    <a:lnL w="12700" cap="flat" cmpd="sng" algn="ctr">
                      <a:solidFill>
                        <a:srgbClr val="484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4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4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effectLst/>
                        </a:rPr>
                        <a:t>The</a:t>
                      </a:r>
                      <a:r>
                        <a:rPr lang="en-US" sz="2400" u="none" strike="noStrike" dirty="0">
                          <a:solidFill>
                            <a:srgbClr val="04B8E6"/>
                          </a:solidFill>
                          <a:effectLst/>
                          <a:hlinkClick r:id="rId2"/>
                        </a:rPr>
                        <a:t> Test Case </a:t>
                      </a:r>
                      <a:r>
                        <a:rPr lang="en-US" sz="2400" dirty="0">
                          <a:effectLst/>
                        </a:rPr>
                        <a:t>execution falls below the goal set, we need to investigate the reason and suggest the improvement measures</a:t>
                      </a:r>
                    </a:p>
                  </a:txBody>
                  <a:tcPr marL="42660" marR="42660" marT="42660" marB="42660">
                    <a:lnL w="12700" cap="flat" cmpd="sng" algn="ctr">
                      <a:solidFill>
                        <a:srgbClr val="484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4C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4D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356834" y="-102260"/>
            <a:ext cx="6903076" cy="6617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</a:rPr>
              <a:t>How to calculate Test Metric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349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lassification&#10;Test Metrics&#10;Base [Direct]&#10;Metrics&#10;Calculated&#10;[Indirect]&#10;Metrics&#10;Base metrics is the raw data collected by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10" y="1197735"/>
            <a:ext cx="10187189" cy="566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167425"/>
            <a:ext cx="10515600" cy="88864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Manual Test Metrics</a:t>
            </a:r>
            <a:br>
              <a:rPr lang="en-IN" b="1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972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6&#10;Types Of Metrics&#10;Base metrics (Direct Measure)&#10;â¢ The Base metrics constitute the raw data gathered by the&#10;test Engineers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28" y="515155"/>
            <a:ext cx="11152076" cy="700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840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7&#10;Types Of Metrics (contd..)&#10;Calculated Metrics (Indirect Measure)&#10;â¢ The Calculated Metrics convert the Base metrics data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187" y="321972"/>
            <a:ext cx="10366464" cy="591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865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8&#10;Base Metrics and Testing Phases&#10;TEST METRIC TESTING PHASE&#10;Number of test cases Test Development Phase&#10;Number of Test cas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76" y="347730"/>
            <a:ext cx="10856889" cy="584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7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9&#10;Calculated Metrics and Phases&#10;The Following Calculated metrics are created at Test Reporting&#10;Phase or Post Test Analysis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85" y="115910"/>
            <a:ext cx="9569002" cy="571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91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10&#10;Test case Defect Density&#10;The number of errors found in test cases v/s test cases developed and&#10;executed&#10;â¢ ( Defective T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38271"/>
            <a:ext cx="10739952" cy="613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739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&#10;What is a METRIC&#10;â¢ Metrics can be defined as âSTANDARDS OF&#10;MEASUREMENT&#10;â¢ Metric is a unit used for describing or&#10;measuri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64" y="454180"/>
            <a:ext cx="10959921" cy="6036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278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11&#10;Defect Slippage Ratio&#10;No of bugs reported from Production V/S No of defects reported during&#10;execution&#10;No of Defects sli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724639"/>
            <a:ext cx="11551321" cy="630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570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12&#10;Requirement Volatility Metric&#10;This metric ensures that the requirements are normalized or defined&#10;properly while estima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28034"/>
            <a:ext cx="11692988" cy="646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304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Defect Removal Efficiency&#10;(DRE)&#10;DRE is used to identify the test effectiveness of the&#10;system.&#10;The defect removal efficienc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15" y="206063"/>
            <a:ext cx="11667233" cy="616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766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Defect leakage&#10;ï Defect Leakage is the Metric which is used to identify the&#10;efficiency of the QA testing&#10;i.e., how many de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15910"/>
            <a:ext cx="11564200" cy="6709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003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Defects by Priority&#10;Percentage of High priority&#10;defects&#10;ï Percentage of High priority Defects = No. of High priority&#10;Defec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69" y="334851"/>
            <a:ext cx="11243255" cy="602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16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Defects by Priority&#10;Percentage of Medium priority&#10;defects&#10;ï Percentage of Medium priority Defects = No. of Medium&#10;priority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-128789"/>
            <a:ext cx="11358139" cy="633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119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Defects by Priority&#10;Percentage of Low priority&#10;defects&#10;ï Percentage of Low priority Defects = No. of Low priority&#10;Defect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11" y="115910"/>
            <a:ext cx="10611163" cy="661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954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Defect Rejection ratio [Invalid&#10;bug ratio]&#10;ï Percentage of Invalid Defects = No. of Invalid Defects&#10;identified /Total no.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267773"/>
            <a:ext cx="10353587" cy="6300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930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Software Test Metrics and Measurem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167425"/>
            <a:ext cx="10469495" cy="635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342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Software Test Metrics and Measurem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103031"/>
            <a:ext cx="11023288" cy="680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241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3&#10;Why we need Metrics ?&#10;â¢ You cannot improve what you cannot measure&#10;â¢ You cannot Control what you cannot measure&#10;ï Withou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53792"/>
            <a:ext cx="11628594" cy="6413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9858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6215" y="364150"/>
            <a:ext cx="1152659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Source Sans Pro"/>
              </a:rPr>
              <a:t>Test Metrics Glossary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Source Sans Pro"/>
              </a:rPr>
              <a:t>Rework Effort Ratio = </a:t>
            </a:r>
            <a:r>
              <a:rPr lang="en-US" dirty="0">
                <a:solidFill>
                  <a:srgbClr val="222222"/>
                </a:solidFill>
                <a:latin typeface="Source Sans Pro"/>
              </a:rPr>
              <a:t>(Actual rework efforts spent in that phase/ total actual efforts spent in that phase) X 100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Source Sans Pro"/>
              </a:rPr>
              <a:t>Requirement Creep = </a:t>
            </a:r>
            <a:r>
              <a:rPr lang="en-US" dirty="0">
                <a:solidFill>
                  <a:srgbClr val="222222"/>
                </a:solidFill>
                <a:latin typeface="Source Sans Pro"/>
              </a:rPr>
              <a:t>( Total number of requirements added/No of initial requirements)X100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Source Sans Pro"/>
              </a:rPr>
              <a:t>Schedule Variance =</a:t>
            </a:r>
            <a:r>
              <a:rPr lang="en-US" dirty="0">
                <a:solidFill>
                  <a:srgbClr val="222222"/>
                </a:solidFill>
                <a:latin typeface="Source Sans Pro"/>
              </a:rPr>
              <a:t> ( Actual efforts – estimated efforts ) / Estimated Efforts) X 100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Source Sans Pro"/>
              </a:rPr>
              <a:t>Cost of finding a defect in testing =</a:t>
            </a:r>
            <a:r>
              <a:rPr lang="en-US" dirty="0">
                <a:solidFill>
                  <a:srgbClr val="222222"/>
                </a:solidFill>
                <a:latin typeface="Source Sans Pro"/>
              </a:rPr>
              <a:t> ( Total effort spent on testing/ defects found in testing)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Source Sans Pro"/>
              </a:rPr>
              <a:t>Schedule slippage = </a:t>
            </a:r>
            <a:r>
              <a:rPr lang="en-US" dirty="0">
                <a:solidFill>
                  <a:srgbClr val="222222"/>
                </a:solidFill>
                <a:latin typeface="Source Sans Pro"/>
              </a:rPr>
              <a:t>(Actual end date – Estimated end date) / (Planned End Date – Planned Start Date) X 100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Source Sans Pro"/>
              </a:rPr>
              <a:t>P</a:t>
            </a:r>
            <a:r>
              <a:rPr lang="en-US" b="1" dirty="0">
                <a:solidFill>
                  <a:srgbClr val="222222"/>
                </a:solidFill>
                <a:latin typeface="Source Sans Pro"/>
              </a:rPr>
              <a:t>assed Test Cases Percentage</a:t>
            </a:r>
            <a:r>
              <a:rPr lang="en-US" dirty="0">
                <a:solidFill>
                  <a:srgbClr val="222222"/>
                </a:solidFill>
                <a:latin typeface="Source Sans Pro"/>
              </a:rPr>
              <a:t> = (Number of Passed Tests/Total number of tests executed) X 100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Source Sans Pro"/>
              </a:rPr>
              <a:t>Failed Test Cases Percentage</a:t>
            </a:r>
            <a:r>
              <a:rPr lang="en-US" dirty="0">
                <a:solidFill>
                  <a:srgbClr val="222222"/>
                </a:solidFill>
                <a:latin typeface="Source Sans Pro"/>
              </a:rPr>
              <a:t> = (Number of Failed Tests/Total number of tests executed) X 100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Source Sans Pro"/>
              </a:rPr>
              <a:t>Blocked Test Cases Percentage</a:t>
            </a:r>
            <a:r>
              <a:rPr lang="en-US" dirty="0">
                <a:solidFill>
                  <a:srgbClr val="222222"/>
                </a:solidFill>
                <a:latin typeface="Source Sans Pro"/>
              </a:rPr>
              <a:t> = (Number of Blocked Tests/Total number of tests executed) X 100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Source Sans Pro"/>
              </a:rPr>
              <a:t>Fixed Defects Percentage</a:t>
            </a:r>
            <a:r>
              <a:rPr lang="en-US" dirty="0">
                <a:solidFill>
                  <a:srgbClr val="222222"/>
                </a:solidFill>
                <a:latin typeface="Source Sans Pro"/>
              </a:rPr>
              <a:t> = (Defects Fixed/Defects Reported) X 100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Source Sans Pro"/>
              </a:rPr>
              <a:t>Accepted Defects Percentage</a:t>
            </a:r>
            <a:r>
              <a:rPr lang="en-US" dirty="0">
                <a:solidFill>
                  <a:srgbClr val="222222"/>
                </a:solidFill>
                <a:latin typeface="Source Sans Pro"/>
              </a:rPr>
              <a:t> = (Defects Accepted as Valid by Dev Team /Total Defects Reported) X 100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Source Sans Pro"/>
              </a:rPr>
              <a:t>Defects Deferred Percentage</a:t>
            </a:r>
            <a:r>
              <a:rPr lang="en-US" dirty="0">
                <a:solidFill>
                  <a:srgbClr val="222222"/>
                </a:solidFill>
                <a:latin typeface="Source Sans Pro"/>
              </a:rPr>
              <a:t> = (Defects deferred for future releases /Total Defects Reported) X 100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Source Sans Pro"/>
              </a:rPr>
              <a:t>Critical Defects Percentage</a:t>
            </a:r>
            <a:r>
              <a:rPr lang="en-US" dirty="0">
                <a:solidFill>
                  <a:srgbClr val="222222"/>
                </a:solidFill>
                <a:latin typeface="Source Sans Pro"/>
              </a:rPr>
              <a:t> = (Critical Defects / Total Defects Reported) X 100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Source Sans Pro"/>
              </a:rPr>
              <a:t>Average time for a development team to repair defects</a:t>
            </a:r>
            <a:r>
              <a:rPr lang="en-US" dirty="0">
                <a:solidFill>
                  <a:srgbClr val="222222"/>
                </a:solidFill>
                <a:latin typeface="Source Sans Pro"/>
              </a:rPr>
              <a:t> = (Total time taken for </a:t>
            </a:r>
            <a:r>
              <a:rPr lang="en-US" dirty="0" err="1">
                <a:solidFill>
                  <a:srgbClr val="222222"/>
                </a:solidFill>
                <a:latin typeface="Source Sans Pro"/>
              </a:rPr>
              <a:t>bugfixes</a:t>
            </a:r>
            <a:r>
              <a:rPr lang="en-US" dirty="0">
                <a:solidFill>
                  <a:srgbClr val="222222"/>
                </a:solidFill>
                <a:latin typeface="Source Sans Pro"/>
              </a:rPr>
              <a:t>/Number of bugs)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Source Sans Pro"/>
              </a:rPr>
              <a:t>Number of tests run per time period</a:t>
            </a:r>
            <a:r>
              <a:rPr lang="en-US" dirty="0">
                <a:solidFill>
                  <a:srgbClr val="222222"/>
                </a:solidFill>
                <a:latin typeface="Source Sans Pro"/>
              </a:rPr>
              <a:t> = Number of tests run/Total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Source Sans Pro"/>
              </a:rPr>
              <a:t>Test design efficiency</a:t>
            </a:r>
            <a:r>
              <a:rPr lang="en-US" dirty="0">
                <a:solidFill>
                  <a:srgbClr val="222222"/>
                </a:solidFill>
                <a:latin typeface="Source Sans Pro"/>
              </a:rPr>
              <a:t> = Number of tests designed /Total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Source Sans Pro"/>
              </a:rPr>
              <a:t>Test review efficiency</a:t>
            </a:r>
            <a:r>
              <a:rPr lang="en-US" dirty="0">
                <a:solidFill>
                  <a:srgbClr val="222222"/>
                </a:solidFill>
                <a:latin typeface="Source Sans Pro"/>
              </a:rPr>
              <a:t> = Number of tests reviewed /Total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Source Sans Pro"/>
              </a:rPr>
              <a:t>Bug find rote or Number of defects per test hour</a:t>
            </a:r>
            <a:r>
              <a:rPr lang="en-US" dirty="0">
                <a:solidFill>
                  <a:srgbClr val="222222"/>
                </a:solidFill>
                <a:latin typeface="Source Sans Pro"/>
              </a:rPr>
              <a:t> = Total number of defects/Total number of test hours</a:t>
            </a:r>
            <a:endParaRPr lang="en-US" b="0" i="0" dirty="0">
              <a:solidFill>
                <a:srgbClr val="222222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584407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852"/>
          </a:xfrm>
        </p:spPr>
        <p:txBody>
          <a:bodyPr/>
          <a:lstStyle/>
          <a:p>
            <a:r>
              <a:rPr lang="en-IN" dirty="0" smtClean="0"/>
              <a:t>Release Metric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1978"/>
            <a:ext cx="10515600" cy="5004985"/>
          </a:xfrm>
        </p:spPr>
        <p:txBody>
          <a:bodyPr/>
          <a:lstStyle/>
          <a:p>
            <a:r>
              <a:rPr lang="en-IN" dirty="0" smtClean="0"/>
              <a:t>Used to determine whether the product is ready for release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8772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esting Metrics Life Cycle&#10;ï¶ Analysis Phase:&#10;â¢ Identify the Metrics which has to be generated&#10;â¢ Define the identified Metr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92428"/>
            <a:ext cx="11692988" cy="5782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54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608"/>
            <a:ext cx="10515600" cy="964955"/>
          </a:xfrm>
        </p:spPr>
        <p:txBody>
          <a:bodyPr/>
          <a:lstStyle/>
          <a:p>
            <a:r>
              <a:rPr lang="en-IN" dirty="0" smtClean="0"/>
              <a:t>Metrics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2738"/>
            <a:ext cx="10515600" cy="4554225"/>
          </a:xfrm>
        </p:spPr>
        <p:txBody>
          <a:bodyPr>
            <a:normAutofit/>
          </a:bodyPr>
          <a:lstStyle/>
          <a:p>
            <a:r>
              <a:rPr lang="en-IN" sz="3600" dirty="0" smtClean="0"/>
              <a:t>Metrics  can be classified on the basis of what they measured and what area they are focused on</a:t>
            </a:r>
          </a:p>
          <a:p>
            <a:r>
              <a:rPr lang="en-IN" sz="3600" dirty="0" smtClean="0"/>
              <a:t>Classification of metrics –Product metrics and Process Metrics</a:t>
            </a:r>
          </a:p>
          <a:p>
            <a:pPr marL="457200" lvl="1" indent="0">
              <a:buNone/>
            </a:pPr>
            <a:endParaRPr lang="en-IN" sz="3200" dirty="0" smtClean="0"/>
          </a:p>
          <a:p>
            <a:pPr lvl="1"/>
            <a:r>
              <a:rPr lang="en-IN" sz="3200" dirty="0" smtClean="0"/>
              <a:t>Product metrics- </a:t>
            </a:r>
          </a:p>
          <a:p>
            <a:pPr lvl="2"/>
            <a:r>
              <a:rPr lang="en-IN" sz="2800" dirty="0" smtClean="0"/>
              <a:t>Project Metrics</a:t>
            </a:r>
          </a:p>
          <a:p>
            <a:pPr lvl="2"/>
            <a:r>
              <a:rPr lang="en-IN" sz="2800" dirty="0" smtClean="0"/>
              <a:t> Progress Metrics, </a:t>
            </a:r>
          </a:p>
          <a:p>
            <a:pPr lvl="2"/>
            <a:r>
              <a:rPr lang="en-IN" sz="2800" dirty="0" smtClean="0"/>
              <a:t>Productivity Metrics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48824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9093"/>
            <a:ext cx="10515600" cy="586787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Project Metrics- Set of metrics that indicates how project is planned and executed</a:t>
            </a:r>
            <a:endParaRPr lang="en-IN" sz="3200" dirty="0"/>
          </a:p>
          <a:p>
            <a:r>
              <a:rPr lang="en-IN" sz="3600" dirty="0"/>
              <a:t>Progress</a:t>
            </a:r>
            <a:r>
              <a:rPr lang="en-IN" sz="3200" dirty="0"/>
              <a:t> </a:t>
            </a:r>
            <a:r>
              <a:rPr lang="en-IN" sz="3200" dirty="0" smtClean="0"/>
              <a:t>Metrics- </a:t>
            </a:r>
            <a:r>
              <a:rPr lang="en-IN" sz="3200" dirty="0"/>
              <a:t>Set of metrics that </a:t>
            </a:r>
            <a:r>
              <a:rPr lang="en-IN" sz="3200" dirty="0" smtClean="0"/>
              <a:t>tracks how the different activities of the project are processing</a:t>
            </a:r>
          </a:p>
          <a:p>
            <a:pPr lvl="1"/>
            <a:r>
              <a:rPr lang="en-IN" sz="2800" dirty="0" smtClean="0"/>
              <a:t>Includes development and testing activities.</a:t>
            </a:r>
          </a:p>
          <a:p>
            <a:pPr lvl="1"/>
            <a:r>
              <a:rPr lang="en-IN" sz="2800" dirty="0" smtClean="0"/>
              <a:t>Helps in finding out the status of test activity</a:t>
            </a:r>
          </a:p>
          <a:p>
            <a:pPr marL="0" indent="0">
              <a:buNone/>
            </a:pPr>
            <a:r>
              <a:rPr lang="en-IN" sz="3200" dirty="0" smtClean="0"/>
              <a:t>	Types of Progress Metrics</a:t>
            </a:r>
          </a:p>
          <a:p>
            <a:pPr lvl="2"/>
            <a:r>
              <a:rPr lang="en-IN" sz="2400" dirty="0" smtClean="0"/>
              <a:t>Test defect metric</a:t>
            </a:r>
          </a:p>
          <a:p>
            <a:pPr lvl="2"/>
            <a:r>
              <a:rPr lang="en-IN" sz="2400" dirty="0" smtClean="0"/>
              <a:t>Development defect metric</a:t>
            </a:r>
          </a:p>
          <a:p>
            <a:r>
              <a:rPr lang="en-IN" sz="3200" dirty="0"/>
              <a:t>Productivity </a:t>
            </a:r>
            <a:r>
              <a:rPr lang="en-IN" sz="3200" dirty="0" smtClean="0"/>
              <a:t>Metrics-</a:t>
            </a:r>
            <a:r>
              <a:rPr lang="en-IN" sz="3200" dirty="0"/>
              <a:t> Set of metrics that </a:t>
            </a:r>
            <a:r>
              <a:rPr lang="en-IN" sz="3200" dirty="0" smtClean="0"/>
              <a:t>takes into account various productivity members that can be collected and used for planning and tracking testing activity</a:t>
            </a:r>
            <a:endParaRPr lang="en-IN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895298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6670"/>
            <a:ext cx="10515600" cy="5610293"/>
          </a:xfrm>
        </p:spPr>
        <p:txBody>
          <a:bodyPr/>
          <a:lstStyle/>
          <a:p>
            <a:r>
              <a:rPr lang="en-US" sz="3600" dirty="0" smtClean="0"/>
              <a:t>Few </a:t>
            </a:r>
            <a:r>
              <a:rPr lang="en-US" sz="3600" dirty="0"/>
              <a:t>things need to be considered before identifying the test metrics</a:t>
            </a:r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Fix </a:t>
            </a:r>
            <a:r>
              <a:rPr lang="en-US" sz="3200" dirty="0"/>
              <a:t>the target audience for the metric preparation</a:t>
            </a:r>
          </a:p>
          <a:p>
            <a:pPr lvl="1"/>
            <a:r>
              <a:rPr lang="en-US" sz="3200" dirty="0"/>
              <a:t>Define the goal for metrics</a:t>
            </a:r>
          </a:p>
          <a:p>
            <a:pPr lvl="1"/>
            <a:r>
              <a:rPr lang="en-US" sz="3200" dirty="0"/>
              <a:t>Introduce all the relevant metrics based on project needs</a:t>
            </a:r>
          </a:p>
          <a:p>
            <a:pPr lvl="1"/>
            <a:r>
              <a:rPr lang="en-US" sz="3200" dirty="0"/>
              <a:t>Analyze the cost benefits aspect of each metrics and the project lifestyle phase in which it results in the maximum output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862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Project Metrics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4552"/>
            <a:ext cx="10515600" cy="5172411"/>
          </a:xfrm>
        </p:spPr>
        <p:txBody>
          <a:bodyPr/>
          <a:lstStyle/>
          <a:p>
            <a:r>
              <a:rPr lang="en-IN" dirty="0"/>
              <a:t>Set of metrics that indicates how project is planned and executed</a:t>
            </a:r>
          </a:p>
          <a:p>
            <a:r>
              <a:rPr lang="en-IN" dirty="0" smtClean="0"/>
              <a:t>Tracking of Activities is done by Effort and Schedule.</a:t>
            </a:r>
          </a:p>
          <a:p>
            <a:r>
              <a:rPr lang="en-IN" dirty="0" smtClean="0"/>
              <a:t>Effort is actual time that is spend on a particular activity</a:t>
            </a:r>
          </a:p>
          <a:p>
            <a:r>
              <a:rPr lang="en-IN" dirty="0" smtClean="0"/>
              <a:t>Elapsed time- difference between start of an activity and ending of the activity</a:t>
            </a:r>
          </a:p>
          <a:p>
            <a:r>
              <a:rPr lang="en-IN" dirty="0" smtClean="0"/>
              <a:t>Effort Variance- quantitative measure of relative difference between the revised and actual efforts</a:t>
            </a:r>
          </a:p>
          <a:p>
            <a:pPr lvl="1"/>
            <a:r>
              <a:rPr lang="en-IN" dirty="0" smtClean="0"/>
              <a:t>Baseline effort estimation revised effort estimation and actual Effort estimation is plotted for all the phases of SDLC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0915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546"/>
            <a:ext cx="10515600" cy="6542468"/>
          </a:xfrm>
        </p:spPr>
        <p:txBody>
          <a:bodyPr>
            <a:noAutofit/>
          </a:bodyPr>
          <a:lstStyle/>
          <a:p>
            <a:r>
              <a:rPr lang="en-IN" sz="3200" dirty="0" smtClean="0"/>
              <a:t>Schedule Variance: is calculated at the end of every milestone to find out how well the project is doing with respect to the schedule</a:t>
            </a:r>
          </a:p>
          <a:p>
            <a:r>
              <a:rPr lang="en-IN" sz="3200" dirty="0" smtClean="0"/>
              <a:t>Effort and schedule variance is calculated totality not in isolation</a:t>
            </a:r>
          </a:p>
          <a:p>
            <a:r>
              <a:rPr lang="en-IN" sz="3200" dirty="0" smtClean="0"/>
              <a:t>Variance may be Negative , Zero, </a:t>
            </a:r>
            <a:r>
              <a:rPr lang="en-IN" sz="3200" dirty="0" err="1" smtClean="0"/>
              <a:t>Accepatable</a:t>
            </a:r>
            <a:r>
              <a:rPr lang="en-IN" sz="3200" dirty="0" smtClean="0"/>
              <a:t> or unacceptable.</a:t>
            </a:r>
          </a:p>
          <a:p>
            <a:r>
              <a:rPr lang="en-IN" sz="3200" dirty="0" smtClean="0"/>
              <a:t>0-5 % variance is acceptable</a:t>
            </a:r>
          </a:p>
          <a:p>
            <a:r>
              <a:rPr lang="en-IN" sz="3200" dirty="0" smtClean="0"/>
              <a:t>Effort Distribution: proper distribution of effort gives quality product</a:t>
            </a:r>
          </a:p>
          <a:p>
            <a:r>
              <a:rPr lang="en-IN" sz="3200" dirty="0" smtClean="0"/>
              <a:t>Distribution percentage can be estimated at the time of planning and it is compared with the actuals at the time of release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06865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680</Words>
  <Application>Microsoft Office PowerPoint</Application>
  <PresentationFormat>Widescreen</PresentationFormat>
  <Paragraphs>109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Source Sans Pro</vt:lpstr>
      <vt:lpstr>Office Theme</vt:lpstr>
      <vt:lpstr>Test metrics &amp; measurements</vt:lpstr>
      <vt:lpstr>PowerPoint Presentation</vt:lpstr>
      <vt:lpstr>PowerPoint Presentation</vt:lpstr>
      <vt:lpstr>PowerPoint Presentation</vt:lpstr>
      <vt:lpstr>Metrics types</vt:lpstr>
      <vt:lpstr>PowerPoint Presentation</vt:lpstr>
      <vt:lpstr>PowerPoint Presentation</vt:lpstr>
      <vt:lpstr>Project Metrics</vt:lpstr>
      <vt:lpstr>PowerPoint Presentation</vt:lpstr>
      <vt:lpstr>Progress Metric</vt:lpstr>
      <vt:lpstr>Productivity Metric</vt:lpstr>
      <vt:lpstr>PowerPoint Presentation</vt:lpstr>
      <vt:lpstr>PowerPoint Presentation</vt:lpstr>
      <vt:lpstr>Manual Test Metrics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Release Metric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Sarita Patil</dc:creator>
  <cp:lastModifiedBy>Sarita Patil</cp:lastModifiedBy>
  <cp:revision>21</cp:revision>
  <dcterms:created xsi:type="dcterms:W3CDTF">2019-02-08T05:21:56Z</dcterms:created>
  <dcterms:modified xsi:type="dcterms:W3CDTF">2019-02-12T09:17:19Z</dcterms:modified>
</cp:coreProperties>
</file>