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6" r:id="rId2"/>
    <p:sldId id="257" r:id="rId3"/>
    <p:sldId id="258" r:id="rId4"/>
    <p:sldId id="259" r:id="rId5"/>
    <p:sldId id="312" r:id="rId6"/>
    <p:sldId id="260" r:id="rId7"/>
    <p:sldId id="263" r:id="rId8"/>
    <p:sldId id="264" r:id="rId9"/>
    <p:sldId id="265" r:id="rId10"/>
    <p:sldId id="261" r:id="rId11"/>
    <p:sldId id="310" r:id="rId12"/>
    <p:sldId id="308" r:id="rId13"/>
    <p:sldId id="266" r:id="rId14"/>
    <p:sldId id="309" r:id="rId15"/>
    <p:sldId id="262" r:id="rId16"/>
    <p:sldId id="311" r:id="rId17"/>
    <p:sldId id="307" r:id="rId18"/>
    <p:sldId id="306" r:id="rId19"/>
    <p:sldId id="305" r:id="rId20"/>
    <p:sldId id="268" r:id="rId21"/>
    <p:sldId id="269" r:id="rId22"/>
    <p:sldId id="297" r:id="rId23"/>
    <p:sldId id="298" r:id="rId24"/>
    <p:sldId id="300" r:id="rId25"/>
    <p:sldId id="299" r:id="rId26"/>
    <p:sldId id="301" r:id="rId27"/>
    <p:sldId id="303" r:id="rId28"/>
    <p:sldId id="270" r:id="rId29"/>
    <p:sldId id="304" r:id="rId30"/>
    <p:sldId id="302" r:id="rId31"/>
    <p:sldId id="271" r:id="rId32"/>
    <p:sldId id="313" r:id="rId33"/>
    <p:sldId id="272" r:id="rId34"/>
    <p:sldId id="273" r:id="rId35"/>
    <p:sldId id="274" r:id="rId36"/>
    <p:sldId id="275" r:id="rId37"/>
    <p:sldId id="276" r:id="rId38"/>
    <p:sldId id="277" r:id="rId39"/>
    <p:sldId id="318" r:id="rId40"/>
    <p:sldId id="278" r:id="rId41"/>
    <p:sldId id="319" r:id="rId42"/>
    <p:sldId id="320" r:id="rId43"/>
    <p:sldId id="321" r:id="rId44"/>
    <p:sldId id="323" r:id="rId45"/>
    <p:sldId id="322" r:id="rId46"/>
    <p:sldId id="324" r:id="rId47"/>
    <p:sldId id="325" r:id="rId48"/>
    <p:sldId id="279" r:id="rId49"/>
    <p:sldId id="280" r:id="rId50"/>
    <p:sldId id="317" r:id="rId51"/>
    <p:sldId id="281" r:id="rId52"/>
    <p:sldId id="282" r:id="rId53"/>
    <p:sldId id="316" r:id="rId54"/>
    <p:sldId id="283" r:id="rId55"/>
    <p:sldId id="314" r:id="rId56"/>
    <p:sldId id="284" r:id="rId57"/>
    <p:sldId id="315" r:id="rId58"/>
    <p:sldId id="285" r:id="rId59"/>
    <p:sldId id="286" r:id="rId60"/>
    <p:sldId id="287" r:id="rId61"/>
    <p:sldId id="288" r:id="rId62"/>
    <p:sldId id="289" r:id="rId63"/>
    <p:sldId id="290" r:id="rId64"/>
    <p:sldId id="291" r:id="rId65"/>
    <p:sldId id="292" r:id="rId66"/>
    <p:sldId id="293" r:id="rId67"/>
    <p:sldId id="294" r:id="rId68"/>
    <p:sldId id="295" r:id="rId69"/>
    <p:sldId id="296"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3" autoAdjust="0"/>
    <p:restoredTop sz="94614" autoAdjust="0"/>
  </p:normalViewPr>
  <p:slideViewPr>
    <p:cSldViewPr>
      <p:cViewPr varScale="1">
        <p:scale>
          <a:sx n="70" d="100"/>
          <a:sy n="70" d="100"/>
        </p:scale>
        <p:origin x="1380" y="72"/>
      </p:cViewPr>
      <p:guideLst>
        <p:guide orient="horz" pos="2160"/>
        <p:guide pos="2880"/>
      </p:guideLst>
    </p:cSldViewPr>
  </p:slideViewPr>
  <p:outlineViewPr>
    <p:cViewPr>
      <p:scale>
        <a:sx n="33" d="100"/>
        <a:sy n="33" d="100"/>
      </p:scale>
      <p:origin x="48" y="494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33728-87CD-460D-B74B-51B9B61A7F30}" type="datetimeFigureOut">
              <a:rPr lang="en-US" smtClean="0"/>
              <a:t>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F407D2-A5D2-4010-846A-9F437899A624}" type="slidenum">
              <a:rPr lang="en-US" smtClean="0"/>
              <a:t>‹#›</a:t>
            </a:fld>
            <a:endParaRPr lang="en-US"/>
          </a:p>
        </p:txBody>
      </p:sp>
    </p:spTree>
    <p:extLst>
      <p:ext uri="{BB962C8B-B14F-4D97-AF65-F5344CB8AC3E}">
        <p14:creationId xmlns:p14="http://schemas.microsoft.com/office/powerpoint/2010/main" val="1297375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F407D2-A5D2-4010-846A-9F437899A624}" type="slidenum">
              <a:rPr lang="en-US" smtClean="0"/>
              <a:t>9</a:t>
            </a:fld>
            <a:endParaRPr lang="en-US"/>
          </a:p>
        </p:txBody>
      </p:sp>
    </p:spTree>
    <p:extLst>
      <p:ext uri="{BB962C8B-B14F-4D97-AF65-F5344CB8AC3E}">
        <p14:creationId xmlns:p14="http://schemas.microsoft.com/office/powerpoint/2010/main" val="1809306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1F407D2-A5D2-4010-846A-9F437899A624}" type="slidenum">
              <a:rPr lang="en-US" smtClean="0"/>
              <a:t>17</a:t>
            </a:fld>
            <a:endParaRPr lang="en-US"/>
          </a:p>
        </p:txBody>
      </p:sp>
    </p:spTree>
    <p:extLst>
      <p:ext uri="{BB962C8B-B14F-4D97-AF65-F5344CB8AC3E}">
        <p14:creationId xmlns:p14="http://schemas.microsoft.com/office/powerpoint/2010/main" val="3783459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C6973B-1241-4146-AB28-C2D92B38883C}"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786DAE-4FD3-4777-AF40-22C346A8B1F3}" type="slidenum">
              <a:rPr lang="en-US" smtClean="0"/>
              <a:t>‹#›</a:t>
            </a:fld>
            <a:endParaRPr lang="en-US"/>
          </a:p>
        </p:txBody>
      </p:sp>
    </p:spTree>
    <p:extLst>
      <p:ext uri="{BB962C8B-B14F-4D97-AF65-F5344CB8AC3E}">
        <p14:creationId xmlns:p14="http://schemas.microsoft.com/office/powerpoint/2010/main" val="12998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C6973B-1241-4146-AB28-C2D92B38883C}"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786DAE-4FD3-4777-AF40-22C346A8B1F3}" type="slidenum">
              <a:rPr lang="en-US" smtClean="0"/>
              <a:t>‹#›</a:t>
            </a:fld>
            <a:endParaRPr lang="en-US"/>
          </a:p>
        </p:txBody>
      </p:sp>
    </p:spTree>
    <p:extLst>
      <p:ext uri="{BB962C8B-B14F-4D97-AF65-F5344CB8AC3E}">
        <p14:creationId xmlns:p14="http://schemas.microsoft.com/office/powerpoint/2010/main" val="2150938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C6973B-1241-4146-AB28-C2D92B38883C}"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786DAE-4FD3-4777-AF40-22C346A8B1F3}" type="slidenum">
              <a:rPr lang="en-US" smtClean="0"/>
              <a:t>‹#›</a:t>
            </a:fld>
            <a:endParaRPr lang="en-US"/>
          </a:p>
        </p:txBody>
      </p:sp>
    </p:spTree>
    <p:extLst>
      <p:ext uri="{BB962C8B-B14F-4D97-AF65-F5344CB8AC3E}">
        <p14:creationId xmlns:p14="http://schemas.microsoft.com/office/powerpoint/2010/main" val="857856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C6973B-1241-4146-AB28-C2D92B38883C}"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786DAE-4FD3-4777-AF40-22C346A8B1F3}" type="slidenum">
              <a:rPr lang="en-US" smtClean="0"/>
              <a:t>‹#›</a:t>
            </a:fld>
            <a:endParaRPr lang="en-US"/>
          </a:p>
        </p:txBody>
      </p:sp>
    </p:spTree>
    <p:extLst>
      <p:ext uri="{BB962C8B-B14F-4D97-AF65-F5344CB8AC3E}">
        <p14:creationId xmlns:p14="http://schemas.microsoft.com/office/powerpoint/2010/main" val="1465107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C6973B-1241-4146-AB28-C2D92B38883C}"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786DAE-4FD3-4777-AF40-22C346A8B1F3}" type="slidenum">
              <a:rPr lang="en-US" smtClean="0"/>
              <a:t>‹#›</a:t>
            </a:fld>
            <a:endParaRPr lang="en-US"/>
          </a:p>
        </p:txBody>
      </p:sp>
    </p:spTree>
    <p:extLst>
      <p:ext uri="{BB962C8B-B14F-4D97-AF65-F5344CB8AC3E}">
        <p14:creationId xmlns:p14="http://schemas.microsoft.com/office/powerpoint/2010/main" val="1193717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C6973B-1241-4146-AB28-C2D92B38883C}" type="datetimeFigureOut">
              <a:rPr lang="en-US" smtClean="0"/>
              <a:t>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786DAE-4FD3-4777-AF40-22C346A8B1F3}" type="slidenum">
              <a:rPr lang="en-US" smtClean="0"/>
              <a:t>‹#›</a:t>
            </a:fld>
            <a:endParaRPr lang="en-US"/>
          </a:p>
        </p:txBody>
      </p:sp>
    </p:spTree>
    <p:extLst>
      <p:ext uri="{BB962C8B-B14F-4D97-AF65-F5344CB8AC3E}">
        <p14:creationId xmlns:p14="http://schemas.microsoft.com/office/powerpoint/2010/main" val="470241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C6973B-1241-4146-AB28-C2D92B38883C}" type="datetimeFigureOut">
              <a:rPr lang="en-US" smtClean="0"/>
              <a:t>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786DAE-4FD3-4777-AF40-22C346A8B1F3}" type="slidenum">
              <a:rPr lang="en-US" smtClean="0"/>
              <a:t>‹#›</a:t>
            </a:fld>
            <a:endParaRPr lang="en-US"/>
          </a:p>
        </p:txBody>
      </p:sp>
    </p:spTree>
    <p:extLst>
      <p:ext uri="{BB962C8B-B14F-4D97-AF65-F5344CB8AC3E}">
        <p14:creationId xmlns:p14="http://schemas.microsoft.com/office/powerpoint/2010/main" val="1819869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C6973B-1241-4146-AB28-C2D92B38883C}" type="datetimeFigureOut">
              <a:rPr lang="en-US" smtClean="0"/>
              <a:t>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786DAE-4FD3-4777-AF40-22C346A8B1F3}" type="slidenum">
              <a:rPr lang="en-US" smtClean="0"/>
              <a:t>‹#›</a:t>
            </a:fld>
            <a:endParaRPr lang="en-US"/>
          </a:p>
        </p:txBody>
      </p:sp>
    </p:spTree>
    <p:extLst>
      <p:ext uri="{BB962C8B-B14F-4D97-AF65-F5344CB8AC3E}">
        <p14:creationId xmlns:p14="http://schemas.microsoft.com/office/powerpoint/2010/main" val="2692207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C6973B-1241-4146-AB28-C2D92B38883C}" type="datetimeFigureOut">
              <a:rPr lang="en-US" smtClean="0"/>
              <a:t>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786DAE-4FD3-4777-AF40-22C346A8B1F3}" type="slidenum">
              <a:rPr lang="en-US" smtClean="0"/>
              <a:t>‹#›</a:t>
            </a:fld>
            <a:endParaRPr lang="en-US"/>
          </a:p>
        </p:txBody>
      </p:sp>
    </p:spTree>
    <p:extLst>
      <p:ext uri="{BB962C8B-B14F-4D97-AF65-F5344CB8AC3E}">
        <p14:creationId xmlns:p14="http://schemas.microsoft.com/office/powerpoint/2010/main" val="2500910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C6973B-1241-4146-AB28-C2D92B38883C}" type="datetimeFigureOut">
              <a:rPr lang="en-US" smtClean="0"/>
              <a:t>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786DAE-4FD3-4777-AF40-22C346A8B1F3}" type="slidenum">
              <a:rPr lang="en-US" smtClean="0"/>
              <a:t>‹#›</a:t>
            </a:fld>
            <a:endParaRPr lang="en-US"/>
          </a:p>
        </p:txBody>
      </p:sp>
    </p:spTree>
    <p:extLst>
      <p:ext uri="{BB962C8B-B14F-4D97-AF65-F5344CB8AC3E}">
        <p14:creationId xmlns:p14="http://schemas.microsoft.com/office/powerpoint/2010/main" val="1938608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C6973B-1241-4146-AB28-C2D92B38883C}" type="datetimeFigureOut">
              <a:rPr lang="en-US" smtClean="0"/>
              <a:t>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786DAE-4FD3-4777-AF40-22C346A8B1F3}" type="slidenum">
              <a:rPr lang="en-US" smtClean="0"/>
              <a:t>‹#›</a:t>
            </a:fld>
            <a:endParaRPr lang="en-US"/>
          </a:p>
        </p:txBody>
      </p:sp>
    </p:spTree>
    <p:extLst>
      <p:ext uri="{BB962C8B-B14F-4D97-AF65-F5344CB8AC3E}">
        <p14:creationId xmlns:p14="http://schemas.microsoft.com/office/powerpoint/2010/main" val="2268782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C6973B-1241-4146-AB28-C2D92B38883C}" type="datetimeFigureOut">
              <a:rPr lang="en-US" smtClean="0"/>
              <a:t>2/5/2019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786DAE-4FD3-4777-AF40-22C346A8B1F3}" type="slidenum">
              <a:rPr lang="en-US" smtClean="0"/>
              <a:t>‹#›</a:t>
            </a:fld>
            <a:endParaRPr lang="en-US"/>
          </a:p>
        </p:txBody>
      </p:sp>
    </p:spTree>
    <p:extLst>
      <p:ext uri="{BB962C8B-B14F-4D97-AF65-F5344CB8AC3E}">
        <p14:creationId xmlns:p14="http://schemas.microsoft.com/office/powerpoint/2010/main" val="18772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uru99.com/an-expert-view-on-test-estimation.html" TargetMode="External"/><Relationship Id="rId2" Type="http://schemas.openxmlformats.org/officeDocument/2006/relationships/hyperlink" Target="https://www.guru99.com/software-testing.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guru99.com/images/TestManagement/testmanagement_article_2_4_15.png"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guru99.com/an-expert-view-on-test-estimation.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guru99.com/software-testing.html" TargetMode="External"/><Relationship Id="rId2" Type="http://schemas.openxmlformats.org/officeDocument/2006/relationships/hyperlink" Target="https://www.guru99.com/what-everybody-ought-to-know-about-test-planing.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uru99.com/how-to-create-test-strategy-document.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tryqa.com/test-case/" TargetMode="External"/><Relationship Id="rId2" Type="http://schemas.openxmlformats.org/officeDocument/2006/relationships/hyperlink" Target="http://tryqa.com/what-is-a-software-testing/" TargetMode="Externa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hyperlink" Target="http://tryqa.com/what-is-risk-in-software-testing/" TargetMode="External"/><Relationship Id="rId2" Type="http://schemas.openxmlformats.org/officeDocument/2006/relationships/hyperlink" Target="http://tryqa.com/what-is-the-purpose-and-importance-of-test-plans/"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uru99.com/images/TestManagement/testmanagement_article_2_4_3.png"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tryqa.com/what-is-the-purpose-and-importance-of-test-plans/"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tryqa.com/what-is-test-coverage-in-software-testing-its-advantages-and-disadvantages/" TargetMode="Externa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hyperlink" Target="http://tryqa.com/what-is-test-design-technique/" TargetMode="External"/><Relationship Id="rId2" Type="http://schemas.openxmlformats.org/officeDocument/2006/relationships/hyperlink" Target="http://tryqa.com/what-is-test-analysis-or-how-to-identify-the-test-conditions/" TargetMode="Externa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tryqa.com/what-is-retesting/" TargetMode="Externa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package" Target="../embeddings/Microsoft_Word_Document1.doc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Test Planning and  Management </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778072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381000" y="304800"/>
            <a:ext cx="8610600" cy="6400800"/>
          </a:xfrm>
        </p:spPr>
        <p:txBody>
          <a:bodyPr>
            <a:noAutofit/>
          </a:bodyPr>
          <a:lstStyle/>
          <a:p>
            <a:pPr lvl="1" algn="l"/>
            <a:r>
              <a:rPr lang="en-US" b="1" dirty="0">
                <a:solidFill>
                  <a:schemeClr val="tx1"/>
                </a:solidFill>
                <a:latin typeface="Times New Roman" pitchFamily="18" charset="0"/>
                <a:cs typeface="Times New Roman" pitchFamily="18" charset="0"/>
              </a:rPr>
              <a:t>Create Test </a:t>
            </a:r>
            <a:r>
              <a:rPr lang="en-US" b="1" dirty="0" smtClean="0">
                <a:solidFill>
                  <a:schemeClr val="tx1"/>
                </a:solidFill>
                <a:latin typeface="Times New Roman" pitchFamily="18" charset="0"/>
                <a:cs typeface="Times New Roman" pitchFamily="18" charset="0"/>
              </a:rPr>
              <a:t>Logistics: Test manager has to answer</a:t>
            </a:r>
            <a:endParaRPr lang="en-US" b="1" dirty="0">
              <a:solidFill>
                <a:schemeClr val="tx1"/>
              </a:solidFill>
              <a:latin typeface="Times New Roman" pitchFamily="18" charset="0"/>
              <a:cs typeface="Times New Roman" pitchFamily="18" charset="0"/>
            </a:endParaRPr>
          </a:p>
          <a:p>
            <a:pPr lvl="1" algn="l"/>
            <a:r>
              <a:rPr lang="en-US" b="1" dirty="0">
                <a:solidFill>
                  <a:schemeClr val="tx1"/>
                </a:solidFill>
                <a:latin typeface="Times New Roman" pitchFamily="18" charset="0"/>
                <a:cs typeface="Times New Roman" pitchFamily="18" charset="0"/>
              </a:rPr>
              <a:t>		Who </a:t>
            </a:r>
            <a:r>
              <a:rPr lang="en-US" dirty="0">
                <a:solidFill>
                  <a:schemeClr val="tx1"/>
                </a:solidFill>
                <a:latin typeface="Times New Roman" pitchFamily="18" charset="0"/>
                <a:cs typeface="Times New Roman" pitchFamily="18" charset="0"/>
              </a:rPr>
              <a:t>will </a:t>
            </a:r>
            <a:r>
              <a:rPr lang="en-US" dirty="0" smtClean="0">
                <a:solidFill>
                  <a:schemeClr val="tx1"/>
                </a:solidFill>
                <a:latin typeface="Times New Roman" pitchFamily="18" charset="0"/>
                <a:cs typeface="Times New Roman" pitchFamily="18" charset="0"/>
              </a:rPr>
              <a:t>test</a:t>
            </a:r>
          </a:p>
          <a:p>
            <a:pPr lvl="1" algn="l"/>
            <a:r>
              <a:rPr lang="en-US" b="1" dirty="0">
                <a:solidFill>
                  <a:schemeClr val="tx1"/>
                </a:solidFill>
                <a:latin typeface="Times New Roman" pitchFamily="18" charset="0"/>
                <a:cs typeface="Times New Roman" pitchFamily="18" charset="0"/>
              </a:rPr>
              <a:t>	</a:t>
            </a:r>
            <a:r>
              <a:rPr lang="en-US" b="1" dirty="0" smtClean="0">
                <a:solidFill>
                  <a:schemeClr val="tx1"/>
                </a:solidFill>
                <a:latin typeface="Times New Roman" pitchFamily="18" charset="0"/>
                <a:cs typeface="Times New Roman" pitchFamily="18" charset="0"/>
              </a:rPr>
              <a:t>	When</a:t>
            </a:r>
            <a:r>
              <a:rPr lang="en-US" b="1" dirty="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will the test occur?</a:t>
            </a:r>
          </a:p>
          <a:p>
            <a:pPr algn="l"/>
            <a:r>
              <a:rPr lang="en-US" sz="2800" dirty="0">
                <a:solidFill>
                  <a:schemeClr val="tx1"/>
                </a:solidFill>
              </a:rPr>
              <a:t>To select the right member for specified task, you have to consider if his skill is qualified for the task or not, also estimate the project budget. </a:t>
            </a:r>
            <a:endParaRPr lang="en-US" sz="2800" dirty="0" smtClean="0">
              <a:solidFill>
                <a:schemeClr val="tx1"/>
              </a:solidFill>
            </a:endParaRPr>
          </a:p>
          <a:p>
            <a:pPr algn="l"/>
            <a:r>
              <a:rPr lang="en-US" sz="2800" dirty="0" smtClean="0">
                <a:solidFill>
                  <a:schemeClr val="tx1"/>
                </a:solidFill>
              </a:rPr>
              <a:t>Selecting </a:t>
            </a:r>
            <a:r>
              <a:rPr lang="en-US" sz="2800" dirty="0">
                <a:solidFill>
                  <a:schemeClr val="tx1"/>
                </a:solidFill>
              </a:rPr>
              <a:t>wrong member for the task may cause the project to</a:t>
            </a:r>
            <a:r>
              <a:rPr lang="en-US" sz="2800" b="1" dirty="0">
                <a:solidFill>
                  <a:schemeClr val="tx1"/>
                </a:solidFill>
              </a:rPr>
              <a:t> fail</a:t>
            </a:r>
            <a:r>
              <a:rPr lang="en-US" sz="2800" dirty="0">
                <a:solidFill>
                  <a:schemeClr val="tx1"/>
                </a:solidFill>
              </a:rPr>
              <a:t> or </a:t>
            </a:r>
            <a:r>
              <a:rPr lang="en-US" sz="2800" b="1" dirty="0">
                <a:solidFill>
                  <a:schemeClr val="tx1"/>
                </a:solidFill>
              </a:rPr>
              <a:t>delay</a:t>
            </a:r>
            <a:r>
              <a:rPr lang="en-US" sz="2800" dirty="0">
                <a:solidFill>
                  <a:schemeClr val="tx1"/>
                </a:solidFill>
              </a:rPr>
              <a:t>. </a:t>
            </a:r>
            <a:endParaRPr lang="en-IN" sz="2800" dirty="0">
              <a:solidFill>
                <a:schemeClr val="tx1"/>
              </a:solidFill>
            </a:endParaRPr>
          </a:p>
          <a:p>
            <a:pPr algn="l"/>
            <a:r>
              <a:rPr lang="en-US" sz="2800" dirty="0" smtClean="0">
                <a:solidFill>
                  <a:schemeClr val="tx1"/>
                </a:solidFill>
              </a:rPr>
              <a:t>Person </a:t>
            </a:r>
            <a:r>
              <a:rPr lang="en-US" sz="2800" dirty="0">
                <a:solidFill>
                  <a:schemeClr val="tx1"/>
                </a:solidFill>
              </a:rPr>
              <a:t>having the </a:t>
            </a:r>
            <a:r>
              <a:rPr lang="en-US" sz="2800" dirty="0" smtClean="0">
                <a:solidFill>
                  <a:schemeClr val="tx1"/>
                </a:solidFill>
              </a:rPr>
              <a:t>skills for </a:t>
            </a:r>
            <a:r>
              <a:rPr lang="en-US" sz="2800" dirty="0">
                <a:solidFill>
                  <a:schemeClr val="tx1"/>
                </a:solidFill>
              </a:rPr>
              <a:t>performing software </a:t>
            </a:r>
            <a:r>
              <a:rPr lang="en-US" sz="2800" dirty="0" smtClean="0">
                <a:solidFill>
                  <a:schemeClr val="tx1"/>
                </a:solidFill>
              </a:rPr>
              <a:t>testing:</a:t>
            </a:r>
          </a:p>
          <a:p>
            <a:r>
              <a:rPr lang="en-US" sz="2800" dirty="0" smtClean="0">
                <a:solidFill>
                  <a:schemeClr val="tx1"/>
                </a:solidFill>
              </a:rPr>
              <a:t>Ability </a:t>
            </a:r>
            <a:r>
              <a:rPr lang="en-US" sz="2800" dirty="0">
                <a:solidFill>
                  <a:schemeClr val="tx1"/>
                </a:solidFill>
              </a:rPr>
              <a:t>to </a:t>
            </a:r>
            <a:r>
              <a:rPr lang="en-US" sz="2800" b="1" dirty="0">
                <a:solidFill>
                  <a:schemeClr val="tx1"/>
                </a:solidFill>
              </a:rPr>
              <a:t>understand</a:t>
            </a:r>
            <a:r>
              <a:rPr lang="en-US" sz="2800" dirty="0">
                <a:solidFill>
                  <a:schemeClr val="tx1"/>
                </a:solidFill>
              </a:rPr>
              <a:t> customers point of </a:t>
            </a:r>
            <a:r>
              <a:rPr lang="en-US" sz="2800" dirty="0" smtClean="0">
                <a:solidFill>
                  <a:schemeClr val="tx1"/>
                </a:solidFill>
              </a:rPr>
              <a:t>view</a:t>
            </a:r>
            <a:endParaRPr lang="en-IN" sz="2800" dirty="0">
              <a:solidFill>
                <a:schemeClr val="tx1"/>
              </a:solidFill>
            </a:endParaRPr>
          </a:p>
          <a:p>
            <a:pPr algn="l"/>
            <a:r>
              <a:rPr lang="en-US" sz="2800" dirty="0" smtClean="0">
                <a:solidFill>
                  <a:schemeClr val="tx1"/>
                </a:solidFill>
              </a:rPr>
              <a:t>	Strong </a:t>
            </a:r>
            <a:r>
              <a:rPr lang="en-US" sz="2800" b="1" dirty="0">
                <a:solidFill>
                  <a:schemeClr val="tx1"/>
                </a:solidFill>
              </a:rPr>
              <a:t>desire</a:t>
            </a:r>
            <a:r>
              <a:rPr lang="en-US" sz="2800" dirty="0">
                <a:solidFill>
                  <a:schemeClr val="tx1"/>
                </a:solidFill>
              </a:rPr>
              <a:t> for quality</a:t>
            </a:r>
            <a:endParaRPr lang="en-IN" sz="2800" dirty="0">
              <a:solidFill>
                <a:schemeClr val="tx1"/>
              </a:solidFill>
            </a:endParaRPr>
          </a:p>
          <a:p>
            <a:pPr lvl="0" algn="l"/>
            <a:r>
              <a:rPr lang="en-US" sz="2800" b="1" dirty="0" smtClean="0">
                <a:solidFill>
                  <a:schemeClr val="tx1"/>
                </a:solidFill>
              </a:rPr>
              <a:t>	Attention</a:t>
            </a:r>
            <a:r>
              <a:rPr lang="en-US" sz="2800" dirty="0" smtClean="0">
                <a:solidFill>
                  <a:schemeClr val="tx1"/>
                </a:solidFill>
              </a:rPr>
              <a:t> </a:t>
            </a:r>
            <a:r>
              <a:rPr lang="en-US" sz="2800" dirty="0">
                <a:solidFill>
                  <a:schemeClr val="tx1"/>
                </a:solidFill>
              </a:rPr>
              <a:t>to detail</a:t>
            </a:r>
            <a:endParaRPr lang="en-IN" sz="2800" dirty="0">
              <a:solidFill>
                <a:schemeClr val="tx1"/>
              </a:solidFill>
            </a:endParaRPr>
          </a:p>
          <a:p>
            <a:pPr algn="l"/>
            <a:r>
              <a:rPr lang="en-US" sz="2800" dirty="0" smtClean="0">
                <a:solidFill>
                  <a:schemeClr val="tx1"/>
                </a:solidFill>
              </a:rPr>
              <a:t>	Good </a:t>
            </a:r>
            <a:r>
              <a:rPr lang="en-US" sz="2800" b="1" dirty="0">
                <a:solidFill>
                  <a:schemeClr val="tx1"/>
                </a:solidFill>
              </a:rPr>
              <a:t>cooperation </a:t>
            </a:r>
            <a:r>
              <a:rPr lang="en-US"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0946698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600" b="1" dirty="0" smtClean="0">
                <a:solidFill>
                  <a:schemeClr val="tx1"/>
                </a:solidFill>
                <a:latin typeface="Times New Roman" pitchFamily="18" charset="0"/>
                <a:cs typeface="Times New Roman" pitchFamily="18" charset="0"/>
              </a:rPr>
              <a:t>Create Test Logistics:</a:t>
            </a:r>
            <a:br>
              <a:rPr lang="en-US" sz="3600" b="1" dirty="0" smtClean="0">
                <a:solidFill>
                  <a:schemeClr val="tx1"/>
                </a:solidFill>
                <a:latin typeface="Times New Roman" pitchFamily="18" charset="0"/>
                <a:cs typeface="Times New Roman" pitchFamily="18" charset="0"/>
              </a:rPr>
            </a:br>
            <a:endParaRPr lang="en-IN" sz="3600" dirty="0"/>
          </a:p>
        </p:txBody>
      </p:sp>
      <p:sp>
        <p:nvSpPr>
          <p:cNvPr id="3" name="Content Placeholder 2"/>
          <p:cNvSpPr>
            <a:spLocks noGrp="1"/>
          </p:cNvSpPr>
          <p:nvPr>
            <p:ph idx="1"/>
          </p:nvPr>
        </p:nvSpPr>
        <p:spPr>
          <a:xfrm>
            <a:off x="457200" y="1295400"/>
            <a:ext cx="8229600" cy="4830763"/>
          </a:xfrm>
        </p:spPr>
        <p:txBody>
          <a:bodyPr>
            <a:normAutofit/>
          </a:bodyPr>
          <a:lstStyle/>
          <a:p>
            <a:r>
              <a:rPr lang="en-US" b="1" dirty="0" smtClean="0"/>
              <a:t>In the project, Tester is the </a:t>
            </a:r>
            <a:r>
              <a:rPr lang="en-US" dirty="0" smtClean="0"/>
              <a:t>in </a:t>
            </a:r>
            <a:r>
              <a:rPr lang="en-US" dirty="0"/>
              <a:t>charge for the test execution </a:t>
            </a:r>
            <a:r>
              <a:rPr lang="en-US" dirty="0" smtClean="0"/>
              <a:t>and  </a:t>
            </a:r>
            <a:r>
              <a:rPr lang="en-US" dirty="0"/>
              <a:t>Base on the project budget, </a:t>
            </a:r>
            <a:r>
              <a:rPr lang="en-US" dirty="0" smtClean="0"/>
              <a:t>choose </a:t>
            </a:r>
            <a:r>
              <a:rPr lang="en-US" dirty="0"/>
              <a:t>in-source or outsource member as the tester</a:t>
            </a:r>
            <a:endParaRPr lang="en-IN" dirty="0" smtClean="0"/>
          </a:p>
          <a:p>
            <a:r>
              <a:rPr lang="en-US" b="1" dirty="0"/>
              <a:t>When will the test occur?</a:t>
            </a:r>
            <a:r>
              <a:rPr lang="en-US" dirty="0"/>
              <a:t> </a:t>
            </a:r>
            <a:endParaRPr lang="en-IN" dirty="0"/>
          </a:p>
          <a:p>
            <a:pPr lvl="1"/>
            <a:r>
              <a:rPr lang="en-US" dirty="0"/>
              <a:t>Test activities must be matched with associated development activities. </a:t>
            </a:r>
            <a:endParaRPr lang="en-IN" dirty="0"/>
          </a:p>
          <a:p>
            <a:pPr lvl="1"/>
            <a:r>
              <a:rPr lang="en-US" dirty="0"/>
              <a:t>You will start to test when you have </a:t>
            </a:r>
            <a:r>
              <a:rPr lang="en-US" b="1" dirty="0"/>
              <a:t>all required items</a:t>
            </a:r>
            <a:endParaRPr lang="en-IN" dirty="0"/>
          </a:p>
        </p:txBody>
      </p:sp>
    </p:spTree>
    <p:extLst>
      <p:ext uri="{BB962C8B-B14F-4D97-AF65-F5344CB8AC3E}">
        <p14:creationId xmlns:p14="http://schemas.microsoft.com/office/powerpoint/2010/main" val="33839822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a:t>Define Test </a:t>
            </a:r>
            <a:r>
              <a:rPr lang="en-US" b="1" dirty="0" smtClean="0"/>
              <a:t>Objective</a:t>
            </a:r>
            <a:endParaRPr lang="en-IN" dirty="0"/>
          </a:p>
        </p:txBody>
      </p:sp>
      <p:sp>
        <p:nvSpPr>
          <p:cNvPr id="3" name="Content Placeholder 2"/>
          <p:cNvSpPr>
            <a:spLocks noGrp="1"/>
          </p:cNvSpPr>
          <p:nvPr>
            <p:ph idx="1"/>
          </p:nvPr>
        </p:nvSpPr>
        <p:spPr>
          <a:xfrm>
            <a:off x="457200" y="1371600"/>
            <a:ext cx="8229600" cy="4800600"/>
          </a:xfrm>
        </p:spPr>
        <p:txBody>
          <a:bodyPr>
            <a:normAutofit fontScale="92500" lnSpcReduction="10000"/>
          </a:bodyPr>
          <a:lstStyle/>
          <a:p>
            <a:r>
              <a:rPr lang="en-US" dirty="0"/>
              <a:t>Test Objective is the overall goal and achievement of the test execution. The objective of the testing is finding as many software defects as possible; ensure that the software under test is </a:t>
            </a:r>
            <a:r>
              <a:rPr lang="en-US" b="1" dirty="0"/>
              <a:t>bug free</a:t>
            </a:r>
            <a:r>
              <a:rPr lang="en-US" dirty="0"/>
              <a:t> before release. </a:t>
            </a:r>
            <a:endParaRPr lang="en-IN" dirty="0"/>
          </a:p>
          <a:p>
            <a:r>
              <a:rPr lang="en-US" dirty="0"/>
              <a:t>To define the test objectives, you should do 2 following steps </a:t>
            </a:r>
            <a:endParaRPr lang="en-IN" dirty="0"/>
          </a:p>
          <a:p>
            <a:pPr lvl="1"/>
            <a:r>
              <a:rPr lang="en-US" dirty="0"/>
              <a:t>List all the software features (functionality, performance, GUI…) which may need to test.</a:t>
            </a:r>
            <a:endParaRPr lang="en-IN" dirty="0"/>
          </a:p>
          <a:p>
            <a:pPr lvl="1"/>
            <a:r>
              <a:rPr lang="en-US" dirty="0"/>
              <a:t>Define the </a:t>
            </a:r>
            <a:r>
              <a:rPr lang="en-US" b="1" dirty="0"/>
              <a:t>target</a:t>
            </a:r>
            <a:r>
              <a:rPr lang="en-US" dirty="0"/>
              <a:t> or the </a:t>
            </a:r>
            <a:r>
              <a:rPr lang="en-US" b="1" dirty="0"/>
              <a:t>goal</a:t>
            </a:r>
            <a:r>
              <a:rPr lang="en-US" dirty="0"/>
              <a:t> of  the test based on  above features</a:t>
            </a:r>
            <a:endParaRPr lang="en-IN" dirty="0"/>
          </a:p>
        </p:txBody>
      </p:sp>
    </p:spTree>
    <p:extLst>
      <p:ext uri="{BB962C8B-B14F-4D97-AF65-F5344CB8AC3E}">
        <p14:creationId xmlns:p14="http://schemas.microsoft.com/office/powerpoint/2010/main" val="34715917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143000"/>
            <a:ext cx="8458200" cy="5105400"/>
          </a:xfrm>
        </p:spPr>
        <p:txBody>
          <a:bodyPr>
            <a:normAutofit lnSpcReduction="10000"/>
          </a:bodyPr>
          <a:lstStyle/>
          <a:p>
            <a:r>
              <a:rPr lang="en-US" sz="3200" dirty="0">
                <a:solidFill>
                  <a:schemeClr val="tx1"/>
                </a:solidFill>
                <a:latin typeface="Times New Roman" pitchFamily="18" charset="0"/>
                <a:cs typeface="Times New Roman" pitchFamily="18" charset="0"/>
              </a:rPr>
              <a:t> </a:t>
            </a:r>
            <a:r>
              <a:rPr lang="en-US" dirty="0">
                <a:solidFill>
                  <a:schemeClr val="tx1"/>
                </a:solidFill>
              </a:rPr>
              <a:t>Test Criteria is a standard or rule on which a test procedure or test judgment can be based. There’re 2 types of test criteria as following </a:t>
            </a:r>
            <a:endParaRPr lang="en-IN" sz="2800" dirty="0">
              <a:solidFill>
                <a:schemeClr val="tx1"/>
              </a:solidFill>
            </a:endParaRPr>
          </a:p>
          <a:p>
            <a:pPr algn="l"/>
            <a:r>
              <a:rPr lang="en-US" b="1" dirty="0">
                <a:solidFill>
                  <a:schemeClr val="tx1"/>
                </a:solidFill>
              </a:rPr>
              <a:t>Suspension Criteria</a:t>
            </a:r>
            <a:endParaRPr lang="en-IN" sz="2400" dirty="0">
              <a:solidFill>
                <a:schemeClr val="tx1"/>
              </a:solidFill>
            </a:endParaRPr>
          </a:p>
          <a:p>
            <a:pPr algn="l"/>
            <a:r>
              <a:rPr lang="en-US" dirty="0">
                <a:solidFill>
                  <a:schemeClr val="tx1"/>
                </a:solidFill>
              </a:rPr>
              <a:t>Specify the critical suspension criteria for a test. If the suspension criteria are met during testing, the active test cycle will be </a:t>
            </a:r>
            <a:r>
              <a:rPr lang="en-US" b="1" dirty="0">
                <a:solidFill>
                  <a:schemeClr val="tx1"/>
                </a:solidFill>
              </a:rPr>
              <a:t>suspended</a:t>
            </a:r>
            <a:r>
              <a:rPr lang="en-US" dirty="0">
                <a:solidFill>
                  <a:schemeClr val="tx1"/>
                </a:solidFill>
              </a:rPr>
              <a:t> until the criteria are </a:t>
            </a:r>
            <a:r>
              <a:rPr lang="en-US" b="1" dirty="0">
                <a:solidFill>
                  <a:schemeClr val="tx1"/>
                </a:solidFill>
              </a:rPr>
              <a:t>resolved</a:t>
            </a:r>
            <a:r>
              <a:rPr lang="en-US" dirty="0">
                <a:solidFill>
                  <a:schemeClr val="tx1"/>
                </a:solidFill>
              </a:rPr>
              <a:t>. </a:t>
            </a:r>
            <a:endParaRPr lang="en-US" dirty="0" smtClean="0">
              <a:solidFill>
                <a:schemeClr val="tx1"/>
              </a:solidFill>
            </a:endParaRPr>
          </a:p>
          <a:p>
            <a:pPr algn="l"/>
            <a:r>
              <a:rPr lang="en-US" sz="2800" dirty="0">
                <a:solidFill>
                  <a:schemeClr val="tx1"/>
                </a:solidFill>
              </a:rPr>
              <a:t>Example: If your team members report that there are </a:t>
            </a:r>
            <a:r>
              <a:rPr lang="en-US" sz="2800" b="1" dirty="0">
                <a:solidFill>
                  <a:schemeClr val="tx1"/>
                </a:solidFill>
              </a:rPr>
              <a:t>40%</a:t>
            </a:r>
            <a:r>
              <a:rPr lang="en-US" sz="2800" dirty="0">
                <a:solidFill>
                  <a:schemeClr val="tx1"/>
                </a:solidFill>
              </a:rPr>
              <a:t> of test cases failed, you should </a:t>
            </a:r>
            <a:r>
              <a:rPr lang="en-US" sz="2800" b="1" dirty="0">
                <a:solidFill>
                  <a:schemeClr val="tx1"/>
                </a:solidFill>
              </a:rPr>
              <a:t>suspend</a:t>
            </a:r>
            <a:r>
              <a:rPr lang="en-US" sz="2800" dirty="0">
                <a:solidFill>
                  <a:schemeClr val="tx1"/>
                </a:solidFill>
              </a:rPr>
              <a:t> testing until the development team fixes all the failed cases.</a:t>
            </a:r>
            <a:endParaRPr lang="en-IN" sz="2800" dirty="0">
              <a:solidFill>
                <a:schemeClr val="tx1"/>
              </a:solidFill>
            </a:endParaRPr>
          </a:p>
          <a:p>
            <a:endParaRPr lang="en-IN" sz="2800" dirty="0">
              <a:solidFill>
                <a:schemeClr val="tx1"/>
              </a:solidFill>
            </a:endParaRPr>
          </a:p>
          <a:p>
            <a:pPr marL="914400" lvl="1" indent="-457200" algn="l">
              <a:buFont typeface="Arial" pitchFamily="34" charset="0"/>
              <a:buChar char="•"/>
            </a:pPr>
            <a:endParaRPr lang="en-US" sz="3200" dirty="0" smtClean="0">
              <a:solidFill>
                <a:schemeClr val="tx1"/>
              </a:solidFill>
              <a:latin typeface="Times New Roman" pitchFamily="18" charset="0"/>
              <a:cs typeface="Times New Roman" pitchFamily="18" charset="0"/>
            </a:endParaRPr>
          </a:p>
        </p:txBody>
      </p:sp>
      <p:sp>
        <p:nvSpPr>
          <p:cNvPr id="4" name="Title 1"/>
          <p:cNvSpPr txBox="1">
            <a:spLocks/>
          </p:cNvSpPr>
          <p:nvPr/>
        </p:nvSpPr>
        <p:spPr>
          <a:xfrm>
            <a:off x="457200" y="274638"/>
            <a:ext cx="82296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Define Test Criteria</a:t>
            </a:r>
            <a:endParaRPr lang="en-IN" dirty="0"/>
          </a:p>
        </p:txBody>
      </p:sp>
    </p:spTree>
    <p:extLst>
      <p:ext uri="{BB962C8B-B14F-4D97-AF65-F5344CB8AC3E}">
        <p14:creationId xmlns:p14="http://schemas.microsoft.com/office/powerpoint/2010/main" val="38250481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Define Test </a:t>
            </a:r>
            <a:r>
              <a:rPr lang="en-US" b="1" dirty="0" smtClean="0"/>
              <a:t>Criteria</a:t>
            </a:r>
            <a:endParaRPr lang="en-IN" dirty="0"/>
          </a:p>
        </p:txBody>
      </p:sp>
      <p:sp>
        <p:nvSpPr>
          <p:cNvPr id="3" name="Content Placeholder 2"/>
          <p:cNvSpPr>
            <a:spLocks noGrp="1"/>
          </p:cNvSpPr>
          <p:nvPr>
            <p:ph idx="1"/>
          </p:nvPr>
        </p:nvSpPr>
        <p:spPr>
          <a:xfrm>
            <a:off x="457200" y="838200"/>
            <a:ext cx="8229600" cy="5791200"/>
          </a:xfrm>
        </p:spPr>
        <p:txBody>
          <a:bodyPr>
            <a:normAutofit fontScale="92500" lnSpcReduction="20000"/>
          </a:bodyPr>
          <a:lstStyle/>
          <a:p>
            <a:pPr marL="457200" lvl="1" indent="0">
              <a:buNone/>
            </a:pPr>
            <a:r>
              <a:rPr lang="en-US" sz="3200" b="1" dirty="0">
                <a:latin typeface="Times New Roman" pitchFamily="18" charset="0"/>
                <a:cs typeface="Times New Roman" pitchFamily="18" charset="0"/>
              </a:rPr>
              <a:t>Exit Criteria: </a:t>
            </a:r>
            <a:r>
              <a:rPr lang="en-US" sz="3200" dirty="0">
                <a:latin typeface="Times New Roman" pitchFamily="18" charset="0"/>
                <a:cs typeface="Times New Roman" pitchFamily="18" charset="0"/>
              </a:rPr>
              <a:t>denote a </a:t>
            </a:r>
            <a:r>
              <a:rPr lang="en-US" sz="3200" b="1" dirty="0">
                <a:latin typeface="Times New Roman" pitchFamily="18" charset="0"/>
                <a:cs typeface="Times New Roman" pitchFamily="18" charset="0"/>
              </a:rPr>
              <a:t>successful</a:t>
            </a:r>
            <a:r>
              <a:rPr lang="en-US" sz="3200" dirty="0">
                <a:latin typeface="Times New Roman" pitchFamily="18" charset="0"/>
                <a:cs typeface="Times New Roman" pitchFamily="18" charset="0"/>
              </a:rPr>
              <a:t> completion of a test </a:t>
            </a:r>
            <a:r>
              <a:rPr lang="en-US" sz="3200" dirty="0" smtClean="0">
                <a:latin typeface="Times New Roman" pitchFamily="18" charset="0"/>
                <a:cs typeface="Times New Roman" pitchFamily="18" charset="0"/>
              </a:rPr>
              <a:t>phase</a:t>
            </a:r>
          </a:p>
          <a:p>
            <a:pPr marL="914400" lvl="1" indent="-457200">
              <a:buFont typeface="Arial" pitchFamily="34" charset="0"/>
              <a:buChar char="•"/>
            </a:pPr>
            <a:r>
              <a:rPr lang="en-US" dirty="0"/>
              <a:t>Example: </a:t>
            </a:r>
            <a:r>
              <a:rPr lang="en-US" b="1" dirty="0"/>
              <a:t>95%</a:t>
            </a:r>
            <a:r>
              <a:rPr lang="en-US" dirty="0"/>
              <a:t> of all critical test cases must pass. </a:t>
            </a:r>
            <a:endParaRPr lang="en-IN" dirty="0"/>
          </a:p>
          <a:p>
            <a:pPr marL="1371600" lvl="2" indent="-457200"/>
            <a:r>
              <a:rPr lang="en-US" sz="3200" dirty="0" smtClean="0">
                <a:latin typeface="Times New Roman" pitchFamily="18" charset="0"/>
                <a:cs typeface="Times New Roman" pitchFamily="18" charset="0"/>
              </a:rPr>
              <a:t>Two </a:t>
            </a:r>
            <a:r>
              <a:rPr lang="en-US" sz="3200" dirty="0">
                <a:latin typeface="Times New Roman" pitchFamily="18" charset="0"/>
                <a:cs typeface="Times New Roman" pitchFamily="18" charset="0"/>
              </a:rPr>
              <a:t>methods for exit criteria: </a:t>
            </a:r>
            <a:r>
              <a:rPr lang="en-US" sz="3200" b="1" dirty="0">
                <a:latin typeface="Times New Roman" pitchFamily="18" charset="0"/>
                <a:cs typeface="Times New Roman" pitchFamily="18" charset="0"/>
              </a:rPr>
              <a:t>run rate</a:t>
            </a:r>
            <a:r>
              <a:rPr lang="en-US" sz="3200" dirty="0">
                <a:latin typeface="Times New Roman" pitchFamily="18" charset="0"/>
                <a:cs typeface="Times New Roman" pitchFamily="18" charset="0"/>
              </a:rPr>
              <a:t> and </a:t>
            </a:r>
            <a:r>
              <a:rPr lang="en-US" sz="3200" b="1" dirty="0">
                <a:latin typeface="Times New Roman" pitchFamily="18" charset="0"/>
                <a:cs typeface="Times New Roman" pitchFamily="18" charset="0"/>
              </a:rPr>
              <a:t>pass rate</a:t>
            </a:r>
          </a:p>
          <a:p>
            <a:pPr marL="1828800" lvl="3" indent="-457200">
              <a:buFont typeface="Arial" pitchFamily="34" charset="0"/>
              <a:buChar char="•"/>
            </a:pPr>
            <a:r>
              <a:rPr lang="en-US" sz="2800" dirty="0">
                <a:latin typeface="Times New Roman" pitchFamily="18" charset="0"/>
                <a:cs typeface="Times New Roman" pitchFamily="18" charset="0"/>
              </a:rPr>
              <a:t>Run rate is ratio between </a:t>
            </a:r>
            <a:r>
              <a:rPr lang="en-US" sz="2800" b="1" dirty="0">
                <a:latin typeface="Times New Roman" pitchFamily="18" charset="0"/>
                <a:cs typeface="Times New Roman" pitchFamily="18" charset="0"/>
              </a:rPr>
              <a:t>number test cases executed/total test cases</a:t>
            </a:r>
            <a:r>
              <a:rPr lang="en-US" sz="2800" dirty="0">
                <a:latin typeface="Times New Roman" pitchFamily="18" charset="0"/>
                <a:cs typeface="Times New Roman" pitchFamily="18" charset="0"/>
              </a:rPr>
              <a:t> of test </a:t>
            </a:r>
            <a:r>
              <a:rPr lang="en-US" sz="2800" dirty="0" smtClean="0">
                <a:latin typeface="Times New Roman" pitchFamily="18" charset="0"/>
                <a:cs typeface="Times New Roman" pitchFamily="18" charset="0"/>
              </a:rPr>
              <a:t>specification</a:t>
            </a:r>
          </a:p>
          <a:p>
            <a:pPr marL="1828800" lvl="3" indent="-457200">
              <a:buFont typeface="Arial" pitchFamily="34" charset="0"/>
              <a:buChar char="•"/>
            </a:pPr>
            <a:r>
              <a:rPr lang="en-US" sz="2600" dirty="0"/>
              <a:t>For example, the test specification has total 120 TCs, but the tester only executed 100 TCs, So the run rate is 100/120 = 0.83 (83%)</a:t>
            </a:r>
            <a:endParaRPr lang="en-US" sz="3900" b="1" dirty="0">
              <a:latin typeface="Times New Roman" pitchFamily="18" charset="0"/>
              <a:cs typeface="Times New Roman" pitchFamily="18" charset="0"/>
            </a:endParaRPr>
          </a:p>
          <a:p>
            <a:pPr marL="1828800" lvl="3" indent="-457200">
              <a:buFont typeface="Arial" pitchFamily="34" charset="0"/>
              <a:buChar char="•"/>
            </a:pPr>
            <a:r>
              <a:rPr lang="en-US" sz="3200" dirty="0">
                <a:latin typeface="Times New Roman" pitchFamily="18" charset="0"/>
                <a:cs typeface="Times New Roman" pitchFamily="18" charset="0"/>
              </a:rPr>
              <a:t>Pass rate is ratio between </a:t>
            </a:r>
            <a:r>
              <a:rPr lang="en-US" sz="3200" b="1" dirty="0">
                <a:latin typeface="Times New Roman" pitchFamily="18" charset="0"/>
                <a:cs typeface="Times New Roman" pitchFamily="18" charset="0"/>
              </a:rPr>
              <a:t>numbers test cases passed / test cases </a:t>
            </a:r>
            <a:r>
              <a:rPr lang="en-US" sz="3200" b="1" dirty="0" smtClean="0">
                <a:latin typeface="Times New Roman" pitchFamily="18" charset="0"/>
                <a:cs typeface="Times New Roman" pitchFamily="18" charset="0"/>
              </a:rPr>
              <a:t>executed</a:t>
            </a:r>
          </a:p>
          <a:p>
            <a:pPr marL="1828800" lvl="3" indent="-457200">
              <a:buFont typeface="Arial" pitchFamily="34" charset="0"/>
              <a:buChar char="•"/>
            </a:pPr>
            <a:r>
              <a:rPr lang="en-US" sz="3200" dirty="0"/>
              <a:t>For example, in above 100 TCs executed, there’re 80 TCs that passed, so the pass rate is 80/100 = 0.8 (80%)</a:t>
            </a:r>
            <a:endParaRPr lang="en-IN" sz="3200" dirty="0"/>
          </a:p>
          <a:p>
            <a:pPr marL="1828800" lvl="3" indent="-457200">
              <a:buFont typeface="Arial" pitchFamily="34" charset="0"/>
              <a:buChar char="•"/>
            </a:pPr>
            <a:endParaRPr lang="en-US" sz="3200" dirty="0"/>
          </a:p>
        </p:txBody>
      </p:sp>
    </p:spTree>
    <p:extLst>
      <p:ext uri="{BB962C8B-B14F-4D97-AF65-F5344CB8AC3E}">
        <p14:creationId xmlns:p14="http://schemas.microsoft.com/office/powerpoint/2010/main" val="20218388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04800"/>
            <a:ext cx="8305800" cy="6096000"/>
          </a:xfrm>
        </p:spPr>
        <p:txBody>
          <a:bodyPr>
            <a:normAutofit/>
          </a:bodyPr>
          <a:lstStyle/>
          <a:p>
            <a:pPr lvl="1" algn="l"/>
            <a:r>
              <a:rPr lang="en-US" sz="3500" b="1" dirty="0" smtClean="0">
                <a:solidFill>
                  <a:schemeClr val="tx1"/>
                </a:solidFill>
              </a:rPr>
              <a:t>Resource Planning</a:t>
            </a:r>
            <a:r>
              <a:rPr lang="en-US" sz="3500" dirty="0" smtClean="0">
                <a:solidFill>
                  <a:schemeClr val="tx1"/>
                </a:solidFill>
              </a:rPr>
              <a:t>: a </a:t>
            </a:r>
            <a:r>
              <a:rPr lang="en-US" sz="3500" b="1" dirty="0">
                <a:solidFill>
                  <a:schemeClr val="tx1"/>
                </a:solidFill>
              </a:rPr>
              <a:t>detailed summary</a:t>
            </a:r>
            <a:r>
              <a:rPr lang="en-US" sz="3500" dirty="0">
                <a:solidFill>
                  <a:schemeClr val="tx1"/>
                </a:solidFill>
              </a:rPr>
              <a:t> of all </a:t>
            </a:r>
            <a:r>
              <a:rPr lang="en-US" sz="3500" dirty="0" smtClean="0">
                <a:solidFill>
                  <a:schemeClr val="tx1"/>
                </a:solidFill>
              </a:rPr>
              <a:t> types </a:t>
            </a:r>
            <a:r>
              <a:rPr lang="en-US" sz="3500" dirty="0">
                <a:solidFill>
                  <a:schemeClr val="tx1"/>
                </a:solidFill>
              </a:rPr>
              <a:t>of resources required to complete project task. </a:t>
            </a:r>
            <a:endParaRPr lang="en-US" sz="3500" dirty="0" smtClean="0">
              <a:solidFill>
                <a:schemeClr val="tx1"/>
              </a:solidFill>
            </a:endParaRPr>
          </a:p>
          <a:p>
            <a:pPr lvl="1" algn="l"/>
            <a:r>
              <a:rPr lang="en-US" sz="3500" dirty="0">
                <a:solidFill>
                  <a:schemeClr val="tx1"/>
                </a:solidFill>
              </a:rPr>
              <a:t>	</a:t>
            </a:r>
            <a:r>
              <a:rPr lang="en-US" sz="3500" dirty="0" smtClean="0">
                <a:solidFill>
                  <a:schemeClr val="tx1"/>
                </a:solidFill>
              </a:rPr>
              <a:t>Resource </a:t>
            </a:r>
            <a:r>
              <a:rPr lang="en-US" sz="3500" dirty="0">
                <a:solidFill>
                  <a:schemeClr val="tx1"/>
                </a:solidFill>
              </a:rPr>
              <a:t>could be human, equipment and </a:t>
            </a:r>
            <a:r>
              <a:rPr lang="en-US" sz="3500" dirty="0" smtClean="0">
                <a:solidFill>
                  <a:schemeClr val="tx1"/>
                </a:solidFill>
              </a:rPr>
              <a:t>	materials </a:t>
            </a:r>
            <a:r>
              <a:rPr lang="en-US" sz="3500" dirty="0">
                <a:solidFill>
                  <a:schemeClr val="tx1"/>
                </a:solidFill>
              </a:rPr>
              <a:t>needed to complete a project</a:t>
            </a:r>
          </a:p>
          <a:p>
            <a:pPr marL="457200" lvl="0" indent="-457200" algn="l">
              <a:buFont typeface="Arial" pitchFamily="34" charset="0"/>
              <a:buChar char="•"/>
            </a:pPr>
            <a:r>
              <a:rPr lang="en-US" dirty="0" smtClean="0">
                <a:solidFill>
                  <a:schemeClr val="tx1"/>
                </a:solidFill>
              </a:rPr>
              <a:t>Human </a:t>
            </a:r>
            <a:r>
              <a:rPr lang="en-US" dirty="0" err="1" smtClean="0">
                <a:solidFill>
                  <a:schemeClr val="tx1"/>
                </a:solidFill>
              </a:rPr>
              <a:t>Resourses</a:t>
            </a:r>
            <a:r>
              <a:rPr lang="en-US" dirty="0" smtClean="0">
                <a:solidFill>
                  <a:schemeClr val="tx1"/>
                </a:solidFill>
              </a:rPr>
              <a:t>: </a:t>
            </a:r>
            <a:r>
              <a:rPr lang="en-US" dirty="0">
                <a:solidFill>
                  <a:schemeClr val="tx1"/>
                </a:solidFill>
              </a:rPr>
              <a:t>Test Manager </a:t>
            </a:r>
            <a:r>
              <a:rPr lang="en-US" dirty="0" smtClean="0">
                <a:solidFill>
                  <a:schemeClr val="tx1"/>
                </a:solidFill>
              </a:rPr>
              <a:t>, </a:t>
            </a:r>
            <a:r>
              <a:rPr lang="en-US" dirty="0">
                <a:solidFill>
                  <a:schemeClr val="tx1"/>
                </a:solidFill>
              </a:rPr>
              <a:t>Tester </a:t>
            </a:r>
            <a:r>
              <a:rPr lang="en-US" dirty="0" err="1" smtClean="0">
                <a:solidFill>
                  <a:schemeClr val="tx1"/>
                </a:solidFill>
              </a:rPr>
              <a:t>etc</a:t>
            </a:r>
            <a:endParaRPr lang="en-US" dirty="0" smtClean="0">
              <a:solidFill>
                <a:schemeClr val="tx1"/>
              </a:solidFill>
            </a:endParaRPr>
          </a:p>
          <a:p>
            <a:pPr marL="457200" lvl="0" indent="-457200" algn="l">
              <a:buFont typeface="Arial" pitchFamily="34" charset="0"/>
              <a:buChar char="•"/>
            </a:pPr>
            <a:r>
              <a:rPr lang="en-US" dirty="0" smtClean="0">
                <a:solidFill>
                  <a:schemeClr val="tx1"/>
                </a:solidFill>
              </a:rPr>
              <a:t>S/w </a:t>
            </a:r>
            <a:r>
              <a:rPr lang="en-US" dirty="0" err="1" smtClean="0">
                <a:solidFill>
                  <a:schemeClr val="tx1"/>
                </a:solidFill>
              </a:rPr>
              <a:t>Resourses</a:t>
            </a:r>
            <a:r>
              <a:rPr lang="en-US" dirty="0" smtClean="0">
                <a:solidFill>
                  <a:schemeClr val="tx1"/>
                </a:solidFill>
              </a:rPr>
              <a:t>: Server, Test tools, Network, Computer</a:t>
            </a:r>
            <a:endParaRPr lang="en-US" dirty="0">
              <a:solidFill>
                <a:schemeClr val="tx1"/>
              </a:solidFill>
            </a:endParaRPr>
          </a:p>
        </p:txBody>
      </p:sp>
    </p:spTree>
    <p:extLst>
      <p:ext uri="{BB962C8B-B14F-4D97-AF65-F5344CB8AC3E}">
        <p14:creationId xmlns:p14="http://schemas.microsoft.com/office/powerpoint/2010/main" val="21135033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Plan Test Environment</a:t>
            </a:r>
            <a:endParaRPr lang="en-IN" dirty="0"/>
          </a:p>
        </p:txBody>
      </p:sp>
      <p:sp>
        <p:nvSpPr>
          <p:cNvPr id="3" name="Content Placeholder 2"/>
          <p:cNvSpPr>
            <a:spLocks noGrp="1"/>
          </p:cNvSpPr>
          <p:nvPr>
            <p:ph idx="1"/>
          </p:nvPr>
        </p:nvSpPr>
        <p:spPr>
          <a:xfrm>
            <a:off x="457200" y="1143000"/>
            <a:ext cx="8229600" cy="4983163"/>
          </a:xfrm>
        </p:spPr>
        <p:txBody>
          <a:bodyPr>
            <a:normAutofit lnSpcReduction="10000"/>
          </a:bodyPr>
          <a:lstStyle/>
          <a:p>
            <a:r>
              <a:rPr lang="en-US" dirty="0"/>
              <a:t>A testing environment is a setup of software and hardware on which the testing team is going to execute test cases. </a:t>
            </a:r>
          </a:p>
          <a:p>
            <a:r>
              <a:rPr lang="en-US" dirty="0" smtClean="0"/>
              <a:t>consists </a:t>
            </a:r>
            <a:r>
              <a:rPr lang="en-US" dirty="0"/>
              <a:t>of </a:t>
            </a:r>
            <a:r>
              <a:rPr lang="en-US" b="1" dirty="0"/>
              <a:t>real business</a:t>
            </a:r>
            <a:r>
              <a:rPr lang="en-US" dirty="0"/>
              <a:t> and </a:t>
            </a:r>
            <a:r>
              <a:rPr lang="en-US" b="1" dirty="0" err="1" smtClean="0"/>
              <a:t>user</a:t>
            </a:r>
            <a:r>
              <a:rPr lang="en-US" dirty="0" err="1" smtClean="0"/>
              <a:t>environment</a:t>
            </a:r>
            <a:r>
              <a:rPr lang="en-US" dirty="0" smtClean="0"/>
              <a:t> </a:t>
            </a:r>
            <a:r>
              <a:rPr lang="en-US" dirty="0"/>
              <a:t>as well as physical environments, such as server, front end running environment. </a:t>
            </a:r>
            <a:endParaRPr lang="en-IN" dirty="0"/>
          </a:p>
          <a:p>
            <a:r>
              <a:rPr lang="en-US" b="1" dirty="0"/>
              <a:t>to setup the Test Environment</a:t>
            </a:r>
            <a:endParaRPr lang="en-IN" dirty="0"/>
          </a:p>
          <a:p>
            <a:pPr lvl="1"/>
            <a:r>
              <a:rPr lang="en-US" dirty="0" smtClean="0"/>
              <a:t>you </a:t>
            </a:r>
            <a:r>
              <a:rPr lang="en-US" dirty="0"/>
              <a:t>need </a:t>
            </a:r>
            <a:r>
              <a:rPr lang="en-US" b="1" dirty="0"/>
              <a:t>a strong cooperation</a:t>
            </a:r>
            <a:r>
              <a:rPr lang="en-US" dirty="0"/>
              <a:t> between Test Team and Development Team </a:t>
            </a:r>
            <a:r>
              <a:rPr lang="en-US" dirty="0" smtClean="0"/>
              <a:t>(</a:t>
            </a:r>
            <a:r>
              <a:rPr lang="en-US" dirty="0"/>
              <a:t>hardware/software requirements </a:t>
            </a:r>
            <a:r>
              <a:rPr lang="en-US" dirty="0" smtClean="0"/>
              <a:t>,</a:t>
            </a:r>
            <a:r>
              <a:rPr lang="en-US" dirty="0"/>
              <a:t> maximum user connection </a:t>
            </a:r>
            <a:r>
              <a:rPr lang="en-US" dirty="0" err="1" smtClean="0"/>
              <a:t>etc</a:t>
            </a:r>
            <a:r>
              <a:rPr lang="en-US" dirty="0" smtClean="0"/>
              <a:t>)</a:t>
            </a:r>
            <a:endParaRPr lang="en-IN" dirty="0"/>
          </a:p>
          <a:p>
            <a:endParaRPr lang="en-IN" dirty="0"/>
          </a:p>
        </p:txBody>
      </p:sp>
    </p:spTree>
    <p:extLst>
      <p:ext uri="{BB962C8B-B14F-4D97-AF65-F5344CB8AC3E}">
        <p14:creationId xmlns:p14="http://schemas.microsoft.com/office/powerpoint/2010/main" val="2981978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 &amp; Estimation</a:t>
            </a:r>
            <a:endParaRPr lang="en-IN" dirty="0"/>
          </a:p>
        </p:txBody>
      </p:sp>
      <p:sp>
        <p:nvSpPr>
          <p:cNvPr id="3" name="Content Placeholder 2"/>
          <p:cNvSpPr>
            <a:spLocks noGrp="1"/>
          </p:cNvSpPr>
          <p:nvPr>
            <p:ph idx="1"/>
          </p:nvPr>
        </p:nvSpPr>
        <p:spPr/>
        <p:txBody>
          <a:bodyPr>
            <a:normAutofit fontScale="92500"/>
          </a:bodyPr>
          <a:lstStyle/>
          <a:p>
            <a:pPr marL="457200" lvl="0" indent="-457200"/>
            <a:r>
              <a:rPr lang="en-US" dirty="0"/>
              <a:t>break out the whole project into small tasks and add the estimation for each task </a:t>
            </a:r>
          </a:p>
          <a:p>
            <a:r>
              <a:rPr lang="en-US" dirty="0"/>
              <a:t>Then you create the </a:t>
            </a:r>
            <a:r>
              <a:rPr lang="en-US" b="1" dirty="0"/>
              <a:t>schedule</a:t>
            </a:r>
            <a:r>
              <a:rPr lang="en-US" dirty="0"/>
              <a:t> to complete these tasks. </a:t>
            </a:r>
            <a:endParaRPr lang="en-IN" dirty="0"/>
          </a:p>
          <a:p>
            <a:r>
              <a:rPr lang="en-US" dirty="0"/>
              <a:t>Making schedule is a common term in project management. </a:t>
            </a:r>
            <a:endParaRPr lang="en-US" dirty="0" smtClean="0"/>
          </a:p>
          <a:p>
            <a:r>
              <a:rPr lang="en-US" dirty="0" smtClean="0"/>
              <a:t>By </a:t>
            </a:r>
            <a:r>
              <a:rPr lang="en-US" dirty="0"/>
              <a:t>creating a solid schedule in the Test Planning, the Test Manager can use it as tool for monitoring the project progress, control the cost overruns. </a:t>
            </a:r>
            <a:endParaRPr lang="en-IN" dirty="0"/>
          </a:p>
          <a:p>
            <a:endParaRPr lang="en-IN" dirty="0"/>
          </a:p>
        </p:txBody>
      </p:sp>
    </p:spTree>
    <p:extLst>
      <p:ext uri="{BB962C8B-B14F-4D97-AF65-F5344CB8AC3E}">
        <p14:creationId xmlns:p14="http://schemas.microsoft.com/office/powerpoint/2010/main" val="8648576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Schedule &amp; Estimation</a:t>
            </a:r>
            <a:endParaRPr lang="en-IN" dirty="0"/>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r>
              <a:rPr lang="en-US" dirty="0"/>
              <a:t>To create the project schedule, the Test Manager needs several types of input as below: </a:t>
            </a:r>
            <a:endParaRPr lang="en-IN" dirty="0"/>
          </a:p>
          <a:p>
            <a:pPr lvl="0"/>
            <a:r>
              <a:rPr lang="en-US" b="1" dirty="0"/>
              <a:t>Employee and project deadline</a:t>
            </a:r>
            <a:r>
              <a:rPr lang="en-US" dirty="0"/>
              <a:t>: The working days, the project deadline, resource availability are the factors which affected to the schedule</a:t>
            </a:r>
            <a:endParaRPr lang="en-IN" dirty="0"/>
          </a:p>
          <a:p>
            <a:pPr lvl="0"/>
            <a:r>
              <a:rPr lang="en-US" b="1" dirty="0"/>
              <a:t>Project estimation</a:t>
            </a:r>
            <a:r>
              <a:rPr lang="en-US" dirty="0"/>
              <a:t>:  Base on the estimation, the Test Manager knows how long it takes to complete the project. So he can make the appropriate project schedule</a:t>
            </a:r>
            <a:endParaRPr lang="en-IN" dirty="0"/>
          </a:p>
          <a:p>
            <a:pPr lvl="0"/>
            <a:r>
              <a:rPr lang="en-US" b="1" dirty="0"/>
              <a:t>Project Risk </a:t>
            </a:r>
            <a:r>
              <a:rPr lang="en-US" dirty="0"/>
              <a:t>: Understanding the risk helps Test Manager add enough extra time to the project schedule to deal with the risks</a:t>
            </a:r>
            <a:endParaRPr lang="en-IN" dirty="0"/>
          </a:p>
          <a:p>
            <a:pPr marL="457200" lvl="0" indent="-457200"/>
            <a:endParaRPr lang="en-US" dirty="0"/>
          </a:p>
          <a:p>
            <a:endParaRPr lang="en-IN" dirty="0"/>
          </a:p>
        </p:txBody>
      </p:sp>
    </p:spTree>
    <p:extLst>
      <p:ext uri="{BB962C8B-B14F-4D97-AF65-F5344CB8AC3E}">
        <p14:creationId xmlns:p14="http://schemas.microsoft.com/office/powerpoint/2010/main" val="33367891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Test Deliverables</a:t>
            </a:r>
            <a:endParaRPr lang="en-IN" dirty="0"/>
          </a:p>
        </p:txBody>
      </p:sp>
      <p:sp>
        <p:nvSpPr>
          <p:cNvPr id="3" name="Content Placeholder 2"/>
          <p:cNvSpPr>
            <a:spLocks noGrp="1"/>
          </p:cNvSpPr>
          <p:nvPr>
            <p:ph idx="1"/>
          </p:nvPr>
        </p:nvSpPr>
        <p:spPr/>
        <p:txBody>
          <a:bodyPr/>
          <a:lstStyle/>
          <a:p>
            <a:r>
              <a:rPr lang="en-US" dirty="0"/>
              <a:t>Test Deliverables is a list of all the documents, tools and other components that has to be developed and maintained in support of the testing effort. </a:t>
            </a:r>
            <a:endParaRPr lang="en-IN" dirty="0"/>
          </a:p>
          <a:p>
            <a:r>
              <a:rPr lang="en-US" dirty="0"/>
              <a:t>There are different test deliverables at every phase of the software development lifecycle</a:t>
            </a:r>
            <a:endParaRPr lang="en-IN" dirty="0"/>
          </a:p>
        </p:txBody>
      </p:sp>
    </p:spTree>
    <p:extLst>
      <p:ext uri="{BB962C8B-B14F-4D97-AF65-F5344CB8AC3E}">
        <p14:creationId xmlns:p14="http://schemas.microsoft.com/office/powerpoint/2010/main" val="18048412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Test Plan </a:t>
            </a:r>
            <a:endParaRPr lang="en-US" dirty="0"/>
          </a:p>
        </p:txBody>
      </p:sp>
      <p:sp>
        <p:nvSpPr>
          <p:cNvPr id="3" name="Content Placeholder 2"/>
          <p:cNvSpPr>
            <a:spLocks noGrp="1"/>
          </p:cNvSpPr>
          <p:nvPr>
            <p:ph idx="1"/>
          </p:nvPr>
        </p:nvSpPr>
        <p:spPr>
          <a:xfrm>
            <a:off x="457200" y="1066800"/>
            <a:ext cx="8534400" cy="5791200"/>
          </a:xfrm>
        </p:spPr>
        <p:txBody>
          <a:bodyPr>
            <a:normAutofit/>
          </a:bodyPr>
          <a:lstStyle/>
          <a:p>
            <a:r>
              <a:rPr lang="en-US" dirty="0"/>
              <a:t>is a detailed document that outlines the test strategy,</a:t>
            </a:r>
            <a:r>
              <a:rPr lang="en-US" u="sng" dirty="0">
                <a:hlinkClick r:id="rId2"/>
              </a:rPr>
              <a:t> Testing </a:t>
            </a:r>
            <a:r>
              <a:rPr lang="en-US" dirty="0"/>
              <a:t>objectives, resources ) required for testing, test schedule,</a:t>
            </a:r>
            <a:r>
              <a:rPr lang="en-US" u="sng" dirty="0">
                <a:hlinkClick r:id="rId3"/>
              </a:rPr>
              <a:t> Test Estimation </a:t>
            </a:r>
            <a:r>
              <a:rPr lang="en-US" dirty="0"/>
              <a:t>and test deliverables. </a:t>
            </a:r>
            <a:endParaRPr lang="en-US" dirty="0" smtClean="0"/>
          </a:p>
          <a:p>
            <a:endParaRPr lang="en-US" dirty="0" smtClean="0"/>
          </a:p>
          <a:p>
            <a:pPr lvl="0"/>
            <a:r>
              <a:rPr lang="en-US" dirty="0" smtClean="0"/>
              <a:t> </a:t>
            </a:r>
            <a:endParaRPr lang="en-US" dirty="0"/>
          </a:p>
          <a:p>
            <a:endParaRPr lang="en-US" dirty="0"/>
          </a:p>
        </p:txBody>
      </p:sp>
    </p:spTree>
    <p:extLst>
      <p:ext uri="{BB962C8B-B14F-4D97-AF65-F5344CB8AC3E}">
        <p14:creationId xmlns:p14="http://schemas.microsoft.com/office/powerpoint/2010/main" val="1935968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9100" y="228600"/>
            <a:ext cx="8458200" cy="5715000"/>
          </a:xfrm>
        </p:spPr>
        <p:txBody>
          <a:bodyPr>
            <a:normAutofit fontScale="92500"/>
          </a:bodyPr>
          <a:lstStyle/>
          <a:p>
            <a:endParaRPr lang="en-US" dirty="0"/>
          </a:p>
          <a:p>
            <a:endParaRPr lang="en-US" dirty="0"/>
          </a:p>
          <a:p>
            <a:r>
              <a:rPr lang="en-US" dirty="0">
                <a:solidFill>
                  <a:schemeClr val="tx1"/>
                </a:solidFill>
              </a:rPr>
              <a:t>Test deliverables are provided </a:t>
            </a:r>
            <a:r>
              <a:rPr lang="en-US" b="1" dirty="0">
                <a:solidFill>
                  <a:schemeClr val="tx1"/>
                </a:solidFill>
              </a:rPr>
              <a:t>before</a:t>
            </a:r>
            <a:r>
              <a:rPr lang="en-US" dirty="0">
                <a:solidFill>
                  <a:schemeClr val="tx1"/>
                </a:solidFill>
              </a:rPr>
              <a:t> testing phase</a:t>
            </a:r>
          </a:p>
          <a:p>
            <a:pPr marL="457200" lvl="0" indent="-457200" algn="l">
              <a:buFont typeface="Arial" pitchFamily="34" charset="0"/>
              <a:buChar char="•"/>
            </a:pPr>
            <a:r>
              <a:rPr lang="en-US" dirty="0" smtClean="0">
                <a:solidFill>
                  <a:schemeClr val="tx1"/>
                </a:solidFill>
              </a:rPr>
              <a:t>Test plans document, Test </a:t>
            </a:r>
            <a:r>
              <a:rPr lang="en-US" dirty="0">
                <a:solidFill>
                  <a:schemeClr val="tx1"/>
                </a:solidFill>
              </a:rPr>
              <a:t>cases </a:t>
            </a:r>
            <a:r>
              <a:rPr lang="en-US" dirty="0" smtClean="0">
                <a:solidFill>
                  <a:schemeClr val="tx1"/>
                </a:solidFill>
              </a:rPr>
              <a:t>documents, Test </a:t>
            </a:r>
            <a:r>
              <a:rPr lang="en-US" dirty="0">
                <a:solidFill>
                  <a:schemeClr val="tx1"/>
                </a:solidFill>
              </a:rPr>
              <a:t>Design specifications</a:t>
            </a:r>
            <a:r>
              <a:rPr lang="en-US" dirty="0" smtClean="0">
                <a:solidFill>
                  <a:schemeClr val="tx1"/>
                </a:solidFill>
              </a:rPr>
              <a:t>.</a:t>
            </a:r>
          </a:p>
          <a:p>
            <a:pPr marL="457200" lvl="0" indent="-457200" algn="l">
              <a:buFont typeface="Arial" pitchFamily="34" charset="0"/>
              <a:buChar char="•"/>
            </a:pPr>
            <a:r>
              <a:rPr lang="en-US" dirty="0" smtClean="0">
                <a:solidFill>
                  <a:schemeClr val="tx1"/>
                </a:solidFill>
              </a:rPr>
              <a:t>During T:  Test Scripts, Simulators, Test Data, Test </a:t>
            </a:r>
            <a:r>
              <a:rPr lang="en-US" dirty="0">
                <a:solidFill>
                  <a:schemeClr val="tx1"/>
                </a:solidFill>
              </a:rPr>
              <a:t>Traceability </a:t>
            </a:r>
            <a:r>
              <a:rPr lang="en-US" dirty="0" smtClean="0">
                <a:solidFill>
                  <a:schemeClr val="tx1"/>
                </a:solidFill>
              </a:rPr>
              <a:t>Matrix, Error </a:t>
            </a:r>
            <a:r>
              <a:rPr lang="en-US" dirty="0">
                <a:solidFill>
                  <a:schemeClr val="tx1"/>
                </a:solidFill>
              </a:rPr>
              <a:t>logs and execution </a:t>
            </a:r>
            <a:r>
              <a:rPr lang="en-US" dirty="0" smtClean="0">
                <a:solidFill>
                  <a:schemeClr val="tx1"/>
                </a:solidFill>
              </a:rPr>
              <a:t>logs</a:t>
            </a:r>
          </a:p>
          <a:p>
            <a:pPr marL="457200" lvl="0" indent="-457200" algn="l">
              <a:buFont typeface="Arial" pitchFamily="34" charset="0"/>
              <a:buChar char="•"/>
            </a:pPr>
            <a:r>
              <a:rPr lang="en-US" b="1" dirty="0" smtClean="0">
                <a:solidFill>
                  <a:schemeClr val="tx1"/>
                </a:solidFill>
              </a:rPr>
              <a:t>After T:  Test Results/reports, </a:t>
            </a:r>
            <a:r>
              <a:rPr lang="en-US" dirty="0" smtClean="0">
                <a:solidFill>
                  <a:schemeClr val="tx1"/>
                </a:solidFill>
              </a:rPr>
              <a:t>Defect Report, Installation</a:t>
            </a:r>
            <a:r>
              <a:rPr lang="en-US" dirty="0">
                <a:solidFill>
                  <a:schemeClr val="tx1"/>
                </a:solidFill>
              </a:rPr>
              <a:t>/ Test procedures </a:t>
            </a:r>
            <a:r>
              <a:rPr lang="en-US" dirty="0" smtClean="0">
                <a:solidFill>
                  <a:schemeClr val="tx1"/>
                </a:solidFill>
              </a:rPr>
              <a:t>guidelines, </a:t>
            </a:r>
            <a:r>
              <a:rPr lang="en-US" b="1" dirty="0" smtClean="0">
                <a:solidFill>
                  <a:schemeClr val="tx1"/>
                </a:solidFill>
              </a:rPr>
              <a:t>Release </a:t>
            </a:r>
            <a:r>
              <a:rPr lang="en-US" b="1" dirty="0">
                <a:solidFill>
                  <a:schemeClr val="tx1"/>
                </a:solidFill>
              </a:rPr>
              <a:t>notes</a:t>
            </a:r>
            <a:endParaRPr lang="en-US" dirty="0">
              <a:solidFill>
                <a:schemeClr val="tx1"/>
              </a:solidFill>
            </a:endParaRPr>
          </a:p>
          <a:p>
            <a:pPr marL="457200" lvl="0" indent="-457200" algn="l">
              <a:buFont typeface="Arial" pitchFamily="34" charset="0"/>
              <a:buChar char="•"/>
            </a:pPr>
            <a:endParaRPr lang="en-US" sz="2600" dirty="0"/>
          </a:p>
          <a:p>
            <a:endParaRPr lang="en-US" sz="2600" dirty="0"/>
          </a:p>
        </p:txBody>
      </p:sp>
      <p:pic>
        <p:nvPicPr>
          <p:cNvPr id="4" name="Picture 3" descr="https://www.guru99.com/images/TestManagement/testmanagement_article_2_4_15.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52401"/>
            <a:ext cx="6858000" cy="1181100"/>
          </a:xfrm>
          <a:prstGeom prst="rect">
            <a:avLst/>
          </a:prstGeom>
          <a:noFill/>
          <a:ln>
            <a:noFill/>
          </a:ln>
        </p:spPr>
      </p:pic>
    </p:spTree>
    <p:extLst>
      <p:ext uri="{BB962C8B-B14F-4D97-AF65-F5344CB8AC3E}">
        <p14:creationId xmlns:p14="http://schemas.microsoft.com/office/powerpoint/2010/main" val="23503180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534400" cy="838200"/>
          </a:xfrm>
        </p:spPr>
        <p:txBody>
          <a:bodyPr>
            <a:normAutofit/>
          </a:bodyPr>
          <a:lstStyle/>
          <a:p>
            <a:r>
              <a:rPr lang="en-US" b="1" dirty="0"/>
              <a:t>Test Management Phases </a:t>
            </a:r>
            <a:endParaRPr lang="en-US" dirty="0"/>
          </a:p>
        </p:txBody>
      </p:sp>
      <p:sp>
        <p:nvSpPr>
          <p:cNvPr id="3" name="Subtitle 2"/>
          <p:cNvSpPr>
            <a:spLocks noGrp="1"/>
          </p:cNvSpPr>
          <p:nvPr>
            <p:ph type="subTitle" idx="1"/>
          </p:nvPr>
        </p:nvSpPr>
        <p:spPr>
          <a:xfrm>
            <a:off x="457200" y="990600"/>
            <a:ext cx="8229600" cy="5029200"/>
          </a:xfrm>
        </p:spPr>
        <p:txBody>
          <a:bodyPr>
            <a:normAutofit fontScale="25000" lnSpcReduction="20000"/>
          </a:bodyPr>
          <a:lstStyle/>
          <a:p>
            <a:pPr algn="l"/>
            <a:r>
              <a:rPr lang="en-US" sz="11200" dirty="0">
                <a:solidFill>
                  <a:schemeClr val="tx1"/>
                </a:solidFill>
              </a:rPr>
              <a:t>There are two main Parts of Test Management Process: </a:t>
            </a:r>
            <a:endParaRPr lang="en-US" sz="11200" dirty="0" smtClean="0">
              <a:solidFill>
                <a:schemeClr val="tx1"/>
              </a:solidFill>
            </a:endParaRPr>
          </a:p>
          <a:p>
            <a:pPr algn="l"/>
            <a:r>
              <a:rPr lang="en-US" sz="11200" dirty="0" smtClean="0">
                <a:solidFill>
                  <a:schemeClr val="tx1"/>
                </a:solidFill>
              </a:rPr>
              <a:t>	Planning : </a:t>
            </a:r>
          </a:p>
          <a:p>
            <a:pPr algn="l"/>
            <a:r>
              <a:rPr lang="en-US" sz="11200" dirty="0">
                <a:solidFill>
                  <a:schemeClr val="tx1"/>
                </a:solidFill>
              </a:rPr>
              <a:t>	</a:t>
            </a:r>
            <a:r>
              <a:rPr lang="en-US" sz="11200" dirty="0" smtClean="0">
                <a:solidFill>
                  <a:schemeClr val="tx1"/>
                </a:solidFill>
              </a:rPr>
              <a:t>	Risk Analysis,</a:t>
            </a:r>
          </a:p>
          <a:p>
            <a:pPr algn="l"/>
            <a:r>
              <a:rPr lang="en-US" sz="11200" dirty="0">
                <a:solidFill>
                  <a:schemeClr val="tx1"/>
                </a:solidFill>
              </a:rPr>
              <a:t>	</a:t>
            </a:r>
            <a:r>
              <a:rPr lang="en-US" sz="11200" dirty="0" smtClean="0">
                <a:solidFill>
                  <a:schemeClr val="tx1"/>
                </a:solidFill>
              </a:rPr>
              <a:t>	Test Estimation, </a:t>
            </a:r>
          </a:p>
          <a:p>
            <a:pPr algn="l"/>
            <a:r>
              <a:rPr lang="en-US" sz="11200" dirty="0">
                <a:solidFill>
                  <a:schemeClr val="tx1"/>
                </a:solidFill>
              </a:rPr>
              <a:t>	</a:t>
            </a:r>
            <a:r>
              <a:rPr lang="en-US" sz="11200" dirty="0" smtClean="0">
                <a:solidFill>
                  <a:schemeClr val="tx1"/>
                </a:solidFill>
              </a:rPr>
              <a:t>	Test Planning, 	</a:t>
            </a:r>
          </a:p>
          <a:p>
            <a:pPr algn="l"/>
            <a:r>
              <a:rPr lang="en-US" sz="11200" dirty="0">
                <a:solidFill>
                  <a:schemeClr val="tx1"/>
                </a:solidFill>
              </a:rPr>
              <a:t>	</a:t>
            </a:r>
            <a:r>
              <a:rPr lang="en-US" sz="11200" dirty="0" smtClean="0">
                <a:solidFill>
                  <a:schemeClr val="tx1"/>
                </a:solidFill>
              </a:rPr>
              <a:t>	Test 	Organization</a:t>
            </a:r>
          </a:p>
          <a:p>
            <a:pPr algn="l"/>
            <a:r>
              <a:rPr lang="en-US" sz="6400" dirty="0">
                <a:solidFill>
                  <a:schemeClr val="tx1"/>
                </a:solidFill>
              </a:rPr>
              <a:t>	</a:t>
            </a:r>
            <a:r>
              <a:rPr lang="en-US" sz="11200" dirty="0" smtClean="0">
                <a:solidFill>
                  <a:schemeClr val="tx1"/>
                </a:solidFill>
              </a:rPr>
              <a:t>Execution </a:t>
            </a:r>
            <a:r>
              <a:rPr lang="en-US" sz="6400" dirty="0">
                <a:solidFill>
                  <a:schemeClr val="tx1"/>
                </a:solidFill>
              </a:rPr>
              <a:t>: </a:t>
            </a:r>
            <a:endParaRPr lang="en-US" sz="6400" dirty="0" smtClean="0">
              <a:solidFill>
                <a:schemeClr val="tx1"/>
              </a:solidFill>
            </a:endParaRPr>
          </a:p>
          <a:p>
            <a:pPr algn="l"/>
            <a:r>
              <a:rPr lang="en-US" sz="11200" dirty="0" smtClean="0">
                <a:solidFill>
                  <a:schemeClr val="tx1"/>
                </a:solidFill>
              </a:rPr>
              <a:t>		Test </a:t>
            </a:r>
            <a:r>
              <a:rPr lang="en-US" sz="11200" dirty="0">
                <a:solidFill>
                  <a:schemeClr val="tx1"/>
                </a:solidFill>
              </a:rPr>
              <a:t>Monitoring and </a:t>
            </a:r>
            <a:r>
              <a:rPr lang="en-US" sz="11200" dirty="0" smtClean="0">
                <a:solidFill>
                  <a:schemeClr val="tx1"/>
                </a:solidFill>
              </a:rPr>
              <a:t>Control, </a:t>
            </a:r>
          </a:p>
          <a:p>
            <a:pPr algn="l"/>
            <a:r>
              <a:rPr lang="en-US" sz="11200" dirty="0">
                <a:solidFill>
                  <a:schemeClr val="tx1"/>
                </a:solidFill>
              </a:rPr>
              <a:t>	</a:t>
            </a:r>
            <a:r>
              <a:rPr lang="en-US" sz="11200" dirty="0" smtClean="0">
                <a:solidFill>
                  <a:schemeClr val="tx1"/>
                </a:solidFill>
              </a:rPr>
              <a:t>	Issue 	Management,</a:t>
            </a:r>
          </a:p>
          <a:p>
            <a:pPr algn="l"/>
            <a:r>
              <a:rPr lang="en-US" sz="6400" dirty="0">
                <a:solidFill>
                  <a:schemeClr val="tx1"/>
                </a:solidFill>
              </a:rPr>
              <a:t>	</a:t>
            </a:r>
            <a:r>
              <a:rPr lang="en-US" sz="6400" dirty="0" smtClean="0">
                <a:solidFill>
                  <a:schemeClr val="tx1"/>
                </a:solidFill>
              </a:rPr>
              <a:t>	</a:t>
            </a:r>
            <a:r>
              <a:rPr lang="en-IN" sz="6400" dirty="0" smtClean="0">
                <a:solidFill>
                  <a:schemeClr val="tx1"/>
                </a:solidFill>
              </a:rPr>
              <a:t> </a:t>
            </a:r>
            <a:r>
              <a:rPr lang="en-US" sz="11200" dirty="0" smtClean="0">
                <a:solidFill>
                  <a:schemeClr val="tx1"/>
                </a:solidFill>
              </a:rPr>
              <a:t>Test </a:t>
            </a:r>
            <a:r>
              <a:rPr lang="en-US" sz="11200" dirty="0">
                <a:solidFill>
                  <a:schemeClr val="tx1"/>
                </a:solidFill>
              </a:rPr>
              <a:t>Report and Evaluation </a:t>
            </a:r>
            <a:endParaRPr lang="en-IN" sz="6400" dirty="0">
              <a:solidFill>
                <a:schemeClr val="tx1"/>
              </a:solidFill>
            </a:endParaRPr>
          </a:p>
          <a:p>
            <a:pPr algn="l"/>
            <a:endParaRPr lang="en-US" sz="2400" dirty="0">
              <a:solidFill>
                <a:schemeClr val="tx1"/>
              </a:solidFill>
            </a:endParaRPr>
          </a:p>
          <a:p>
            <a:pPr algn="l"/>
            <a:r>
              <a:rPr lang="en-US" sz="2400" dirty="0" smtClean="0">
                <a:solidFill>
                  <a:schemeClr val="tx1"/>
                </a:solidFill>
              </a:rPr>
              <a:t>	</a:t>
            </a:r>
            <a:endParaRPr lang="en-US" sz="2400" dirty="0">
              <a:solidFill>
                <a:schemeClr val="tx1"/>
              </a:solidFill>
            </a:endParaRPr>
          </a:p>
          <a:p>
            <a:pPr lvl="1"/>
            <a:endParaRPr lang="en-US" sz="2400" dirty="0"/>
          </a:p>
          <a:p>
            <a:pPr lvl="0" algn="l"/>
            <a:endParaRPr lang="en-US" dirty="0"/>
          </a:p>
          <a:p>
            <a:pPr algn="l"/>
            <a:endParaRPr lang="en-US" sz="2800" dirty="0"/>
          </a:p>
          <a:p>
            <a:pPr algn="l"/>
            <a:r>
              <a:rPr lang="en-US" sz="2800" dirty="0"/>
              <a:t>	</a:t>
            </a:r>
            <a:r>
              <a:rPr lang="en-US" sz="2800" dirty="0" smtClean="0"/>
              <a:t>	</a:t>
            </a:r>
            <a:endParaRPr lang="en-US" dirty="0"/>
          </a:p>
        </p:txBody>
      </p:sp>
    </p:spTree>
    <p:extLst>
      <p:ext uri="{BB962C8B-B14F-4D97-AF65-F5344CB8AC3E}">
        <p14:creationId xmlns:p14="http://schemas.microsoft.com/office/powerpoint/2010/main" val="36319809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a:t>
            </a:r>
            <a:endParaRPr lang="en-IN" dirty="0"/>
          </a:p>
        </p:txBody>
      </p:sp>
      <p:sp>
        <p:nvSpPr>
          <p:cNvPr id="3" name="Content Placeholder 2"/>
          <p:cNvSpPr>
            <a:spLocks noGrp="1"/>
          </p:cNvSpPr>
          <p:nvPr>
            <p:ph idx="1"/>
          </p:nvPr>
        </p:nvSpPr>
        <p:spPr/>
        <p:txBody>
          <a:bodyPr>
            <a:normAutofit fontScale="92500"/>
          </a:bodyPr>
          <a:lstStyle/>
          <a:p>
            <a:r>
              <a:rPr lang="en-US" b="1" dirty="0"/>
              <a:t>Risk</a:t>
            </a:r>
            <a:r>
              <a:rPr lang="en-US" dirty="0"/>
              <a:t> is the potential loss (an undesirable outcome, however not necessarily so) resulting from a given action or an activity. </a:t>
            </a:r>
            <a:endParaRPr lang="en-IN" dirty="0"/>
          </a:p>
          <a:p>
            <a:r>
              <a:rPr lang="en-US" dirty="0"/>
              <a:t>Risk Analysis is the first step which Test Manager should consider before starting any project. </a:t>
            </a:r>
          </a:p>
          <a:p>
            <a:r>
              <a:rPr lang="en-US" dirty="0" smtClean="0"/>
              <a:t> Early </a:t>
            </a:r>
            <a:r>
              <a:rPr lang="en-US" dirty="0"/>
              <a:t>risk detection and identification of its solution will help Test Manager to </a:t>
            </a:r>
            <a:r>
              <a:rPr lang="en-US" b="1" dirty="0" smtClean="0"/>
              <a:t>void</a:t>
            </a:r>
            <a:r>
              <a:rPr lang="en-US" dirty="0"/>
              <a:t>  potential loss in the future &amp; save on project cost. </a:t>
            </a:r>
            <a:endParaRPr lang="en-IN" dirty="0"/>
          </a:p>
          <a:p>
            <a:endParaRPr lang="en-IN" dirty="0"/>
          </a:p>
        </p:txBody>
      </p:sp>
    </p:spTree>
    <p:extLst>
      <p:ext uri="{BB962C8B-B14F-4D97-AF65-F5344CB8AC3E}">
        <p14:creationId xmlns:p14="http://schemas.microsoft.com/office/powerpoint/2010/main" val="12436048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Test </a:t>
            </a:r>
            <a:r>
              <a:rPr lang="en-US" b="1" dirty="0" smtClean="0"/>
              <a:t>Estimation</a:t>
            </a:r>
            <a:endParaRPr lang="en-IN" dirty="0"/>
          </a:p>
        </p:txBody>
      </p:sp>
      <p:sp>
        <p:nvSpPr>
          <p:cNvPr id="3" name="Content Placeholder 2"/>
          <p:cNvSpPr>
            <a:spLocks noGrp="1"/>
          </p:cNvSpPr>
          <p:nvPr>
            <p:ph idx="1"/>
          </p:nvPr>
        </p:nvSpPr>
        <p:spPr>
          <a:xfrm>
            <a:off x="457200" y="990600"/>
            <a:ext cx="8229600" cy="5410200"/>
          </a:xfrm>
        </p:spPr>
        <p:txBody>
          <a:bodyPr>
            <a:normAutofit fontScale="92500"/>
          </a:bodyPr>
          <a:lstStyle/>
          <a:p>
            <a:r>
              <a:rPr lang="en-US" dirty="0"/>
              <a:t>An estimate is a forecast or prediction.</a:t>
            </a:r>
            <a:r>
              <a:rPr lang="en-US" u="sng" dirty="0">
                <a:hlinkClick r:id="rId2"/>
              </a:rPr>
              <a:t> </a:t>
            </a:r>
            <a:endParaRPr lang="en-US" u="sng" dirty="0" smtClean="0">
              <a:hlinkClick r:id="rId2"/>
            </a:endParaRPr>
          </a:p>
          <a:p>
            <a:r>
              <a:rPr lang="en-US" u="sng" dirty="0" smtClean="0">
                <a:hlinkClick r:id="rId2"/>
              </a:rPr>
              <a:t>Test </a:t>
            </a:r>
            <a:r>
              <a:rPr lang="en-US" u="sng" dirty="0">
                <a:hlinkClick r:id="rId2"/>
              </a:rPr>
              <a:t>Estimation </a:t>
            </a:r>
            <a:r>
              <a:rPr lang="en-US" dirty="0"/>
              <a:t>is approximately determining </a:t>
            </a:r>
            <a:r>
              <a:rPr lang="en-US" b="1" dirty="0"/>
              <a:t>how long</a:t>
            </a:r>
            <a:r>
              <a:rPr lang="en-US" dirty="0"/>
              <a:t> a task would take to </a:t>
            </a:r>
            <a:r>
              <a:rPr lang="en-US" dirty="0" smtClean="0"/>
              <a:t>complete.</a:t>
            </a:r>
          </a:p>
          <a:p>
            <a:r>
              <a:rPr lang="en-US" dirty="0" smtClean="0"/>
              <a:t>Estimating </a:t>
            </a:r>
            <a:r>
              <a:rPr lang="en-US" dirty="0"/>
              <a:t>effort for the test is one of the </a:t>
            </a:r>
            <a:r>
              <a:rPr lang="en-US" b="1" dirty="0"/>
              <a:t>major</a:t>
            </a:r>
            <a:r>
              <a:rPr lang="en-US" dirty="0"/>
              <a:t> and </a:t>
            </a:r>
            <a:r>
              <a:rPr lang="en-US" b="1" dirty="0"/>
              <a:t>important</a:t>
            </a:r>
            <a:r>
              <a:rPr lang="en-US" dirty="0"/>
              <a:t> tasks in Test Management. </a:t>
            </a:r>
            <a:endParaRPr lang="en-IN" dirty="0"/>
          </a:p>
          <a:p>
            <a:r>
              <a:rPr lang="en-US" dirty="0"/>
              <a:t>Benefits of correct estimation: </a:t>
            </a:r>
            <a:endParaRPr lang="en-IN" dirty="0"/>
          </a:p>
          <a:p>
            <a:pPr lvl="1"/>
            <a:r>
              <a:rPr lang="en-US" dirty="0"/>
              <a:t>Accurate test estimates lead to better planning, execution and monitoring of tasks under a test manager's attention.</a:t>
            </a:r>
            <a:endParaRPr lang="en-IN" dirty="0"/>
          </a:p>
          <a:p>
            <a:pPr lvl="1"/>
            <a:r>
              <a:rPr lang="en-US" dirty="0"/>
              <a:t>Allow for more accurate scheduling and help realize results more confidently</a:t>
            </a:r>
            <a:endParaRPr lang="en-IN" dirty="0"/>
          </a:p>
        </p:txBody>
      </p:sp>
    </p:spTree>
    <p:extLst>
      <p:ext uri="{BB962C8B-B14F-4D97-AF65-F5344CB8AC3E}">
        <p14:creationId xmlns:p14="http://schemas.microsoft.com/office/powerpoint/2010/main" val="42567580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a:t>Test </a:t>
            </a:r>
            <a:r>
              <a:rPr lang="en-US" b="1" dirty="0" smtClean="0"/>
              <a:t>Planning</a:t>
            </a:r>
            <a:endParaRPr lang="en-IN" dirty="0"/>
          </a:p>
        </p:txBody>
      </p:sp>
      <p:sp>
        <p:nvSpPr>
          <p:cNvPr id="3" name="Content Placeholder 2"/>
          <p:cNvSpPr>
            <a:spLocks noGrp="1"/>
          </p:cNvSpPr>
          <p:nvPr>
            <p:ph idx="1"/>
          </p:nvPr>
        </p:nvSpPr>
        <p:spPr>
          <a:xfrm>
            <a:off x="457200" y="1066800"/>
            <a:ext cx="8229600" cy="5059363"/>
          </a:xfrm>
        </p:spPr>
        <p:txBody>
          <a:bodyPr>
            <a:normAutofit fontScale="77500" lnSpcReduction="20000"/>
          </a:bodyPr>
          <a:lstStyle/>
          <a:p>
            <a:r>
              <a:rPr lang="en-US" dirty="0"/>
              <a:t>A</a:t>
            </a:r>
            <a:r>
              <a:rPr lang="en-US" u="sng" dirty="0">
                <a:hlinkClick r:id="rId2"/>
              </a:rPr>
              <a:t> Test Plan </a:t>
            </a:r>
            <a:r>
              <a:rPr lang="en-US" dirty="0"/>
              <a:t>can be defined as a document describing the </a:t>
            </a:r>
            <a:r>
              <a:rPr lang="en-US" b="1" dirty="0"/>
              <a:t>scope</a:t>
            </a:r>
            <a:r>
              <a:rPr lang="en-US" dirty="0"/>
              <a:t>, </a:t>
            </a:r>
            <a:r>
              <a:rPr lang="en-US" b="1" dirty="0"/>
              <a:t>approach</a:t>
            </a:r>
            <a:r>
              <a:rPr lang="en-US" dirty="0"/>
              <a:t>, </a:t>
            </a:r>
            <a:r>
              <a:rPr lang="en-US" b="1" dirty="0"/>
              <a:t>resources</a:t>
            </a:r>
            <a:r>
              <a:rPr lang="en-US" dirty="0"/>
              <a:t>, and </a:t>
            </a:r>
            <a:r>
              <a:rPr lang="en-US" b="1" dirty="0"/>
              <a:t>schedule</a:t>
            </a:r>
            <a:r>
              <a:rPr lang="en-US" dirty="0"/>
              <a:t> of intended</a:t>
            </a:r>
            <a:r>
              <a:rPr lang="en-US" u="sng" dirty="0">
                <a:hlinkClick r:id="rId3"/>
              </a:rPr>
              <a:t> Testing </a:t>
            </a:r>
            <a:r>
              <a:rPr lang="en-US" dirty="0"/>
              <a:t>activities. </a:t>
            </a:r>
            <a:endParaRPr lang="en-IN" dirty="0"/>
          </a:p>
          <a:p>
            <a:r>
              <a:rPr lang="en-US" dirty="0"/>
              <a:t>A project may </a:t>
            </a:r>
            <a:r>
              <a:rPr lang="en-US" b="1" dirty="0"/>
              <a:t>fail</a:t>
            </a:r>
            <a:r>
              <a:rPr lang="en-US" dirty="0"/>
              <a:t> without a complete Test Plan. Test planning is particularly important in large software system development. </a:t>
            </a:r>
            <a:endParaRPr lang="en-IN" dirty="0"/>
          </a:p>
          <a:p>
            <a:r>
              <a:rPr lang="en-US" dirty="0"/>
              <a:t>In software testing, a test plan gives </a:t>
            </a:r>
            <a:r>
              <a:rPr lang="en-US" b="1" dirty="0"/>
              <a:t>detailed</a:t>
            </a:r>
            <a:r>
              <a:rPr lang="en-US" dirty="0"/>
              <a:t> testing information regarding an upcoming testing effort, including:</a:t>
            </a:r>
            <a:endParaRPr lang="en-IN" dirty="0"/>
          </a:p>
          <a:p>
            <a:pPr lvl="0"/>
            <a:r>
              <a:rPr lang="en-US" dirty="0"/>
              <a:t>Test Strategy</a:t>
            </a:r>
            <a:endParaRPr lang="en-IN" dirty="0"/>
          </a:p>
          <a:p>
            <a:pPr lvl="0"/>
            <a:r>
              <a:rPr lang="en-US" dirty="0"/>
              <a:t>Test Objective</a:t>
            </a:r>
            <a:endParaRPr lang="en-IN" dirty="0"/>
          </a:p>
          <a:p>
            <a:pPr lvl="0"/>
            <a:r>
              <a:rPr lang="en-US" dirty="0"/>
              <a:t>Exit /Suspension Criteria</a:t>
            </a:r>
            <a:endParaRPr lang="en-IN" dirty="0"/>
          </a:p>
          <a:p>
            <a:pPr lvl="0"/>
            <a:r>
              <a:rPr lang="en-US" dirty="0"/>
              <a:t>Resource Planning</a:t>
            </a:r>
            <a:endParaRPr lang="en-IN" dirty="0"/>
          </a:p>
          <a:p>
            <a:pPr lvl="0"/>
            <a:r>
              <a:rPr lang="en-US" dirty="0"/>
              <a:t>Test Deliverables</a:t>
            </a:r>
            <a:endParaRPr lang="en-IN" dirty="0"/>
          </a:p>
          <a:p>
            <a:endParaRPr lang="en-IN" dirty="0"/>
          </a:p>
        </p:txBody>
      </p:sp>
    </p:spTree>
    <p:extLst>
      <p:ext uri="{BB962C8B-B14F-4D97-AF65-F5344CB8AC3E}">
        <p14:creationId xmlns:p14="http://schemas.microsoft.com/office/powerpoint/2010/main" val="9192593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Test Organization</a:t>
            </a:r>
            <a:r>
              <a:rPr lang="en-IN" dirty="0"/>
              <a:t/>
            </a:r>
            <a:br>
              <a:rPr lang="en-IN" dirty="0"/>
            </a:br>
            <a:endParaRPr lang="en-IN" dirty="0"/>
          </a:p>
        </p:txBody>
      </p:sp>
      <p:sp>
        <p:nvSpPr>
          <p:cNvPr id="3" name="Content Placeholder 2"/>
          <p:cNvSpPr>
            <a:spLocks noGrp="1"/>
          </p:cNvSpPr>
          <p:nvPr>
            <p:ph idx="1"/>
          </p:nvPr>
        </p:nvSpPr>
        <p:spPr/>
        <p:txBody>
          <a:bodyPr/>
          <a:lstStyle/>
          <a:p>
            <a:r>
              <a:rPr lang="en-US" dirty="0"/>
              <a:t>how will you stick to the plan and execute it? To answer that question, you have </a:t>
            </a:r>
            <a:r>
              <a:rPr lang="en-US" b="1" dirty="0"/>
              <a:t>Test Organization </a:t>
            </a:r>
            <a:r>
              <a:rPr lang="en-US" dirty="0"/>
              <a:t>phase. </a:t>
            </a:r>
            <a:endParaRPr lang="en-IN" dirty="0"/>
          </a:p>
          <a:p>
            <a:r>
              <a:rPr lang="en-US" dirty="0"/>
              <a:t>Generally speaking, you need to organize an effective Testing Team. You have to assemble a skilled team to run the ever-growing testing engine effectively. </a:t>
            </a:r>
            <a:endParaRPr lang="en-IN" dirty="0"/>
          </a:p>
          <a:p>
            <a:endParaRPr lang="en-IN" dirty="0"/>
          </a:p>
        </p:txBody>
      </p:sp>
    </p:spTree>
    <p:extLst>
      <p:ext uri="{BB962C8B-B14F-4D97-AF65-F5344CB8AC3E}">
        <p14:creationId xmlns:p14="http://schemas.microsoft.com/office/powerpoint/2010/main" val="19390809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a:t>Test Monitoring and Control</a:t>
            </a:r>
            <a:endParaRPr lang="en-IN" dirty="0"/>
          </a:p>
        </p:txBody>
      </p:sp>
      <p:sp>
        <p:nvSpPr>
          <p:cNvPr id="3" name="Content Placeholder 2"/>
          <p:cNvSpPr>
            <a:spLocks noGrp="1"/>
          </p:cNvSpPr>
          <p:nvPr>
            <p:ph idx="1"/>
          </p:nvPr>
        </p:nvSpPr>
        <p:spPr>
          <a:xfrm>
            <a:off x="457200" y="1143000"/>
            <a:ext cx="8229600" cy="4983163"/>
          </a:xfrm>
        </p:spPr>
        <p:txBody>
          <a:bodyPr>
            <a:normAutofit fontScale="85000" lnSpcReduction="10000"/>
          </a:bodyPr>
          <a:lstStyle/>
          <a:p>
            <a:r>
              <a:rPr lang="en-US" dirty="0"/>
              <a:t>Monitoring is a process of </a:t>
            </a:r>
            <a:r>
              <a:rPr lang="en-US" b="1" dirty="0"/>
              <a:t>collecting</a:t>
            </a:r>
            <a:r>
              <a:rPr lang="en-US" dirty="0"/>
              <a:t>, </a:t>
            </a:r>
            <a:r>
              <a:rPr lang="en-US" b="1" dirty="0"/>
              <a:t>recording</a:t>
            </a:r>
            <a:r>
              <a:rPr lang="en-US" dirty="0"/>
              <a:t>, and </a:t>
            </a:r>
            <a:r>
              <a:rPr lang="en-US" b="1" dirty="0"/>
              <a:t>reporting</a:t>
            </a:r>
            <a:r>
              <a:rPr lang="en-US" dirty="0"/>
              <a:t> information about the project activity that the project manager and stakeholder needs to know </a:t>
            </a:r>
            <a:endParaRPr lang="en-IN" dirty="0"/>
          </a:p>
          <a:p>
            <a:r>
              <a:rPr lang="en-US" dirty="0"/>
              <a:t>To Monitor, Test Manager does following activities </a:t>
            </a:r>
            <a:endParaRPr lang="en-IN" dirty="0"/>
          </a:p>
          <a:p>
            <a:pPr lvl="0"/>
            <a:r>
              <a:rPr lang="en-US" b="1" dirty="0"/>
              <a:t>Define </a:t>
            </a:r>
            <a:r>
              <a:rPr lang="en-US" dirty="0"/>
              <a:t>the project goal, or project performance standard</a:t>
            </a:r>
            <a:endParaRPr lang="en-IN" dirty="0"/>
          </a:p>
          <a:p>
            <a:pPr lvl="0"/>
            <a:r>
              <a:rPr lang="en-US" b="1" dirty="0"/>
              <a:t>Observe </a:t>
            </a:r>
            <a:r>
              <a:rPr lang="en-US" dirty="0"/>
              <a:t>the project performance, and compare between the actual and the planned performance expectations</a:t>
            </a:r>
            <a:endParaRPr lang="en-IN" dirty="0"/>
          </a:p>
          <a:p>
            <a:pPr lvl="0"/>
            <a:r>
              <a:rPr lang="en-US" b="1" dirty="0"/>
              <a:t>Record </a:t>
            </a:r>
            <a:r>
              <a:rPr lang="en-US" dirty="0"/>
              <a:t>and </a:t>
            </a:r>
            <a:r>
              <a:rPr lang="en-US" b="1" dirty="0"/>
              <a:t>report</a:t>
            </a:r>
            <a:r>
              <a:rPr lang="en-US" dirty="0"/>
              <a:t> any detected problem which happens to the </a:t>
            </a:r>
            <a:r>
              <a:rPr lang="en-US" dirty="0" smtClean="0"/>
              <a:t>project</a:t>
            </a:r>
            <a:endParaRPr lang="en-IN" dirty="0"/>
          </a:p>
        </p:txBody>
      </p:sp>
    </p:spTree>
    <p:extLst>
      <p:ext uri="{BB962C8B-B14F-4D97-AF65-F5344CB8AC3E}">
        <p14:creationId xmlns:p14="http://schemas.microsoft.com/office/powerpoint/2010/main" val="3446368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Test Monitoring and Control</a:t>
            </a:r>
            <a:endParaRPr lang="en-IN" dirty="0"/>
          </a:p>
        </p:txBody>
      </p:sp>
      <p:sp>
        <p:nvSpPr>
          <p:cNvPr id="3" name="Content Placeholder 2"/>
          <p:cNvSpPr>
            <a:spLocks noGrp="1"/>
          </p:cNvSpPr>
          <p:nvPr>
            <p:ph idx="1"/>
          </p:nvPr>
        </p:nvSpPr>
        <p:spPr/>
        <p:txBody>
          <a:bodyPr/>
          <a:lstStyle/>
          <a:p>
            <a:r>
              <a:rPr lang="en-US" b="1" dirty="0"/>
              <a:t>Controlling</a:t>
            </a:r>
            <a:endParaRPr lang="en-IN" dirty="0"/>
          </a:p>
          <a:p>
            <a:r>
              <a:rPr lang="en-US" dirty="0"/>
              <a:t>Project Controlling is a process of using data from monitoring activity to bring actual performance to planned performance. </a:t>
            </a:r>
            <a:endParaRPr lang="en-IN" dirty="0"/>
          </a:p>
          <a:p>
            <a:r>
              <a:rPr lang="en-US" dirty="0"/>
              <a:t>In this step, the Test Manager takes action to correct the deviations from the plan. In some cases, the plan has to be </a:t>
            </a:r>
            <a:r>
              <a:rPr lang="en-US" b="1" dirty="0"/>
              <a:t>adjusted</a:t>
            </a:r>
            <a:r>
              <a:rPr lang="en-US" dirty="0"/>
              <a:t> according to project situation</a:t>
            </a:r>
            <a:endParaRPr lang="en-IN" dirty="0"/>
          </a:p>
          <a:p>
            <a:endParaRPr lang="en-IN" dirty="0"/>
          </a:p>
        </p:txBody>
      </p:sp>
    </p:spTree>
    <p:extLst>
      <p:ext uri="{BB962C8B-B14F-4D97-AF65-F5344CB8AC3E}">
        <p14:creationId xmlns:p14="http://schemas.microsoft.com/office/powerpoint/2010/main" val="12930949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457200"/>
            <a:ext cx="7772400" cy="6400800"/>
          </a:xfrm>
        </p:spPr>
        <p:txBody>
          <a:bodyPr>
            <a:normAutofit fontScale="77500" lnSpcReduction="20000"/>
          </a:bodyPr>
          <a:lstStyle/>
          <a:p>
            <a:pPr algn="l"/>
            <a:r>
              <a:rPr lang="en-US" sz="5900" dirty="0" smtClean="0">
                <a:solidFill>
                  <a:schemeClr val="tx1"/>
                </a:solidFill>
              </a:rPr>
              <a:t>Issue </a:t>
            </a:r>
            <a:r>
              <a:rPr lang="en-US" sz="5900" dirty="0" err="1">
                <a:solidFill>
                  <a:schemeClr val="tx1"/>
                </a:solidFill>
              </a:rPr>
              <a:t>Mgmt</a:t>
            </a:r>
            <a:r>
              <a:rPr lang="en-US" sz="5900" dirty="0">
                <a:solidFill>
                  <a:schemeClr val="tx1"/>
                </a:solidFill>
              </a:rPr>
              <a:t>: When the risk happens, it becomes an </a:t>
            </a:r>
            <a:r>
              <a:rPr lang="en-US" sz="5900" b="1" dirty="0">
                <a:solidFill>
                  <a:schemeClr val="tx1"/>
                </a:solidFill>
              </a:rPr>
              <a:t>issue</a:t>
            </a:r>
            <a:r>
              <a:rPr lang="en-US" sz="5900" dirty="0">
                <a:solidFill>
                  <a:schemeClr val="tx1"/>
                </a:solidFill>
              </a:rPr>
              <a:t>.</a:t>
            </a:r>
          </a:p>
          <a:p>
            <a:pPr algn="l"/>
            <a:r>
              <a:rPr lang="en-US" sz="5900" dirty="0" smtClean="0">
                <a:solidFill>
                  <a:schemeClr val="tx1"/>
                </a:solidFill>
              </a:rPr>
              <a:t>	Risk </a:t>
            </a:r>
            <a:r>
              <a:rPr lang="en-US" sz="5900" dirty="0">
                <a:solidFill>
                  <a:schemeClr val="tx1"/>
                </a:solidFill>
              </a:rPr>
              <a:t>to be avoided while testing: </a:t>
            </a:r>
          </a:p>
          <a:p>
            <a:pPr marL="1428750" lvl="2" indent="-514350" algn="l">
              <a:buFont typeface="+mj-lt"/>
              <a:buAutoNum type="arabicPeriod"/>
            </a:pPr>
            <a:r>
              <a:rPr lang="en-US" sz="5900" b="1" dirty="0">
                <a:solidFill>
                  <a:schemeClr val="tx1"/>
                </a:solidFill>
              </a:rPr>
              <a:t>Missing </a:t>
            </a:r>
            <a:r>
              <a:rPr lang="en-US" sz="5900" dirty="0">
                <a:solidFill>
                  <a:schemeClr val="tx1"/>
                </a:solidFill>
              </a:rPr>
              <a:t>the deadline</a:t>
            </a:r>
          </a:p>
          <a:p>
            <a:pPr lvl="0" algn="l"/>
            <a:r>
              <a:rPr lang="en-US" sz="5900" b="1" dirty="0">
                <a:solidFill>
                  <a:schemeClr val="tx1"/>
                </a:solidFill>
              </a:rPr>
              <a:t>          </a:t>
            </a:r>
            <a:r>
              <a:rPr lang="en-US" sz="5900" b="1" dirty="0" smtClean="0">
                <a:solidFill>
                  <a:schemeClr val="tx1"/>
                </a:solidFill>
              </a:rPr>
              <a:t>2</a:t>
            </a:r>
            <a:r>
              <a:rPr lang="en-US" sz="5900" b="1" dirty="0">
                <a:solidFill>
                  <a:schemeClr val="tx1"/>
                </a:solidFill>
              </a:rPr>
              <a:t>.   </a:t>
            </a:r>
            <a:r>
              <a:rPr lang="en-US" sz="5900" b="1" dirty="0" smtClean="0">
                <a:solidFill>
                  <a:schemeClr val="tx1"/>
                </a:solidFill>
              </a:rPr>
              <a:t>Exceed</a:t>
            </a:r>
            <a:r>
              <a:rPr lang="en-US" sz="5900" b="1" dirty="0">
                <a:solidFill>
                  <a:schemeClr val="tx1"/>
                </a:solidFill>
              </a:rPr>
              <a:t> </a:t>
            </a:r>
            <a:r>
              <a:rPr lang="en-US" sz="5900" dirty="0">
                <a:solidFill>
                  <a:schemeClr val="tx1"/>
                </a:solidFill>
              </a:rPr>
              <a:t>the project budget</a:t>
            </a:r>
          </a:p>
          <a:p>
            <a:pPr lvl="0" algn="l"/>
            <a:r>
              <a:rPr lang="en-US" sz="5900" b="1" dirty="0" smtClean="0">
                <a:solidFill>
                  <a:schemeClr val="tx1"/>
                </a:solidFill>
              </a:rPr>
              <a:t>	3.    Lose</a:t>
            </a:r>
            <a:r>
              <a:rPr lang="en-US" sz="5900" b="1" dirty="0">
                <a:solidFill>
                  <a:schemeClr val="tx1"/>
                </a:solidFill>
              </a:rPr>
              <a:t> </a:t>
            </a:r>
            <a:r>
              <a:rPr lang="en-US" sz="5900" dirty="0">
                <a:solidFill>
                  <a:schemeClr val="tx1"/>
                </a:solidFill>
              </a:rPr>
              <a:t>the customer trust</a:t>
            </a:r>
          </a:p>
          <a:p>
            <a:pPr algn="l"/>
            <a:r>
              <a:rPr lang="en-US" dirty="0">
                <a:solidFill>
                  <a:schemeClr val="tx1"/>
                </a:solidFill>
              </a:rPr>
              <a:t>  </a:t>
            </a:r>
          </a:p>
          <a:p>
            <a:pPr algn="l"/>
            <a:endParaRPr lang="en-US" sz="2400" dirty="0">
              <a:solidFill>
                <a:schemeClr val="tx1"/>
              </a:solidFill>
            </a:endParaRPr>
          </a:p>
          <a:p>
            <a:pPr algn="l"/>
            <a:endParaRPr lang="en-US" dirty="0"/>
          </a:p>
        </p:txBody>
      </p:sp>
    </p:spTree>
    <p:extLst>
      <p:ext uri="{BB962C8B-B14F-4D97-AF65-F5344CB8AC3E}">
        <p14:creationId xmlns:p14="http://schemas.microsoft.com/office/powerpoint/2010/main" val="25552245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Report and Evaluation </a:t>
            </a:r>
            <a:r>
              <a:rPr lang="en-US" sz="4800" dirty="0"/>
              <a:t>:</a:t>
            </a:r>
            <a:endParaRPr lang="en-IN" dirty="0"/>
          </a:p>
        </p:txBody>
      </p:sp>
      <p:sp>
        <p:nvSpPr>
          <p:cNvPr id="3" name="Content Placeholder 2"/>
          <p:cNvSpPr>
            <a:spLocks noGrp="1"/>
          </p:cNvSpPr>
          <p:nvPr>
            <p:ph idx="1"/>
          </p:nvPr>
        </p:nvSpPr>
        <p:spPr/>
        <p:txBody>
          <a:bodyPr/>
          <a:lstStyle/>
          <a:p>
            <a:r>
              <a:rPr lang="en-US" dirty="0"/>
              <a:t>Test Evaluation Report” 	describes the results of the Testing in terms of</a:t>
            </a:r>
            <a:r>
              <a:rPr lang="en-US" u="sng" dirty="0"/>
              <a:t> Test Coverage </a:t>
            </a:r>
            <a:r>
              <a:rPr lang="en-US" dirty="0"/>
              <a:t>and exit criteria. </a:t>
            </a:r>
            <a:endParaRPr lang="en-US" dirty="0" smtClean="0"/>
          </a:p>
          <a:p>
            <a:r>
              <a:rPr lang="en-US" dirty="0" smtClean="0"/>
              <a:t>The </a:t>
            </a:r>
            <a:r>
              <a:rPr lang="en-US" dirty="0"/>
              <a:t>data used in Test Evaluation are based on the test 	results data and test result summary.</a:t>
            </a:r>
          </a:p>
          <a:p>
            <a:endParaRPr lang="en-IN" dirty="0"/>
          </a:p>
        </p:txBody>
      </p:sp>
    </p:spTree>
    <p:extLst>
      <p:ext uri="{BB962C8B-B14F-4D97-AF65-F5344CB8AC3E}">
        <p14:creationId xmlns:p14="http://schemas.microsoft.com/office/powerpoint/2010/main" val="38066330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Benefits of Test Plan </a:t>
            </a:r>
            <a:endParaRPr lang="en-US" dirty="0"/>
          </a:p>
        </p:txBody>
      </p:sp>
      <p:sp>
        <p:nvSpPr>
          <p:cNvPr id="3" name="Content Placeholder 2"/>
          <p:cNvSpPr>
            <a:spLocks noGrp="1"/>
          </p:cNvSpPr>
          <p:nvPr>
            <p:ph idx="1"/>
          </p:nvPr>
        </p:nvSpPr>
        <p:spPr>
          <a:xfrm>
            <a:off x="457200" y="1295400"/>
            <a:ext cx="8229600" cy="5334000"/>
          </a:xfrm>
        </p:spPr>
        <p:txBody>
          <a:bodyPr>
            <a:normAutofit lnSpcReduction="10000"/>
          </a:bodyPr>
          <a:lstStyle/>
          <a:p>
            <a:pPr lvl="0"/>
            <a:r>
              <a:rPr lang="en-US" dirty="0" smtClean="0"/>
              <a:t>helps us determine the </a:t>
            </a:r>
            <a:r>
              <a:rPr lang="en-US" b="1" dirty="0" smtClean="0"/>
              <a:t>effort</a:t>
            </a:r>
            <a:r>
              <a:rPr lang="en-US" dirty="0" smtClean="0"/>
              <a:t> needed to validate the quality of the application  under test</a:t>
            </a:r>
          </a:p>
          <a:p>
            <a:pPr lvl="0"/>
            <a:r>
              <a:rPr lang="en-US" dirty="0" smtClean="0"/>
              <a:t>Help people outside the test team such as developers, business managers, customers </a:t>
            </a:r>
            <a:r>
              <a:rPr lang="en-US" b="1" dirty="0" smtClean="0"/>
              <a:t>understand</a:t>
            </a:r>
            <a:r>
              <a:rPr lang="en-US" dirty="0" smtClean="0"/>
              <a:t> the details of testing.</a:t>
            </a:r>
          </a:p>
          <a:p>
            <a:pPr lvl="0"/>
            <a:r>
              <a:rPr lang="en-US" dirty="0" smtClean="0"/>
              <a:t>Test Plan </a:t>
            </a:r>
            <a:r>
              <a:rPr lang="en-US" b="1" dirty="0" smtClean="0"/>
              <a:t>guides</a:t>
            </a:r>
            <a:r>
              <a:rPr lang="en-US" dirty="0" smtClean="0"/>
              <a:t> our thinking.</a:t>
            </a:r>
          </a:p>
          <a:p>
            <a:pPr lvl="0"/>
            <a:r>
              <a:rPr lang="en-US" dirty="0" smtClean="0"/>
              <a:t>Important aspects like test estimation, test scope,</a:t>
            </a:r>
            <a:r>
              <a:rPr lang="en-US" u="sng" dirty="0" smtClean="0">
                <a:hlinkClick r:id="rId2"/>
              </a:rPr>
              <a:t> Test Strategy </a:t>
            </a:r>
            <a:r>
              <a:rPr lang="en-US" dirty="0" smtClean="0"/>
              <a:t>are </a:t>
            </a:r>
            <a:r>
              <a:rPr lang="en-US" b="1" dirty="0" smtClean="0"/>
              <a:t>documented</a:t>
            </a:r>
            <a:r>
              <a:rPr lang="en-US" dirty="0" smtClean="0"/>
              <a:t> in Test Plan, so it can be reviewed by Management Team and re-used for other projects.</a:t>
            </a:r>
          </a:p>
          <a:p>
            <a:endParaRPr lang="en-US" dirty="0"/>
          </a:p>
        </p:txBody>
      </p:sp>
    </p:spTree>
    <p:extLst>
      <p:ext uri="{BB962C8B-B14F-4D97-AF65-F5344CB8AC3E}">
        <p14:creationId xmlns:p14="http://schemas.microsoft.com/office/powerpoint/2010/main" val="24916768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Test Report &amp; Evaluation</a:t>
            </a:r>
            <a:r>
              <a:rPr lang="en-IN" dirty="0"/>
              <a:t/>
            </a:r>
            <a:br>
              <a:rPr lang="en-IN" dirty="0"/>
            </a:br>
            <a:endParaRPr lang="en-IN" dirty="0"/>
          </a:p>
        </p:txBody>
      </p:sp>
      <p:sp>
        <p:nvSpPr>
          <p:cNvPr id="3" name="Content Placeholder 2"/>
          <p:cNvSpPr>
            <a:spLocks noGrp="1"/>
          </p:cNvSpPr>
          <p:nvPr>
            <p:ph idx="1"/>
          </p:nvPr>
        </p:nvSpPr>
        <p:spPr/>
        <p:txBody>
          <a:bodyPr/>
          <a:lstStyle/>
          <a:p>
            <a:r>
              <a:rPr lang="en-US" dirty="0"/>
              <a:t>purpose of the Test Evaluation Reports is: </a:t>
            </a:r>
            <a:endParaRPr lang="en-IN" dirty="0"/>
          </a:p>
          <a:p>
            <a:pPr marL="0" indent="0">
              <a:buNone/>
            </a:pPr>
            <a:r>
              <a:rPr lang="en-US" dirty="0" smtClean="0"/>
              <a:t>	“</a:t>
            </a:r>
            <a:r>
              <a:rPr lang="en-US" dirty="0"/>
              <a:t>Test Evaluation Report” describes the </a:t>
            </a:r>
            <a:r>
              <a:rPr lang="en-US" dirty="0" smtClean="0"/>
              <a:t>	results </a:t>
            </a:r>
            <a:r>
              <a:rPr lang="en-US" dirty="0"/>
              <a:t>of the Testing in terms </a:t>
            </a:r>
            <a:r>
              <a:rPr lang="en-US" dirty="0" smtClean="0"/>
              <a:t>of Test 	Coverage and </a:t>
            </a:r>
            <a:r>
              <a:rPr lang="en-US" dirty="0"/>
              <a:t>exit criteria. </a:t>
            </a:r>
            <a:endParaRPr lang="en-US" dirty="0" smtClean="0"/>
          </a:p>
          <a:p>
            <a:pPr marL="0" indent="0">
              <a:buNone/>
            </a:pPr>
            <a:r>
              <a:rPr lang="en-US" dirty="0"/>
              <a:t>	</a:t>
            </a:r>
            <a:r>
              <a:rPr lang="en-US" dirty="0" smtClean="0"/>
              <a:t>The </a:t>
            </a:r>
            <a:r>
              <a:rPr lang="en-US" dirty="0"/>
              <a:t>data used in Test Evaluation are based </a:t>
            </a:r>
            <a:r>
              <a:rPr lang="en-US" dirty="0" smtClean="0"/>
              <a:t>	on </a:t>
            </a:r>
            <a:r>
              <a:rPr lang="en-US" dirty="0"/>
              <a:t>the test results data and test result </a:t>
            </a:r>
            <a:r>
              <a:rPr lang="en-US" dirty="0" smtClean="0"/>
              <a:t>	summary</a:t>
            </a:r>
            <a:r>
              <a:rPr lang="en-US" dirty="0"/>
              <a:t>.</a:t>
            </a:r>
            <a:endParaRPr lang="en-IN" dirty="0"/>
          </a:p>
        </p:txBody>
      </p:sp>
    </p:spTree>
    <p:extLst>
      <p:ext uri="{BB962C8B-B14F-4D97-AF65-F5344CB8AC3E}">
        <p14:creationId xmlns:p14="http://schemas.microsoft.com/office/powerpoint/2010/main" val="33230721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457199"/>
          </a:xfrm>
        </p:spPr>
        <p:txBody>
          <a:bodyPr>
            <a:normAutofit fontScale="90000"/>
          </a:bodyPr>
          <a:lstStyle/>
          <a:p>
            <a:r>
              <a:rPr lang="en-IN" b="1" dirty="0"/>
              <a:t>Test Management </a:t>
            </a:r>
            <a:r>
              <a:rPr lang="en-IN" b="1" dirty="0" smtClean="0"/>
              <a:t>Process</a:t>
            </a:r>
            <a:endParaRPr lang="en-US" dirty="0"/>
          </a:p>
        </p:txBody>
      </p:sp>
      <p:sp>
        <p:nvSpPr>
          <p:cNvPr id="3" name="Subtitle 2"/>
          <p:cNvSpPr>
            <a:spLocks noGrp="1"/>
          </p:cNvSpPr>
          <p:nvPr>
            <p:ph type="subTitle" idx="1"/>
          </p:nvPr>
        </p:nvSpPr>
        <p:spPr>
          <a:xfrm>
            <a:off x="533400" y="1066800"/>
            <a:ext cx="8305800" cy="5486400"/>
          </a:xfrm>
        </p:spPr>
        <p:txBody>
          <a:bodyPr/>
          <a:lstStyle/>
          <a:p>
            <a:pPr marL="457200" indent="-457200" algn="l">
              <a:buFont typeface="Arial" panose="020B0604020202020204" pitchFamily="34" charset="0"/>
              <a:buChar char="•"/>
            </a:pPr>
            <a:r>
              <a:rPr lang="en-IN" dirty="0">
                <a:solidFill>
                  <a:schemeClr val="tx1"/>
                </a:solidFill>
              </a:rPr>
              <a:t>is a set of activities from the start of the testing to the end of the testing</a:t>
            </a:r>
            <a:r>
              <a:rPr lang="en-IN" dirty="0" smtClean="0">
                <a:solidFill>
                  <a:schemeClr val="tx1"/>
                </a:solidFill>
              </a:rPr>
              <a:t>.</a:t>
            </a:r>
          </a:p>
          <a:p>
            <a:pPr marL="457200" indent="-457200" algn="l">
              <a:buFont typeface="Arial" panose="020B0604020202020204" pitchFamily="34" charset="0"/>
              <a:buChar char="•"/>
            </a:pPr>
            <a:r>
              <a:rPr lang="en-IN" dirty="0">
                <a:solidFill>
                  <a:schemeClr val="tx1"/>
                </a:solidFill>
              </a:rPr>
              <a:t>Test process provides the facility to plan and control the testing throughout the project cycle</a:t>
            </a:r>
            <a:r>
              <a:rPr lang="en-IN" dirty="0" smtClean="0">
                <a:solidFill>
                  <a:schemeClr val="tx1"/>
                </a:solidFill>
              </a:rPr>
              <a:t>.</a:t>
            </a:r>
          </a:p>
          <a:p>
            <a:pPr marL="457200" indent="-457200" algn="l">
              <a:buFont typeface="Arial" panose="020B0604020202020204" pitchFamily="34" charset="0"/>
              <a:buChar char="•"/>
            </a:pPr>
            <a:r>
              <a:rPr lang="en-IN" dirty="0">
                <a:solidFill>
                  <a:schemeClr val="tx1"/>
                </a:solidFill>
              </a:rPr>
              <a:t>It helps to track and monitor the testing throughout the project</a:t>
            </a:r>
            <a:r>
              <a:rPr lang="en-IN" dirty="0" smtClean="0">
                <a:solidFill>
                  <a:schemeClr val="tx1"/>
                </a:solidFill>
              </a:rPr>
              <a:t>.</a:t>
            </a:r>
          </a:p>
          <a:p>
            <a:pPr marL="457200" indent="-457200" algn="l">
              <a:buFont typeface="Arial" panose="020B0604020202020204" pitchFamily="34" charset="0"/>
              <a:buChar char="•"/>
            </a:pPr>
            <a:endParaRPr lang="en-IN" dirty="0" smtClean="0">
              <a:solidFill>
                <a:schemeClr val="tx1"/>
              </a:solidFill>
            </a:endParaRPr>
          </a:p>
          <a:p>
            <a:pPr algn="l"/>
            <a:endParaRPr lang="en-US" dirty="0">
              <a:solidFill>
                <a:schemeClr val="tx1"/>
              </a:solidFill>
            </a:endParaRPr>
          </a:p>
        </p:txBody>
      </p:sp>
    </p:spTree>
    <p:extLst>
      <p:ext uri="{BB962C8B-B14F-4D97-AF65-F5344CB8AC3E}">
        <p14:creationId xmlns:p14="http://schemas.microsoft.com/office/powerpoint/2010/main" val="32920368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a:t>Test Management Process</a:t>
            </a:r>
            <a:endParaRPr lang="en-IN" dirty="0"/>
          </a:p>
        </p:txBody>
      </p:sp>
      <p:pic>
        <p:nvPicPr>
          <p:cNvPr id="4" name="Content Placeholder 3" descr="Test Management process"/>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28875" y="1777206"/>
            <a:ext cx="4286250" cy="4171950"/>
          </a:xfrm>
          <a:prstGeom prst="rect">
            <a:avLst/>
          </a:prstGeom>
          <a:noFill/>
          <a:ln>
            <a:noFill/>
          </a:ln>
        </p:spPr>
      </p:pic>
    </p:spTree>
    <p:extLst>
      <p:ext uri="{BB962C8B-B14F-4D97-AF65-F5344CB8AC3E}">
        <p14:creationId xmlns:p14="http://schemas.microsoft.com/office/powerpoint/2010/main" val="34046339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460375"/>
          </a:xfrm>
        </p:spPr>
        <p:txBody>
          <a:bodyPr>
            <a:normAutofit fontScale="90000"/>
          </a:bodyPr>
          <a:lstStyle/>
          <a:p>
            <a:r>
              <a:rPr lang="en-US" dirty="0" smtClean="0"/>
              <a:t>Test plan</a:t>
            </a:r>
            <a:endParaRPr lang="en-US" dirty="0"/>
          </a:p>
        </p:txBody>
      </p:sp>
      <p:sp>
        <p:nvSpPr>
          <p:cNvPr id="3" name="Subtitle 2"/>
          <p:cNvSpPr>
            <a:spLocks noGrp="1"/>
          </p:cNvSpPr>
          <p:nvPr>
            <p:ph type="subTitle" idx="1"/>
          </p:nvPr>
        </p:nvSpPr>
        <p:spPr>
          <a:xfrm>
            <a:off x="609600" y="1143000"/>
            <a:ext cx="8001000" cy="4495800"/>
          </a:xfrm>
        </p:spPr>
        <p:txBody>
          <a:bodyPr>
            <a:normAutofit lnSpcReduction="10000"/>
          </a:bodyPr>
          <a:lstStyle/>
          <a:p>
            <a:pPr marL="457200" indent="-457200" algn="l">
              <a:buFont typeface="Arial" panose="020B0604020202020204" pitchFamily="34" charset="0"/>
              <a:buChar char="•"/>
            </a:pPr>
            <a:r>
              <a:rPr lang="en-IN" dirty="0">
                <a:solidFill>
                  <a:schemeClr val="tx1"/>
                </a:solidFill>
              </a:rPr>
              <a:t>Test plan served as an initial sketch to carry out the testing. </a:t>
            </a:r>
            <a:endParaRPr lang="en-IN" dirty="0" smtClean="0">
              <a:solidFill>
                <a:schemeClr val="tx1"/>
              </a:solidFill>
            </a:endParaRPr>
          </a:p>
          <a:p>
            <a:pPr marL="457200" indent="-457200" algn="l">
              <a:buFont typeface="Arial" panose="020B0604020202020204" pitchFamily="34" charset="0"/>
              <a:buChar char="•"/>
            </a:pPr>
            <a:r>
              <a:rPr lang="en-IN" dirty="0" smtClean="0">
                <a:solidFill>
                  <a:schemeClr val="tx1"/>
                </a:solidFill>
              </a:rPr>
              <a:t>Testing </a:t>
            </a:r>
            <a:r>
              <a:rPr lang="en-IN" dirty="0">
                <a:solidFill>
                  <a:schemeClr val="tx1"/>
                </a:solidFill>
              </a:rPr>
              <a:t>is being tracked and monitored as per the test plan. </a:t>
            </a:r>
            <a:endParaRPr lang="en-IN" dirty="0" smtClean="0">
              <a:solidFill>
                <a:schemeClr val="tx1"/>
              </a:solidFill>
            </a:endParaRPr>
          </a:p>
          <a:p>
            <a:pPr marL="457200" indent="-457200" algn="l">
              <a:buFont typeface="Arial" panose="020B0604020202020204" pitchFamily="34" charset="0"/>
              <a:buChar char="•"/>
            </a:pPr>
            <a:r>
              <a:rPr lang="en-IN" dirty="0">
                <a:solidFill>
                  <a:schemeClr val="tx1"/>
                </a:solidFill>
              </a:rPr>
              <a:t>explains the over view of particular requirement which needs to be tested, scope, functional and non-functional requirement, risk and mitigation, testing approaches, test schedule </a:t>
            </a:r>
            <a:endParaRPr lang="en-US" dirty="0">
              <a:solidFill>
                <a:schemeClr val="tx1"/>
              </a:solidFill>
            </a:endParaRPr>
          </a:p>
        </p:txBody>
      </p:sp>
    </p:spTree>
    <p:extLst>
      <p:ext uri="{BB962C8B-B14F-4D97-AF65-F5344CB8AC3E}">
        <p14:creationId xmlns:p14="http://schemas.microsoft.com/office/powerpoint/2010/main" val="9576129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914400"/>
          </a:xfrm>
        </p:spPr>
        <p:txBody>
          <a:bodyPr/>
          <a:lstStyle/>
          <a:p>
            <a:r>
              <a:rPr lang="en-IN" b="1" dirty="0"/>
              <a:t>Test Design</a:t>
            </a:r>
            <a:endParaRPr lang="en-US" dirty="0"/>
          </a:p>
        </p:txBody>
      </p:sp>
      <p:sp>
        <p:nvSpPr>
          <p:cNvPr id="3" name="Subtitle 2"/>
          <p:cNvSpPr>
            <a:spLocks noGrp="1"/>
          </p:cNvSpPr>
          <p:nvPr>
            <p:ph type="subTitle" idx="1"/>
          </p:nvPr>
        </p:nvSpPr>
        <p:spPr>
          <a:xfrm>
            <a:off x="533400" y="1295400"/>
            <a:ext cx="8229600" cy="5105400"/>
          </a:xfrm>
        </p:spPr>
        <p:txBody>
          <a:bodyPr/>
          <a:lstStyle/>
          <a:p>
            <a:pPr algn="l"/>
            <a:r>
              <a:rPr lang="en-IN" dirty="0">
                <a:solidFill>
                  <a:schemeClr val="tx1"/>
                </a:solidFill>
              </a:rPr>
              <a:t>Test design affords how to implement the </a:t>
            </a:r>
            <a:r>
              <a:rPr lang="en-IN" dirty="0" smtClean="0">
                <a:solidFill>
                  <a:schemeClr val="tx1"/>
                </a:solidFill>
              </a:rPr>
              <a:t>testing</a:t>
            </a:r>
          </a:p>
          <a:p>
            <a:pPr algn="l"/>
            <a:r>
              <a:rPr lang="en-IN" dirty="0" smtClean="0">
                <a:solidFill>
                  <a:schemeClr val="tx1"/>
                </a:solidFill>
              </a:rPr>
              <a:t>Two </a:t>
            </a:r>
            <a:r>
              <a:rPr lang="en-IN" dirty="0">
                <a:solidFill>
                  <a:schemeClr val="tx1"/>
                </a:solidFill>
              </a:rPr>
              <a:t>types of test design techniques </a:t>
            </a:r>
            <a:endParaRPr lang="en-IN" dirty="0" smtClean="0">
              <a:solidFill>
                <a:schemeClr val="tx1"/>
              </a:solidFill>
            </a:endParaRPr>
          </a:p>
          <a:p>
            <a:pPr algn="l"/>
            <a:r>
              <a:rPr lang="en-IN" dirty="0" smtClean="0">
                <a:solidFill>
                  <a:schemeClr val="tx1"/>
                </a:solidFill>
              </a:rPr>
              <a:t>	static </a:t>
            </a:r>
            <a:r>
              <a:rPr lang="en-IN" dirty="0">
                <a:solidFill>
                  <a:schemeClr val="tx1"/>
                </a:solidFill>
              </a:rPr>
              <a:t>testing :</a:t>
            </a:r>
            <a:r>
              <a:rPr lang="en-IN" dirty="0" smtClean="0">
                <a:solidFill>
                  <a:schemeClr val="tx1"/>
                </a:solidFill>
              </a:rPr>
              <a:t> </a:t>
            </a:r>
            <a:r>
              <a:rPr lang="en-IN" dirty="0">
                <a:solidFill>
                  <a:schemeClr val="tx1"/>
                </a:solidFill>
              </a:rPr>
              <a:t>test without execution mostly to </a:t>
            </a:r>
            <a:r>
              <a:rPr lang="en-IN" dirty="0" err="1">
                <a:solidFill>
                  <a:schemeClr val="tx1"/>
                </a:solidFill>
              </a:rPr>
              <a:t>artifacts</a:t>
            </a:r>
            <a:r>
              <a:rPr lang="en-IN" dirty="0">
                <a:solidFill>
                  <a:schemeClr val="tx1"/>
                </a:solidFill>
              </a:rPr>
              <a:t> like document</a:t>
            </a:r>
            <a:endParaRPr lang="en-IN" dirty="0" smtClean="0">
              <a:solidFill>
                <a:schemeClr val="tx1"/>
              </a:solidFill>
            </a:endParaRPr>
          </a:p>
          <a:p>
            <a:pPr algn="l"/>
            <a:r>
              <a:rPr lang="en-IN" dirty="0" smtClean="0">
                <a:solidFill>
                  <a:schemeClr val="tx1"/>
                </a:solidFill>
              </a:rPr>
              <a:t>	 </a:t>
            </a:r>
            <a:r>
              <a:rPr lang="en-IN" dirty="0">
                <a:solidFill>
                  <a:schemeClr val="tx1"/>
                </a:solidFill>
              </a:rPr>
              <a:t>dynamic </a:t>
            </a:r>
            <a:r>
              <a:rPr lang="en-IN" dirty="0" smtClean="0">
                <a:solidFill>
                  <a:schemeClr val="tx1"/>
                </a:solidFill>
              </a:rPr>
              <a:t>testing: </a:t>
            </a:r>
            <a:r>
              <a:rPr lang="en-IN" dirty="0">
                <a:solidFill>
                  <a:schemeClr val="tx1"/>
                </a:solidFill>
              </a:rPr>
              <a:t>testing by executing the system</a:t>
            </a:r>
            <a:endParaRPr lang="en-US" dirty="0">
              <a:solidFill>
                <a:schemeClr val="tx1"/>
              </a:solidFill>
            </a:endParaRPr>
          </a:p>
        </p:txBody>
      </p:sp>
    </p:spTree>
    <p:extLst>
      <p:ext uri="{BB962C8B-B14F-4D97-AF65-F5344CB8AC3E}">
        <p14:creationId xmlns:p14="http://schemas.microsoft.com/office/powerpoint/2010/main" val="7887767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152400"/>
            <a:ext cx="7772400" cy="6400800"/>
          </a:xfrm>
        </p:spPr>
        <p:txBody>
          <a:bodyPr>
            <a:normAutofit fontScale="77500" lnSpcReduction="20000"/>
          </a:bodyPr>
          <a:lstStyle/>
          <a:p>
            <a:pPr algn="l" fontAlgn="base"/>
            <a:r>
              <a:rPr lang="en-IN" sz="4100" u="sng" dirty="0">
                <a:solidFill>
                  <a:schemeClr val="tx1"/>
                </a:solidFill>
              </a:rPr>
              <a:t>Test case (Element in test case document):</a:t>
            </a:r>
            <a:endParaRPr lang="en-IN" sz="4100" dirty="0">
              <a:solidFill>
                <a:schemeClr val="tx1"/>
              </a:solidFill>
            </a:endParaRPr>
          </a:p>
          <a:p>
            <a:pPr marL="914400" lvl="1" indent="-457200" algn="l" fontAlgn="base">
              <a:buFont typeface="Arial" panose="020B0604020202020204" pitchFamily="34" charset="0"/>
              <a:buChar char="•"/>
            </a:pPr>
            <a:r>
              <a:rPr lang="en-IN" sz="3600" dirty="0">
                <a:solidFill>
                  <a:schemeClr val="tx1"/>
                </a:solidFill>
              </a:rPr>
              <a:t>Project / Test title, Test executed by, Test executed date, Version of the software and Test environment</a:t>
            </a:r>
          </a:p>
          <a:p>
            <a:pPr marL="914400" lvl="1" indent="-457200" algn="l" fontAlgn="base">
              <a:buFont typeface="Arial" panose="020B0604020202020204" pitchFamily="34" charset="0"/>
              <a:buChar char="•"/>
            </a:pPr>
            <a:r>
              <a:rPr lang="en-IN" sz="3600" dirty="0">
                <a:solidFill>
                  <a:schemeClr val="tx1"/>
                </a:solidFill>
              </a:rPr>
              <a:t>Test case number</a:t>
            </a:r>
          </a:p>
          <a:p>
            <a:pPr marL="914400" lvl="1" indent="-457200" algn="l" fontAlgn="base">
              <a:buFont typeface="Arial" panose="020B0604020202020204" pitchFamily="34" charset="0"/>
              <a:buChar char="•"/>
            </a:pPr>
            <a:r>
              <a:rPr lang="en-IN" sz="3600" dirty="0">
                <a:solidFill>
                  <a:schemeClr val="tx1"/>
                </a:solidFill>
              </a:rPr>
              <a:t>Test summary</a:t>
            </a:r>
          </a:p>
          <a:p>
            <a:pPr marL="914400" lvl="1" indent="-457200" algn="l" fontAlgn="base">
              <a:buFont typeface="Arial" panose="020B0604020202020204" pitchFamily="34" charset="0"/>
              <a:buChar char="•"/>
            </a:pPr>
            <a:r>
              <a:rPr lang="en-IN" sz="3600" dirty="0">
                <a:solidFill>
                  <a:schemeClr val="tx1"/>
                </a:solidFill>
              </a:rPr>
              <a:t>Steps</a:t>
            </a:r>
          </a:p>
          <a:p>
            <a:pPr marL="914400" lvl="1" indent="-457200" algn="l" fontAlgn="base">
              <a:buFont typeface="Arial" panose="020B0604020202020204" pitchFamily="34" charset="0"/>
              <a:buChar char="•"/>
            </a:pPr>
            <a:r>
              <a:rPr lang="en-IN" sz="3600" dirty="0">
                <a:solidFill>
                  <a:schemeClr val="tx1"/>
                </a:solidFill>
              </a:rPr>
              <a:t>Pre-condition</a:t>
            </a:r>
          </a:p>
          <a:p>
            <a:pPr marL="914400" lvl="1" indent="-457200" algn="l" fontAlgn="base">
              <a:buFont typeface="Arial" panose="020B0604020202020204" pitchFamily="34" charset="0"/>
              <a:buChar char="•"/>
            </a:pPr>
            <a:r>
              <a:rPr lang="en-IN" sz="3600" dirty="0">
                <a:solidFill>
                  <a:schemeClr val="tx1"/>
                </a:solidFill>
              </a:rPr>
              <a:t>Post condition</a:t>
            </a:r>
          </a:p>
          <a:p>
            <a:pPr marL="914400" lvl="1" indent="-457200" algn="l" fontAlgn="base">
              <a:buFont typeface="Arial" panose="020B0604020202020204" pitchFamily="34" charset="0"/>
              <a:buChar char="•"/>
            </a:pPr>
            <a:r>
              <a:rPr lang="en-IN" sz="3600" dirty="0">
                <a:solidFill>
                  <a:schemeClr val="tx1"/>
                </a:solidFill>
              </a:rPr>
              <a:t>Test data</a:t>
            </a:r>
          </a:p>
          <a:p>
            <a:pPr marL="914400" lvl="1" indent="-457200" algn="l" fontAlgn="base">
              <a:buFont typeface="Arial" panose="020B0604020202020204" pitchFamily="34" charset="0"/>
              <a:buChar char="•"/>
            </a:pPr>
            <a:r>
              <a:rPr lang="en-IN" sz="3600" dirty="0">
                <a:solidFill>
                  <a:schemeClr val="tx1"/>
                </a:solidFill>
              </a:rPr>
              <a:t>Actual result</a:t>
            </a:r>
          </a:p>
          <a:p>
            <a:pPr marL="914400" lvl="1" indent="-457200" algn="l" fontAlgn="base">
              <a:buFont typeface="Arial" panose="020B0604020202020204" pitchFamily="34" charset="0"/>
              <a:buChar char="•"/>
            </a:pPr>
            <a:r>
              <a:rPr lang="en-IN" sz="3600" dirty="0">
                <a:solidFill>
                  <a:schemeClr val="tx1"/>
                </a:solidFill>
              </a:rPr>
              <a:t>Expected result</a:t>
            </a:r>
          </a:p>
          <a:p>
            <a:pPr marL="914400" lvl="1" indent="-457200" algn="l" fontAlgn="base">
              <a:buFont typeface="Arial" panose="020B0604020202020204" pitchFamily="34" charset="0"/>
              <a:buChar char="•"/>
            </a:pPr>
            <a:r>
              <a:rPr lang="en-IN" sz="3600" dirty="0">
                <a:solidFill>
                  <a:schemeClr val="tx1"/>
                </a:solidFill>
              </a:rPr>
              <a:t>Test result</a:t>
            </a:r>
          </a:p>
          <a:p>
            <a:pPr marL="914400" lvl="1" indent="-457200" algn="l" fontAlgn="base">
              <a:buFont typeface="Arial" panose="020B0604020202020204" pitchFamily="34" charset="0"/>
              <a:buChar char="•"/>
            </a:pPr>
            <a:r>
              <a:rPr lang="en-IN" sz="3600" dirty="0">
                <a:solidFill>
                  <a:schemeClr val="tx1"/>
                </a:solidFill>
              </a:rPr>
              <a:t>Note</a:t>
            </a:r>
          </a:p>
          <a:p>
            <a:pPr algn="l" fontAlgn="base"/>
            <a:r>
              <a:rPr lang="en-IN" b="1" dirty="0">
                <a:solidFill>
                  <a:schemeClr val="tx1"/>
                </a:solidFill>
              </a:rPr>
              <a:t>  </a:t>
            </a:r>
            <a:endParaRPr lang="en-IN" dirty="0">
              <a:solidFill>
                <a:schemeClr val="tx1"/>
              </a:solidFill>
            </a:endParaRPr>
          </a:p>
          <a:p>
            <a:pPr algn="l"/>
            <a:endParaRPr lang="en-US" dirty="0">
              <a:solidFill>
                <a:schemeClr val="tx1"/>
              </a:solidFill>
            </a:endParaRPr>
          </a:p>
        </p:txBody>
      </p:sp>
    </p:spTree>
    <p:extLst>
      <p:ext uri="{BB962C8B-B14F-4D97-AF65-F5344CB8AC3E}">
        <p14:creationId xmlns:p14="http://schemas.microsoft.com/office/powerpoint/2010/main" val="434115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380999"/>
          </a:xfrm>
        </p:spPr>
        <p:txBody>
          <a:bodyPr>
            <a:normAutofit fontScale="90000"/>
          </a:bodyPr>
          <a:lstStyle/>
          <a:p>
            <a:r>
              <a:rPr lang="en-IN" b="1" dirty="0"/>
              <a:t>Test Execution</a:t>
            </a:r>
            <a:endParaRPr lang="en-US" dirty="0"/>
          </a:p>
        </p:txBody>
      </p:sp>
      <p:sp>
        <p:nvSpPr>
          <p:cNvPr id="3" name="Subtitle 2"/>
          <p:cNvSpPr>
            <a:spLocks noGrp="1"/>
          </p:cNvSpPr>
          <p:nvPr>
            <p:ph type="subTitle" idx="1"/>
          </p:nvPr>
        </p:nvSpPr>
        <p:spPr>
          <a:xfrm>
            <a:off x="381000" y="609600"/>
            <a:ext cx="8382000" cy="5943600"/>
          </a:xfrm>
        </p:spPr>
        <p:txBody>
          <a:bodyPr>
            <a:normAutofit fontScale="92500" lnSpcReduction="20000"/>
          </a:bodyPr>
          <a:lstStyle/>
          <a:p>
            <a:pPr algn="l"/>
            <a:r>
              <a:rPr lang="en-IN" dirty="0" smtClean="0">
                <a:solidFill>
                  <a:schemeClr val="tx1"/>
                </a:solidFill>
              </a:rPr>
              <a:t>Test </a:t>
            </a:r>
            <a:r>
              <a:rPr lang="en-IN" dirty="0">
                <a:solidFill>
                  <a:schemeClr val="tx1"/>
                </a:solidFill>
              </a:rPr>
              <a:t>the actual system result against the expected result is test execution. </a:t>
            </a:r>
            <a:endParaRPr lang="en-IN" dirty="0" smtClean="0">
              <a:solidFill>
                <a:schemeClr val="tx1"/>
              </a:solidFill>
            </a:endParaRPr>
          </a:p>
          <a:p>
            <a:pPr algn="l"/>
            <a:r>
              <a:rPr lang="en-IN" dirty="0" smtClean="0">
                <a:solidFill>
                  <a:schemeClr val="tx1"/>
                </a:solidFill>
              </a:rPr>
              <a:t>Test </a:t>
            </a:r>
            <a:r>
              <a:rPr lang="en-IN" dirty="0">
                <a:solidFill>
                  <a:schemeClr val="tx1"/>
                </a:solidFill>
              </a:rPr>
              <a:t>execution can be done manually and by using </a:t>
            </a:r>
            <a:r>
              <a:rPr lang="en-IN" dirty="0" smtClean="0">
                <a:solidFill>
                  <a:schemeClr val="tx1"/>
                </a:solidFill>
              </a:rPr>
              <a:t>a</a:t>
            </a:r>
            <a:r>
              <a:rPr lang="en-IN" dirty="0">
                <a:solidFill>
                  <a:schemeClr val="tx1"/>
                </a:solidFill>
              </a:rPr>
              <a:t>utomation suit</a:t>
            </a:r>
            <a:endParaRPr lang="en-US" dirty="0">
              <a:solidFill>
                <a:schemeClr val="tx1"/>
              </a:solidFill>
            </a:endParaRPr>
          </a:p>
          <a:p>
            <a:pPr algn="l"/>
            <a:endParaRPr lang="en-IN" dirty="0" smtClean="0">
              <a:solidFill>
                <a:schemeClr val="tx1"/>
              </a:solidFill>
            </a:endParaRPr>
          </a:p>
          <a:p>
            <a:pPr algn="l" fontAlgn="base"/>
            <a:r>
              <a:rPr lang="en-IN" u="sng" dirty="0">
                <a:solidFill>
                  <a:schemeClr val="tx1"/>
                </a:solidFill>
              </a:rPr>
              <a:t>Example for static testing:</a:t>
            </a:r>
            <a:endParaRPr lang="en-IN" dirty="0">
              <a:solidFill>
                <a:schemeClr val="tx1"/>
              </a:solidFill>
            </a:endParaRPr>
          </a:p>
          <a:p>
            <a:pPr lvl="1" algn="l" fontAlgn="base"/>
            <a:r>
              <a:rPr lang="en-IN" dirty="0">
                <a:solidFill>
                  <a:schemeClr val="tx1"/>
                </a:solidFill>
              </a:rPr>
              <a:t>Test the requirement specification document.</a:t>
            </a:r>
          </a:p>
          <a:p>
            <a:pPr lvl="1" algn="l" fontAlgn="base"/>
            <a:r>
              <a:rPr lang="en-IN" dirty="0">
                <a:solidFill>
                  <a:schemeClr val="tx1"/>
                </a:solidFill>
              </a:rPr>
              <a:t>Test the design document</a:t>
            </a:r>
          </a:p>
          <a:p>
            <a:pPr lvl="1" algn="l" fontAlgn="base"/>
            <a:r>
              <a:rPr lang="en-IN" dirty="0">
                <a:solidFill>
                  <a:schemeClr val="tx1"/>
                </a:solidFill>
              </a:rPr>
              <a:t>Test the user guide</a:t>
            </a:r>
          </a:p>
          <a:p>
            <a:pPr algn="l" fontAlgn="base"/>
            <a:r>
              <a:rPr lang="en-IN" u="sng" dirty="0">
                <a:solidFill>
                  <a:schemeClr val="tx1"/>
                </a:solidFill>
              </a:rPr>
              <a:t>Example for dynamic testing:</a:t>
            </a:r>
            <a:endParaRPr lang="en-IN" dirty="0">
              <a:solidFill>
                <a:schemeClr val="tx1"/>
              </a:solidFill>
            </a:endParaRPr>
          </a:p>
          <a:p>
            <a:pPr lvl="1" algn="l" fontAlgn="base"/>
            <a:r>
              <a:rPr lang="en-IN" dirty="0">
                <a:solidFill>
                  <a:schemeClr val="tx1"/>
                </a:solidFill>
              </a:rPr>
              <a:t>Unit testing</a:t>
            </a:r>
          </a:p>
          <a:p>
            <a:pPr lvl="1" algn="l" fontAlgn="base"/>
            <a:r>
              <a:rPr lang="en-IN" dirty="0">
                <a:solidFill>
                  <a:schemeClr val="tx1"/>
                </a:solidFill>
              </a:rPr>
              <a:t>Functional </a:t>
            </a:r>
            <a:r>
              <a:rPr lang="en-IN" b="1" dirty="0">
                <a:solidFill>
                  <a:schemeClr val="tx1"/>
                </a:solidFill>
              </a:rPr>
              <a:t>  </a:t>
            </a:r>
            <a:r>
              <a:rPr lang="en-IN" dirty="0">
                <a:solidFill>
                  <a:schemeClr val="tx1"/>
                </a:solidFill>
              </a:rPr>
              <a:t>testing</a:t>
            </a:r>
          </a:p>
          <a:p>
            <a:pPr lvl="1" algn="l" fontAlgn="base"/>
            <a:r>
              <a:rPr lang="en-IN" dirty="0">
                <a:solidFill>
                  <a:schemeClr val="tx1"/>
                </a:solidFill>
              </a:rPr>
              <a:t>Integration testing</a:t>
            </a:r>
          </a:p>
          <a:p>
            <a:pPr lvl="1" fontAlgn="base"/>
            <a:endParaRPr lang="en-IN" dirty="0">
              <a:solidFill>
                <a:schemeClr val="tx1"/>
              </a:solidFill>
            </a:endParaRPr>
          </a:p>
        </p:txBody>
      </p:sp>
    </p:spTree>
    <p:extLst>
      <p:ext uri="{BB962C8B-B14F-4D97-AF65-F5344CB8AC3E}">
        <p14:creationId xmlns:p14="http://schemas.microsoft.com/office/powerpoint/2010/main" val="40189541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685799"/>
          </a:xfrm>
        </p:spPr>
        <p:txBody>
          <a:bodyPr>
            <a:normAutofit fontScale="90000"/>
          </a:bodyPr>
          <a:lstStyle/>
          <a:p>
            <a:r>
              <a:rPr lang="en-IN" b="1" dirty="0"/>
              <a:t>Exit Criteria</a:t>
            </a:r>
            <a:endParaRPr lang="en-US" dirty="0"/>
          </a:p>
        </p:txBody>
      </p:sp>
      <p:sp>
        <p:nvSpPr>
          <p:cNvPr id="3" name="Subtitle 2"/>
          <p:cNvSpPr>
            <a:spLocks noGrp="1"/>
          </p:cNvSpPr>
          <p:nvPr>
            <p:ph type="subTitle" idx="1"/>
          </p:nvPr>
        </p:nvSpPr>
        <p:spPr>
          <a:xfrm>
            <a:off x="457200" y="1143000"/>
            <a:ext cx="8153400" cy="5486400"/>
          </a:xfrm>
        </p:spPr>
        <p:txBody>
          <a:bodyPr>
            <a:normAutofit fontScale="92500" lnSpcReduction="10000"/>
          </a:bodyPr>
          <a:lstStyle/>
          <a:p>
            <a:pPr marL="457200" indent="-457200" algn="l">
              <a:buFont typeface="Arial" panose="020B0604020202020204" pitchFamily="34" charset="0"/>
              <a:buChar char="•"/>
            </a:pPr>
            <a:r>
              <a:rPr lang="en-IN" dirty="0" smtClean="0">
                <a:solidFill>
                  <a:schemeClr val="tx1"/>
                </a:solidFill>
              </a:rPr>
              <a:t>Determines </a:t>
            </a:r>
            <a:r>
              <a:rPr lang="en-IN" dirty="0">
                <a:solidFill>
                  <a:schemeClr val="tx1"/>
                </a:solidFill>
              </a:rPr>
              <a:t>when to stop the test </a:t>
            </a:r>
            <a:r>
              <a:rPr lang="en-IN" dirty="0" smtClean="0">
                <a:solidFill>
                  <a:schemeClr val="tx1"/>
                </a:solidFill>
              </a:rPr>
              <a:t>execution.</a:t>
            </a:r>
          </a:p>
          <a:p>
            <a:pPr marL="457200" indent="-457200" algn="l">
              <a:buFont typeface="Arial" panose="020B0604020202020204" pitchFamily="34" charset="0"/>
              <a:buChar char="•"/>
            </a:pPr>
            <a:r>
              <a:rPr lang="en-IN" dirty="0" smtClean="0">
                <a:solidFill>
                  <a:schemeClr val="tx1"/>
                </a:solidFill>
              </a:rPr>
              <a:t>Exit </a:t>
            </a:r>
            <a:r>
              <a:rPr lang="en-IN" dirty="0">
                <a:solidFill>
                  <a:schemeClr val="tx1"/>
                </a:solidFill>
              </a:rPr>
              <a:t>criteria is defined during the test plan phase and used in the test execution phase as a mile </a:t>
            </a:r>
            <a:r>
              <a:rPr lang="en-IN" dirty="0" smtClean="0">
                <a:solidFill>
                  <a:schemeClr val="tx1"/>
                </a:solidFill>
              </a:rPr>
              <a:t>stone. </a:t>
            </a:r>
            <a:r>
              <a:rPr lang="en-IN" dirty="0">
                <a:solidFill>
                  <a:schemeClr val="tx1"/>
                </a:solidFill>
              </a:rPr>
              <a:t>some common exit </a:t>
            </a:r>
            <a:r>
              <a:rPr lang="en-IN" dirty="0" smtClean="0">
                <a:solidFill>
                  <a:schemeClr val="tx1"/>
                </a:solidFill>
              </a:rPr>
              <a:t>criteria </a:t>
            </a:r>
          </a:p>
          <a:p>
            <a:pPr marL="514350" lvl="0" indent="-514350" algn="l" fontAlgn="base">
              <a:buFont typeface="+mj-lt"/>
              <a:buAutoNum type="arabicPeriod"/>
            </a:pPr>
            <a:r>
              <a:rPr lang="en-IN" dirty="0">
                <a:solidFill>
                  <a:schemeClr val="tx1"/>
                </a:solidFill>
              </a:rPr>
              <a:t>All critical defects are closed.</a:t>
            </a:r>
          </a:p>
          <a:p>
            <a:pPr marL="514350" lvl="0" indent="-514350" algn="l" fontAlgn="base">
              <a:buFont typeface="+mj-lt"/>
              <a:buAutoNum type="arabicPeriod"/>
            </a:pPr>
            <a:r>
              <a:rPr lang="en-IN" dirty="0">
                <a:solidFill>
                  <a:schemeClr val="tx1"/>
                </a:solidFill>
              </a:rPr>
              <a:t>All the reported defects </a:t>
            </a:r>
            <a:r>
              <a:rPr lang="en-IN" dirty="0" smtClean="0">
                <a:solidFill>
                  <a:schemeClr val="tx1"/>
                </a:solidFill>
              </a:rPr>
              <a:t>are </a:t>
            </a:r>
            <a:r>
              <a:rPr lang="en-IN" dirty="0">
                <a:solidFill>
                  <a:schemeClr val="tx1"/>
                </a:solidFill>
              </a:rPr>
              <a:t>closed and verified.</a:t>
            </a:r>
          </a:p>
          <a:p>
            <a:pPr marL="514350" lvl="0" indent="-514350" algn="l" fontAlgn="base">
              <a:buFont typeface="+mj-lt"/>
              <a:buAutoNum type="arabicPeriod"/>
            </a:pPr>
            <a:r>
              <a:rPr lang="en-IN" dirty="0">
                <a:solidFill>
                  <a:schemeClr val="tx1"/>
                </a:solidFill>
              </a:rPr>
              <a:t>Executed and covered the areas which used by user mostly.</a:t>
            </a:r>
          </a:p>
          <a:p>
            <a:pPr marL="514350" lvl="0" indent="-514350" algn="l" fontAlgn="base">
              <a:buFont typeface="+mj-lt"/>
              <a:buAutoNum type="arabicPeriod"/>
            </a:pPr>
            <a:r>
              <a:rPr lang="en-IN" dirty="0">
                <a:solidFill>
                  <a:schemeClr val="tx1"/>
                </a:solidFill>
              </a:rPr>
              <a:t>System catered all the requirements.</a:t>
            </a:r>
          </a:p>
          <a:p>
            <a:pPr marL="514350" lvl="0" indent="-514350" algn="l" fontAlgn="base">
              <a:buFont typeface="+mj-lt"/>
              <a:buAutoNum type="arabicPeriod"/>
            </a:pPr>
            <a:r>
              <a:rPr lang="en-IN" dirty="0">
                <a:solidFill>
                  <a:schemeClr val="tx1"/>
                </a:solidFill>
              </a:rPr>
              <a:t>All the important functions are tested and working as expected.</a:t>
            </a:r>
          </a:p>
          <a:p>
            <a:pPr marL="457200" indent="-457200" algn="l">
              <a:buFont typeface="Arial" panose="020B0604020202020204" pitchFamily="34" charset="0"/>
              <a:buChar char="•"/>
            </a:pPr>
            <a:endParaRPr lang="en-US" dirty="0"/>
          </a:p>
        </p:txBody>
      </p:sp>
    </p:spTree>
    <p:extLst>
      <p:ext uri="{BB962C8B-B14F-4D97-AF65-F5344CB8AC3E}">
        <p14:creationId xmlns:p14="http://schemas.microsoft.com/office/powerpoint/2010/main" val="38666582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762000"/>
          </a:xfrm>
        </p:spPr>
        <p:txBody>
          <a:bodyPr/>
          <a:lstStyle/>
          <a:p>
            <a:r>
              <a:rPr lang="en-IN" b="1" dirty="0"/>
              <a:t>Test Reporting</a:t>
            </a:r>
            <a:r>
              <a:rPr lang="en-IN" b="1" dirty="0" smtClean="0"/>
              <a:t>:</a:t>
            </a:r>
            <a:endParaRPr lang="en-US" dirty="0"/>
          </a:p>
        </p:txBody>
      </p:sp>
      <p:sp>
        <p:nvSpPr>
          <p:cNvPr id="3" name="Subtitle 2"/>
          <p:cNvSpPr>
            <a:spLocks noGrp="1"/>
          </p:cNvSpPr>
          <p:nvPr>
            <p:ph type="subTitle" idx="1"/>
          </p:nvPr>
        </p:nvSpPr>
        <p:spPr>
          <a:xfrm>
            <a:off x="685800" y="990601"/>
            <a:ext cx="7772400" cy="5257799"/>
          </a:xfrm>
        </p:spPr>
        <p:txBody>
          <a:bodyPr>
            <a:normAutofit fontScale="85000" lnSpcReduction="20000"/>
          </a:bodyPr>
          <a:lstStyle/>
          <a:p>
            <a:pPr algn="l"/>
            <a:r>
              <a:rPr lang="en-IN" dirty="0">
                <a:solidFill>
                  <a:schemeClr val="tx1"/>
                </a:solidFill>
              </a:rPr>
              <a:t>Test report is prepared and communicated periodically like daily, weekly, month etc</a:t>
            </a:r>
            <a:r>
              <a:rPr lang="en-IN" dirty="0" smtClean="0">
                <a:solidFill>
                  <a:schemeClr val="tx1"/>
                </a:solidFill>
              </a:rPr>
              <a:t>.</a:t>
            </a:r>
          </a:p>
          <a:p>
            <a:pPr algn="l"/>
            <a:endParaRPr lang="en-IN" dirty="0" smtClean="0">
              <a:solidFill>
                <a:schemeClr val="tx1"/>
              </a:solidFill>
            </a:endParaRPr>
          </a:p>
          <a:p>
            <a:pPr algn="l" fontAlgn="base"/>
            <a:r>
              <a:rPr lang="en-IN" u="sng" dirty="0">
                <a:solidFill>
                  <a:schemeClr val="tx1"/>
                </a:solidFill>
              </a:rPr>
              <a:t>Test coverage report: (Elements of test coverage report)</a:t>
            </a:r>
            <a:endParaRPr lang="en-IN" dirty="0">
              <a:solidFill>
                <a:schemeClr val="tx1"/>
              </a:solidFill>
            </a:endParaRPr>
          </a:p>
          <a:p>
            <a:pPr marL="914400" lvl="1" indent="-457200" algn="l" fontAlgn="base">
              <a:buFont typeface="Arial" panose="020B0604020202020204" pitchFamily="34" charset="0"/>
              <a:buChar char="•"/>
            </a:pPr>
            <a:r>
              <a:rPr lang="en-IN" sz="3500" dirty="0">
                <a:solidFill>
                  <a:schemeClr val="tx1"/>
                </a:solidFill>
              </a:rPr>
              <a:t>Percentage completed</a:t>
            </a:r>
          </a:p>
          <a:p>
            <a:pPr marL="914400" lvl="1" indent="-457200" algn="l" fontAlgn="base">
              <a:buFont typeface="Arial" panose="020B0604020202020204" pitchFamily="34" charset="0"/>
              <a:buChar char="•"/>
            </a:pPr>
            <a:r>
              <a:rPr lang="en-IN" sz="3500" dirty="0">
                <a:solidFill>
                  <a:schemeClr val="tx1"/>
                </a:solidFill>
              </a:rPr>
              <a:t>Test scenario</a:t>
            </a:r>
          </a:p>
          <a:p>
            <a:pPr marL="914400" lvl="1" indent="-457200" algn="l" fontAlgn="base">
              <a:buFont typeface="Arial" panose="020B0604020202020204" pitchFamily="34" charset="0"/>
              <a:buChar char="•"/>
            </a:pPr>
            <a:r>
              <a:rPr lang="en-IN" sz="3500" dirty="0">
                <a:solidFill>
                  <a:schemeClr val="tx1"/>
                </a:solidFill>
              </a:rPr>
              <a:t>Software area</a:t>
            </a:r>
          </a:p>
          <a:p>
            <a:pPr marL="914400" lvl="1" indent="-457200" algn="l" fontAlgn="base">
              <a:buFont typeface="Arial" panose="020B0604020202020204" pitchFamily="34" charset="0"/>
              <a:buChar char="•"/>
            </a:pPr>
            <a:r>
              <a:rPr lang="en-IN" sz="3500" dirty="0">
                <a:solidFill>
                  <a:schemeClr val="tx1"/>
                </a:solidFill>
              </a:rPr>
              <a:t>Tested resource</a:t>
            </a:r>
          </a:p>
          <a:p>
            <a:pPr marL="914400" lvl="1" indent="-457200" algn="l" fontAlgn="base">
              <a:buFont typeface="Arial" panose="020B0604020202020204" pitchFamily="34" charset="0"/>
              <a:buChar char="•"/>
            </a:pPr>
            <a:r>
              <a:rPr lang="en-IN" sz="3500" dirty="0">
                <a:solidFill>
                  <a:schemeClr val="tx1"/>
                </a:solidFill>
              </a:rPr>
              <a:t>Tested date</a:t>
            </a:r>
          </a:p>
          <a:p>
            <a:pPr marL="914400" lvl="1" indent="-457200" algn="l" fontAlgn="base">
              <a:buFont typeface="Arial" panose="020B0604020202020204" pitchFamily="34" charset="0"/>
              <a:buChar char="•"/>
            </a:pPr>
            <a:r>
              <a:rPr lang="en-IN" sz="3500" dirty="0">
                <a:solidFill>
                  <a:schemeClr val="tx1"/>
                </a:solidFill>
              </a:rPr>
              <a:t>Test result</a:t>
            </a:r>
          </a:p>
          <a:p>
            <a:pPr lvl="1" algn="l"/>
            <a:r>
              <a:rPr lang="en-IN" dirty="0" smtClean="0"/>
              <a:t> </a:t>
            </a:r>
            <a:endParaRPr lang="en-US" dirty="0"/>
          </a:p>
        </p:txBody>
      </p:sp>
    </p:spTree>
    <p:extLst>
      <p:ext uri="{BB962C8B-B14F-4D97-AF65-F5344CB8AC3E}">
        <p14:creationId xmlns:p14="http://schemas.microsoft.com/office/powerpoint/2010/main" val="2925388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r>
              <a:rPr lang="en-IN" u="sng" dirty="0"/>
              <a:t>Defect summary report: (Elements of defect summary report)</a:t>
            </a:r>
            <a:r>
              <a:rPr lang="en-IN" dirty="0"/>
              <a:t/>
            </a:r>
            <a:br>
              <a:rPr lang="en-IN" dirty="0"/>
            </a:br>
            <a:endParaRPr lang="en-IN" dirty="0"/>
          </a:p>
        </p:txBody>
      </p:sp>
      <p:sp>
        <p:nvSpPr>
          <p:cNvPr id="3" name="Content Placeholder 2"/>
          <p:cNvSpPr>
            <a:spLocks noGrp="1"/>
          </p:cNvSpPr>
          <p:nvPr>
            <p:ph idx="1"/>
          </p:nvPr>
        </p:nvSpPr>
        <p:spPr/>
        <p:txBody>
          <a:bodyPr/>
          <a:lstStyle/>
          <a:p>
            <a:pPr lvl="1" fontAlgn="base"/>
            <a:r>
              <a:rPr lang="en-IN" sz="3200" dirty="0" smtClean="0"/>
              <a:t>Defect </a:t>
            </a:r>
            <a:r>
              <a:rPr lang="en-IN" sz="3200" dirty="0"/>
              <a:t>by severity</a:t>
            </a:r>
          </a:p>
          <a:p>
            <a:pPr lvl="1" fontAlgn="base"/>
            <a:r>
              <a:rPr lang="en-IN" sz="3200" dirty="0"/>
              <a:t>Defects by priority</a:t>
            </a:r>
          </a:p>
          <a:p>
            <a:pPr lvl="1" fontAlgn="base"/>
            <a:r>
              <a:rPr lang="en-IN" sz="3200" dirty="0"/>
              <a:t>Defects by assigned developer</a:t>
            </a:r>
          </a:p>
          <a:p>
            <a:pPr lvl="1" fontAlgn="base"/>
            <a:r>
              <a:rPr lang="en-IN" sz="3200" dirty="0"/>
              <a:t>Defects by function</a:t>
            </a:r>
          </a:p>
          <a:p>
            <a:pPr lvl="1" fontAlgn="base"/>
            <a:r>
              <a:rPr lang="en-IN" sz="3200" dirty="0"/>
              <a:t>Defects by software area</a:t>
            </a:r>
          </a:p>
          <a:p>
            <a:pPr lvl="1" fontAlgn="base"/>
            <a:r>
              <a:rPr lang="en-IN" sz="3200" dirty="0"/>
              <a:t>Open and closed defects</a:t>
            </a:r>
          </a:p>
          <a:p>
            <a:endParaRPr lang="en-IN" dirty="0"/>
          </a:p>
        </p:txBody>
      </p:sp>
    </p:spTree>
    <p:extLst>
      <p:ext uri="{BB962C8B-B14F-4D97-AF65-F5344CB8AC3E}">
        <p14:creationId xmlns:p14="http://schemas.microsoft.com/office/powerpoint/2010/main" val="3815824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7772400" cy="765175"/>
          </a:xfrm>
        </p:spPr>
        <p:txBody>
          <a:bodyPr/>
          <a:lstStyle/>
          <a:p>
            <a:r>
              <a:rPr lang="en-US" dirty="0"/>
              <a:t>steps </a:t>
            </a:r>
            <a:r>
              <a:rPr lang="en-US" dirty="0" smtClean="0"/>
              <a:t>for a </a:t>
            </a:r>
            <a:r>
              <a:rPr lang="en-US" dirty="0"/>
              <a:t>test plan </a:t>
            </a:r>
          </a:p>
        </p:txBody>
      </p:sp>
      <p:sp>
        <p:nvSpPr>
          <p:cNvPr id="3" name="Subtitle 2"/>
          <p:cNvSpPr>
            <a:spLocks noGrp="1"/>
          </p:cNvSpPr>
          <p:nvPr>
            <p:ph type="subTitle" idx="1"/>
          </p:nvPr>
        </p:nvSpPr>
        <p:spPr>
          <a:xfrm>
            <a:off x="685800" y="838200"/>
            <a:ext cx="7848600" cy="5486400"/>
          </a:xfrm>
        </p:spPr>
        <p:txBody>
          <a:bodyPr/>
          <a:lstStyle/>
          <a:p>
            <a:pPr marL="457200" lvl="0" indent="-457200" algn="l">
              <a:buFont typeface="Arial" pitchFamily="34" charset="0"/>
              <a:buChar char="•"/>
            </a:pPr>
            <a:r>
              <a:rPr lang="en-US" dirty="0">
                <a:solidFill>
                  <a:schemeClr val="tx1"/>
                </a:solidFill>
              </a:rPr>
              <a:t>Analyze the product</a:t>
            </a:r>
          </a:p>
          <a:p>
            <a:pPr marL="457200" lvl="0" indent="-457200" algn="l">
              <a:buFont typeface="Arial" pitchFamily="34" charset="0"/>
              <a:buChar char="•"/>
            </a:pPr>
            <a:r>
              <a:rPr lang="en-US" dirty="0">
                <a:solidFill>
                  <a:schemeClr val="tx1"/>
                </a:solidFill>
              </a:rPr>
              <a:t>Design the Test Strategy</a:t>
            </a:r>
          </a:p>
          <a:p>
            <a:pPr marL="457200" lvl="0" indent="-457200" algn="l">
              <a:buFont typeface="Arial" pitchFamily="34" charset="0"/>
              <a:buChar char="•"/>
            </a:pPr>
            <a:r>
              <a:rPr lang="en-US" dirty="0">
                <a:solidFill>
                  <a:schemeClr val="tx1"/>
                </a:solidFill>
              </a:rPr>
              <a:t>Define the Test Objectives</a:t>
            </a:r>
          </a:p>
          <a:p>
            <a:pPr marL="457200" lvl="0" indent="-457200" algn="l">
              <a:buFont typeface="Arial" pitchFamily="34" charset="0"/>
              <a:buChar char="•"/>
            </a:pPr>
            <a:r>
              <a:rPr lang="en-US" dirty="0">
                <a:solidFill>
                  <a:schemeClr val="tx1"/>
                </a:solidFill>
              </a:rPr>
              <a:t>Define Test Criteria</a:t>
            </a:r>
          </a:p>
          <a:p>
            <a:pPr marL="457200" lvl="0" indent="-457200" algn="l">
              <a:buFont typeface="Arial" pitchFamily="34" charset="0"/>
              <a:buChar char="•"/>
            </a:pPr>
            <a:r>
              <a:rPr lang="en-US" dirty="0">
                <a:solidFill>
                  <a:schemeClr val="tx1"/>
                </a:solidFill>
              </a:rPr>
              <a:t>Resource Planning</a:t>
            </a:r>
          </a:p>
          <a:p>
            <a:pPr marL="457200" lvl="0" indent="-457200" algn="l">
              <a:buFont typeface="Arial" pitchFamily="34" charset="0"/>
              <a:buChar char="•"/>
            </a:pPr>
            <a:r>
              <a:rPr lang="en-US" dirty="0">
                <a:solidFill>
                  <a:schemeClr val="tx1"/>
                </a:solidFill>
              </a:rPr>
              <a:t>Plan Test Environment</a:t>
            </a:r>
          </a:p>
          <a:p>
            <a:pPr marL="457200" lvl="0" indent="-457200" algn="l">
              <a:buFont typeface="Arial" pitchFamily="34" charset="0"/>
              <a:buChar char="•"/>
            </a:pPr>
            <a:r>
              <a:rPr lang="en-US" dirty="0">
                <a:solidFill>
                  <a:schemeClr val="tx1"/>
                </a:solidFill>
              </a:rPr>
              <a:t>Schedule &amp; Estimation</a:t>
            </a:r>
          </a:p>
          <a:p>
            <a:pPr marL="457200" lvl="0" indent="-457200" algn="l">
              <a:buFont typeface="Arial" pitchFamily="34" charset="0"/>
              <a:buChar char="•"/>
            </a:pPr>
            <a:r>
              <a:rPr lang="en-US" dirty="0">
                <a:solidFill>
                  <a:schemeClr val="tx1"/>
                </a:solidFill>
              </a:rPr>
              <a:t>Determine Test Deliverables</a:t>
            </a:r>
          </a:p>
          <a:p>
            <a:pPr marL="457200" indent="-457200" algn="l">
              <a:buFont typeface="Arial" pitchFamily="34" charset="0"/>
              <a:buChar char="•"/>
            </a:pPr>
            <a:endParaRPr lang="en-US" dirty="0">
              <a:solidFill>
                <a:schemeClr val="tx1"/>
              </a:solidFill>
            </a:endParaRPr>
          </a:p>
        </p:txBody>
      </p:sp>
    </p:spTree>
    <p:extLst>
      <p:ext uri="{BB962C8B-B14F-4D97-AF65-F5344CB8AC3E}">
        <p14:creationId xmlns:p14="http://schemas.microsoft.com/office/powerpoint/2010/main" val="15956146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152400"/>
            <a:ext cx="8229600" cy="6248400"/>
          </a:xfrm>
        </p:spPr>
        <p:txBody>
          <a:bodyPr>
            <a:normAutofit/>
          </a:bodyPr>
          <a:lstStyle/>
          <a:p>
            <a:pPr algn="l" fontAlgn="base"/>
            <a:r>
              <a:rPr lang="en-IN" u="sng" dirty="0" smtClean="0">
                <a:solidFill>
                  <a:schemeClr val="tx1"/>
                </a:solidFill>
              </a:rPr>
              <a:t>Risk </a:t>
            </a:r>
            <a:r>
              <a:rPr lang="en-IN" u="sng" dirty="0">
                <a:solidFill>
                  <a:schemeClr val="tx1"/>
                </a:solidFill>
              </a:rPr>
              <a:t>and mitigation report: (Elements of risk and mitigation report)</a:t>
            </a:r>
            <a:endParaRPr lang="en-IN" dirty="0">
              <a:solidFill>
                <a:schemeClr val="tx1"/>
              </a:solidFill>
            </a:endParaRPr>
          </a:p>
          <a:p>
            <a:pPr marL="1028700" lvl="1" indent="-571500" algn="l" fontAlgn="base">
              <a:buFont typeface="Arial" panose="020B0604020202020204" pitchFamily="34" charset="0"/>
              <a:buChar char="•"/>
            </a:pPr>
            <a:r>
              <a:rPr lang="en-IN" sz="3600" dirty="0" smtClean="0">
                <a:solidFill>
                  <a:schemeClr val="tx1"/>
                </a:solidFill>
              </a:rPr>
              <a:t>Identified </a:t>
            </a:r>
            <a:r>
              <a:rPr lang="en-IN" sz="3600" dirty="0">
                <a:solidFill>
                  <a:schemeClr val="tx1"/>
                </a:solidFill>
              </a:rPr>
              <a:t>risk</a:t>
            </a:r>
          </a:p>
          <a:p>
            <a:pPr marL="1028700" lvl="1" indent="-571500" algn="l" fontAlgn="base">
              <a:buFont typeface="Arial" panose="020B0604020202020204" pitchFamily="34" charset="0"/>
              <a:buChar char="•"/>
            </a:pPr>
            <a:r>
              <a:rPr lang="en-IN" sz="3600" dirty="0" smtClean="0">
                <a:solidFill>
                  <a:schemeClr val="tx1"/>
                </a:solidFill>
              </a:rPr>
              <a:t>Likelihood-</a:t>
            </a:r>
            <a:r>
              <a:rPr lang="en-US" sz="3600" dirty="0"/>
              <a:t> </a:t>
            </a:r>
            <a:r>
              <a:rPr lang="en-US" sz="3600" dirty="0">
                <a:solidFill>
                  <a:schemeClr val="tx1"/>
                </a:solidFill>
              </a:rPr>
              <a:t>described as frequency values or with respect to how easy it is for a person to exploit a threat. </a:t>
            </a:r>
            <a:endParaRPr lang="en-IN" sz="3600" dirty="0">
              <a:solidFill>
                <a:schemeClr val="tx1"/>
              </a:solidFill>
            </a:endParaRPr>
          </a:p>
          <a:p>
            <a:pPr marL="1028700" lvl="1" indent="-571500" algn="l" fontAlgn="base">
              <a:buFont typeface="Arial" panose="020B0604020202020204" pitchFamily="34" charset="0"/>
              <a:buChar char="•"/>
            </a:pPr>
            <a:r>
              <a:rPr lang="en-IN" sz="3600" dirty="0">
                <a:solidFill>
                  <a:schemeClr val="tx1"/>
                </a:solidFill>
              </a:rPr>
              <a:t>Risk </a:t>
            </a:r>
            <a:r>
              <a:rPr lang="en-IN" sz="3600" dirty="0" smtClean="0">
                <a:solidFill>
                  <a:schemeClr val="tx1"/>
                </a:solidFill>
              </a:rPr>
              <a:t>level</a:t>
            </a:r>
            <a:endParaRPr lang="en-IN" sz="3600" dirty="0">
              <a:solidFill>
                <a:schemeClr val="tx1"/>
              </a:solidFill>
            </a:endParaRPr>
          </a:p>
          <a:p>
            <a:pPr marL="1028700" lvl="1" indent="-571500" algn="l" fontAlgn="base">
              <a:buFont typeface="Arial" panose="020B0604020202020204" pitchFamily="34" charset="0"/>
              <a:buChar char="•"/>
            </a:pPr>
            <a:r>
              <a:rPr lang="en-IN" sz="3600" dirty="0">
                <a:solidFill>
                  <a:schemeClr val="tx1"/>
                </a:solidFill>
              </a:rPr>
              <a:t>Risk type</a:t>
            </a:r>
          </a:p>
          <a:p>
            <a:pPr marL="1028700" lvl="1" indent="-571500" algn="l" fontAlgn="base">
              <a:buFont typeface="Arial" panose="020B0604020202020204" pitchFamily="34" charset="0"/>
              <a:buChar char="•"/>
            </a:pPr>
            <a:r>
              <a:rPr lang="en-IN" sz="3600" dirty="0">
                <a:solidFill>
                  <a:schemeClr val="tx1"/>
                </a:solidFill>
              </a:rPr>
              <a:t>Mitigation plan</a:t>
            </a:r>
          </a:p>
          <a:p>
            <a:pPr algn="l"/>
            <a:endParaRPr lang="en-US" dirty="0">
              <a:solidFill>
                <a:schemeClr val="tx1"/>
              </a:solidFill>
            </a:endParaRPr>
          </a:p>
        </p:txBody>
      </p:sp>
    </p:spTree>
    <p:extLst>
      <p:ext uri="{BB962C8B-B14F-4D97-AF65-F5344CB8AC3E}">
        <p14:creationId xmlns:p14="http://schemas.microsoft.com/office/powerpoint/2010/main" val="3852209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Severity and priority</a:t>
            </a:r>
            <a:endParaRPr lang="en-IN" dirty="0"/>
          </a:p>
        </p:txBody>
      </p:sp>
      <p:sp>
        <p:nvSpPr>
          <p:cNvPr id="3" name="Content Placeholder 2"/>
          <p:cNvSpPr>
            <a:spLocks noGrp="1"/>
          </p:cNvSpPr>
          <p:nvPr>
            <p:ph idx="1"/>
          </p:nvPr>
        </p:nvSpPr>
        <p:spPr>
          <a:xfrm>
            <a:off x="457200" y="1143000"/>
            <a:ext cx="8229600" cy="4983163"/>
          </a:xfrm>
        </p:spPr>
        <p:txBody>
          <a:bodyPr/>
          <a:lstStyle/>
          <a:p>
            <a:r>
              <a:rPr lang="en-US" dirty="0" smtClean="0"/>
              <a:t>These </a:t>
            </a:r>
            <a:r>
              <a:rPr lang="en-US" dirty="0"/>
              <a:t>two things we have to choose once the bug is found. </a:t>
            </a:r>
            <a:endParaRPr lang="en-US" dirty="0" smtClean="0"/>
          </a:p>
          <a:p>
            <a:r>
              <a:rPr lang="en-US" dirty="0" smtClean="0"/>
              <a:t>Whenever </a:t>
            </a:r>
            <a:r>
              <a:rPr lang="en-US" dirty="0"/>
              <a:t>we find a bug, we select the bug severity and bug priority. </a:t>
            </a:r>
            <a:endParaRPr lang="en-US" dirty="0" smtClean="0"/>
          </a:p>
          <a:p>
            <a:r>
              <a:rPr lang="en-US" dirty="0" smtClean="0"/>
              <a:t>Testers </a:t>
            </a:r>
            <a:r>
              <a:rPr lang="en-US" dirty="0"/>
              <a:t>select the severity of the bug </a:t>
            </a:r>
            <a:endParaRPr lang="en-US" dirty="0"/>
          </a:p>
          <a:p>
            <a:r>
              <a:rPr lang="en-US" dirty="0" smtClean="0"/>
              <a:t>The </a:t>
            </a:r>
            <a:r>
              <a:rPr lang="en-US" dirty="0"/>
              <a:t>Project Manager or Project Lead selects the bug priority.</a:t>
            </a:r>
            <a:endParaRPr lang="en-IN" dirty="0"/>
          </a:p>
        </p:txBody>
      </p:sp>
    </p:spTree>
    <p:extLst>
      <p:ext uri="{BB962C8B-B14F-4D97-AF65-F5344CB8AC3E}">
        <p14:creationId xmlns:p14="http://schemas.microsoft.com/office/powerpoint/2010/main" val="34578014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US" dirty="0"/>
              <a:t>Bug/Defect severity can be defined as the impact of the bug on the application</a:t>
            </a:r>
            <a:r>
              <a:rPr lang="en-US" dirty="0" smtClean="0"/>
              <a:t>.</a:t>
            </a:r>
          </a:p>
          <a:p>
            <a:r>
              <a:rPr lang="en-US" dirty="0"/>
              <a:t> It can be Critical, Major or Minor</a:t>
            </a:r>
            <a:r>
              <a:rPr lang="en-US" dirty="0" smtClean="0"/>
              <a:t>.</a:t>
            </a:r>
          </a:p>
          <a:p>
            <a:r>
              <a:rPr lang="en-US" b="1" dirty="0"/>
              <a:t>Critical: </a:t>
            </a:r>
            <a:endParaRPr lang="en-US" dirty="0"/>
          </a:p>
          <a:p>
            <a:r>
              <a:rPr lang="en-US" dirty="0"/>
              <a:t>A critical severity issue is an issue where a large piece of functionality or major system component is completely broken and there is no workaround to move further.</a:t>
            </a:r>
            <a:br>
              <a:rPr lang="en-US" dirty="0"/>
            </a:br>
            <a:r>
              <a:rPr lang="en-US" dirty="0"/>
              <a:t>For example, Due to a bug in one module, we cannot test the other modules because that blocker bug has blocked the other modules.</a:t>
            </a:r>
          </a:p>
          <a:p>
            <a:endParaRPr lang="en-IN" dirty="0"/>
          </a:p>
        </p:txBody>
      </p:sp>
    </p:spTree>
    <p:extLst>
      <p:ext uri="{BB962C8B-B14F-4D97-AF65-F5344CB8AC3E}">
        <p14:creationId xmlns:p14="http://schemas.microsoft.com/office/powerpoint/2010/main" val="30703247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fontScale="92500" lnSpcReduction="20000"/>
          </a:bodyPr>
          <a:lstStyle/>
          <a:p>
            <a:r>
              <a:rPr lang="en-US" b="1" dirty="0"/>
              <a:t>Major:</a:t>
            </a:r>
            <a:endParaRPr lang="en-US" dirty="0"/>
          </a:p>
          <a:p>
            <a:r>
              <a:rPr lang="en-US" dirty="0"/>
              <a:t>A major severity issue is an issue where a large piece of functionality or major system component is completely broken and there is a workaround to move further.</a:t>
            </a:r>
          </a:p>
          <a:p>
            <a:r>
              <a:rPr lang="en-US" b="1" dirty="0"/>
              <a:t>Minor:</a:t>
            </a:r>
            <a:endParaRPr lang="en-US" dirty="0"/>
          </a:p>
          <a:p>
            <a:r>
              <a:rPr lang="en-US" dirty="0"/>
              <a:t>A minor severity issue is an issue that imposes some loss of functionality, but for which there is an acceptable &amp; easily reproducible workaround.</a:t>
            </a:r>
          </a:p>
          <a:p>
            <a:r>
              <a:rPr lang="en-US" dirty="0"/>
              <a:t>For example, font family or font size or color or spelling issue</a:t>
            </a:r>
          </a:p>
          <a:p>
            <a:r>
              <a:rPr lang="en-US" b="1" dirty="0"/>
              <a:t>Trivial:</a:t>
            </a:r>
            <a:endParaRPr lang="en-US" dirty="0"/>
          </a:p>
          <a:p>
            <a:r>
              <a:rPr lang="en-US" dirty="0"/>
              <a:t>A trivial severity defect is a defect which is related to the enhancement of the system</a:t>
            </a:r>
          </a:p>
          <a:p>
            <a:endParaRPr lang="en-IN" dirty="0"/>
          </a:p>
        </p:txBody>
      </p:sp>
    </p:spTree>
    <p:extLst>
      <p:ext uri="{BB962C8B-B14F-4D97-AF65-F5344CB8AC3E}">
        <p14:creationId xmlns:p14="http://schemas.microsoft.com/office/powerpoint/2010/main" val="19610247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Priority</a:t>
            </a:r>
            <a:endParaRPr lang="en-IN" dirty="0"/>
          </a:p>
        </p:txBody>
      </p:sp>
      <p:sp>
        <p:nvSpPr>
          <p:cNvPr id="3" name="Content Placeholder 2"/>
          <p:cNvSpPr>
            <a:spLocks noGrp="1"/>
          </p:cNvSpPr>
          <p:nvPr>
            <p:ph idx="1"/>
          </p:nvPr>
        </p:nvSpPr>
        <p:spPr>
          <a:xfrm>
            <a:off x="457200" y="1219200"/>
            <a:ext cx="8229600" cy="4906963"/>
          </a:xfrm>
        </p:spPr>
        <p:txBody>
          <a:bodyPr/>
          <a:lstStyle/>
          <a:p>
            <a:r>
              <a:rPr lang="en-US" dirty="0" smtClean="0"/>
              <a:t>Defect </a:t>
            </a:r>
            <a:r>
              <a:rPr lang="en-US" dirty="0"/>
              <a:t>priority can be defined as an impact of the bug on the customers business. </a:t>
            </a:r>
            <a:endParaRPr lang="en-US" dirty="0" smtClean="0"/>
          </a:p>
          <a:p>
            <a:r>
              <a:rPr lang="en-US" dirty="0" smtClean="0"/>
              <a:t>Main </a:t>
            </a:r>
            <a:r>
              <a:rPr lang="en-US" dirty="0"/>
              <a:t>focus on how soon the defect should be fixed. It gives the order in which a defect should be resolved. </a:t>
            </a:r>
            <a:endParaRPr lang="en-US" dirty="0" smtClean="0"/>
          </a:p>
          <a:p>
            <a:r>
              <a:rPr lang="en-US" dirty="0" smtClean="0"/>
              <a:t>Developers </a:t>
            </a:r>
            <a:r>
              <a:rPr lang="en-US" dirty="0"/>
              <a:t>decide which defect they should take up next based on the priority. </a:t>
            </a:r>
            <a:endParaRPr lang="en-US" dirty="0" smtClean="0"/>
          </a:p>
          <a:p>
            <a:r>
              <a:rPr lang="en-US" dirty="0" smtClean="0"/>
              <a:t>It </a:t>
            </a:r>
            <a:r>
              <a:rPr lang="en-US" dirty="0"/>
              <a:t>can be High, Medium or Low.</a:t>
            </a:r>
          </a:p>
          <a:p>
            <a:endParaRPr lang="en-IN" dirty="0"/>
          </a:p>
        </p:txBody>
      </p:sp>
    </p:spTree>
    <p:extLst>
      <p:ext uri="{BB962C8B-B14F-4D97-AF65-F5344CB8AC3E}">
        <p14:creationId xmlns:p14="http://schemas.microsoft.com/office/powerpoint/2010/main" val="27616668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705600"/>
          </a:xfrm>
        </p:spPr>
        <p:txBody>
          <a:bodyPr>
            <a:normAutofit fontScale="70000" lnSpcReduction="20000"/>
          </a:bodyPr>
          <a:lstStyle/>
          <a:p>
            <a:pPr marL="0" indent="0">
              <a:buNone/>
            </a:pPr>
            <a:r>
              <a:rPr lang="en-US" sz="3400" b="1" dirty="0"/>
              <a:t>High:</a:t>
            </a:r>
            <a:endParaRPr lang="en-US" sz="3400" dirty="0"/>
          </a:p>
          <a:p>
            <a:r>
              <a:rPr lang="en-US" sz="4000" dirty="0"/>
              <a:t>A high priority issue is an issue which has a high impact on the customers business or an issue which affects the system severely and the system cannot be used until the issue was fixed. </a:t>
            </a:r>
            <a:endParaRPr lang="en-US" sz="4000" dirty="0" smtClean="0"/>
          </a:p>
          <a:p>
            <a:r>
              <a:rPr lang="en-US" sz="4000" dirty="0" smtClean="0"/>
              <a:t>These </a:t>
            </a:r>
            <a:r>
              <a:rPr lang="en-US" sz="4000" dirty="0"/>
              <a:t>kinds of issues must be fixed immediately. </a:t>
            </a:r>
            <a:endParaRPr lang="en-US" sz="4000" dirty="0" smtClean="0"/>
          </a:p>
          <a:p>
            <a:r>
              <a:rPr lang="en-US" sz="4000" dirty="0" smtClean="0"/>
              <a:t>The </a:t>
            </a:r>
            <a:r>
              <a:rPr lang="en-US" sz="4000" dirty="0"/>
              <a:t>priority of the issue is set to high priority even though the severity of the issue is minor</a:t>
            </a:r>
            <a:r>
              <a:rPr lang="en-US" dirty="0"/>
              <a:t>.</a:t>
            </a:r>
          </a:p>
          <a:p>
            <a:pPr marL="0" indent="0">
              <a:buNone/>
            </a:pPr>
            <a:endParaRPr lang="en-US" sz="3400" b="1" dirty="0" smtClean="0"/>
          </a:p>
          <a:p>
            <a:pPr marL="0" indent="0">
              <a:buNone/>
            </a:pPr>
            <a:r>
              <a:rPr lang="en-US" sz="3400" b="1" dirty="0" smtClean="0"/>
              <a:t>Medium</a:t>
            </a:r>
            <a:r>
              <a:rPr lang="en-US" sz="3400" b="1" dirty="0"/>
              <a:t>:</a:t>
            </a:r>
            <a:endParaRPr lang="en-US" sz="3400" dirty="0"/>
          </a:p>
          <a:p>
            <a:r>
              <a:rPr lang="en-US" sz="4000" dirty="0"/>
              <a:t>Issues which can be released in the next build comes under medium priority. Such issues can be resolved along with other development activities.</a:t>
            </a:r>
          </a:p>
          <a:p>
            <a:pPr marL="0" indent="0">
              <a:buNone/>
            </a:pPr>
            <a:endParaRPr lang="en-US" b="1" dirty="0" smtClean="0"/>
          </a:p>
          <a:p>
            <a:pPr marL="0" indent="0">
              <a:buNone/>
            </a:pPr>
            <a:r>
              <a:rPr lang="en-US" sz="3400" b="1" dirty="0" smtClean="0"/>
              <a:t>Low</a:t>
            </a:r>
            <a:r>
              <a:rPr lang="en-US" sz="3400" b="1" dirty="0"/>
              <a:t>:</a:t>
            </a:r>
            <a:endParaRPr lang="en-US" sz="3400" dirty="0"/>
          </a:p>
          <a:p>
            <a:r>
              <a:rPr lang="en-US" sz="4000" dirty="0"/>
              <a:t>An issue which has no impact on the customer business comes under low priority.</a:t>
            </a:r>
          </a:p>
          <a:p>
            <a:endParaRPr lang="en-IN" dirty="0"/>
          </a:p>
        </p:txBody>
      </p:sp>
    </p:spTree>
    <p:extLst>
      <p:ext uri="{BB962C8B-B14F-4D97-AF65-F5344CB8AC3E}">
        <p14:creationId xmlns:p14="http://schemas.microsoft.com/office/powerpoint/2010/main" val="17464091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rmAutofit lnSpcReduction="10000"/>
          </a:bodyPr>
          <a:lstStyle/>
          <a:p>
            <a:r>
              <a:rPr lang="en-US" dirty="0"/>
              <a:t>Development team takes up the high priority defects first rather than of high </a:t>
            </a:r>
            <a:r>
              <a:rPr lang="en-US" dirty="0" smtClean="0"/>
              <a:t>severity</a:t>
            </a:r>
          </a:p>
          <a:p>
            <a:r>
              <a:rPr lang="en-US" dirty="0" smtClean="0"/>
              <a:t>Severity </a:t>
            </a:r>
            <a:r>
              <a:rPr lang="en-US" dirty="0"/>
              <a:t>is assigned by Tester / Test Lead &amp; priority is assigned by Developer/Team Lead/Project Lead.</a:t>
            </a:r>
            <a:endParaRPr lang="en-US" dirty="0" smtClean="0"/>
          </a:p>
          <a:p>
            <a:r>
              <a:rPr lang="en-US" dirty="0" smtClean="0"/>
              <a:t>Selection </a:t>
            </a:r>
            <a:r>
              <a:rPr lang="en-US" dirty="0"/>
              <a:t>of severity and priority may vary depends on project and organization. </a:t>
            </a:r>
            <a:endParaRPr lang="en-US" dirty="0" smtClean="0"/>
          </a:p>
          <a:p>
            <a:r>
              <a:rPr lang="en-US" dirty="0" smtClean="0"/>
              <a:t>In </a:t>
            </a:r>
            <a:r>
              <a:rPr lang="en-US" dirty="0"/>
              <a:t>Gmail, composing an email is main functionality, whereas composing an email feature in a banking (email option to send emails internally) application is not the main functionality.</a:t>
            </a:r>
            <a:endParaRPr lang="en-IN" dirty="0"/>
          </a:p>
        </p:txBody>
      </p:sp>
    </p:spTree>
    <p:extLst>
      <p:ext uri="{BB962C8B-B14F-4D97-AF65-F5344CB8AC3E}">
        <p14:creationId xmlns:p14="http://schemas.microsoft.com/office/powerpoint/2010/main" val="300563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rmAutofit fontScale="90000"/>
          </a:bodyPr>
          <a:lstStyle/>
          <a:p>
            <a:r>
              <a:rPr lang="en-IN" dirty="0" smtClean="0"/>
              <a:t>BUG Report</a:t>
            </a:r>
            <a:endParaRPr lang="en-IN" dirty="0"/>
          </a:p>
        </p:txBody>
      </p:sp>
      <p:sp>
        <p:nvSpPr>
          <p:cNvPr id="3" name="Content Placeholder 2"/>
          <p:cNvSpPr>
            <a:spLocks noGrp="1"/>
          </p:cNvSpPr>
          <p:nvPr>
            <p:ph idx="1"/>
          </p:nvPr>
        </p:nvSpPr>
        <p:spPr>
          <a:xfrm>
            <a:off x="457200" y="685800"/>
            <a:ext cx="8229600" cy="5943600"/>
          </a:xfrm>
        </p:spPr>
        <p:txBody>
          <a:bodyPr>
            <a:normAutofit fontScale="70000" lnSpcReduction="20000"/>
          </a:bodyPr>
          <a:lstStyle/>
          <a:p>
            <a:r>
              <a:rPr lang="en-US" b="1" dirty="0" err="1"/>
              <a:t>Defect_ID</a:t>
            </a:r>
            <a:r>
              <a:rPr lang="en-US" dirty="0"/>
              <a:t> - Unique identification number for the defect.</a:t>
            </a:r>
          </a:p>
          <a:p>
            <a:r>
              <a:rPr lang="en-US" b="1" dirty="0"/>
              <a:t>Defect Description</a:t>
            </a:r>
            <a:r>
              <a:rPr lang="en-US" dirty="0"/>
              <a:t> - Detailed description of the Defect including information about the module in which Defect was found.</a:t>
            </a:r>
          </a:p>
          <a:p>
            <a:r>
              <a:rPr lang="en-US" b="1" dirty="0"/>
              <a:t>Version</a:t>
            </a:r>
            <a:r>
              <a:rPr lang="en-US" dirty="0"/>
              <a:t> - Version of the application in which defect was found.</a:t>
            </a:r>
          </a:p>
          <a:p>
            <a:r>
              <a:rPr lang="en-US" b="1" dirty="0"/>
              <a:t>Steps</a:t>
            </a:r>
            <a:r>
              <a:rPr lang="en-US" dirty="0"/>
              <a:t> - Detailed steps along with screenshots with which the developer can reproduce the defects.</a:t>
            </a:r>
          </a:p>
          <a:p>
            <a:r>
              <a:rPr lang="en-US" b="1" dirty="0"/>
              <a:t>Date Raised</a:t>
            </a:r>
            <a:r>
              <a:rPr lang="en-US" dirty="0"/>
              <a:t> - Date when the defect is raised</a:t>
            </a:r>
          </a:p>
          <a:p>
            <a:r>
              <a:rPr lang="en-US" b="1" dirty="0"/>
              <a:t>Reference</a:t>
            </a:r>
            <a:r>
              <a:rPr lang="en-US" dirty="0"/>
              <a:t>-  where in you Provide reference to the documents like . requirements, design, architecture or maybe even screenshots of the error   to help understand the defect</a:t>
            </a:r>
          </a:p>
          <a:p>
            <a:r>
              <a:rPr lang="en-US" b="1" dirty="0"/>
              <a:t>Detected By</a:t>
            </a:r>
            <a:r>
              <a:rPr lang="en-US" dirty="0"/>
              <a:t> - Name/ID of the tester who raised the defect</a:t>
            </a:r>
          </a:p>
          <a:p>
            <a:r>
              <a:rPr lang="en-US" b="1" dirty="0"/>
              <a:t>Status</a:t>
            </a:r>
            <a:r>
              <a:rPr lang="en-US" dirty="0"/>
              <a:t> - Status of the defect , more on this later</a:t>
            </a:r>
          </a:p>
          <a:p>
            <a:r>
              <a:rPr lang="en-US" b="1" dirty="0"/>
              <a:t>Fixed by</a:t>
            </a:r>
            <a:r>
              <a:rPr lang="en-US" dirty="0"/>
              <a:t> - Name/ID of the developer who fixed it</a:t>
            </a:r>
          </a:p>
          <a:p>
            <a:r>
              <a:rPr lang="en-US" b="1" dirty="0"/>
              <a:t>Date Closed</a:t>
            </a:r>
            <a:r>
              <a:rPr lang="en-US" dirty="0"/>
              <a:t> - Date when the defect is closed</a:t>
            </a:r>
          </a:p>
          <a:p>
            <a:r>
              <a:rPr lang="en-US" b="1" dirty="0"/>
              <a:t>Severity</a:t>
            </a:r>
            <a:r>
              <a:rPr lang="en-US" dirty="0"/>
              <a:t> which describes the impact of the defect on the application</a:t>
            </a:r>
          </a:p>
          <a:p>
            <a:r>
              <a:rPr lang="en-US" b="1" dirty="0"/>
              <a:t>Priority</a:t>
            </a:r>
            <a:r>
              <a:rPr lang="en-US" dirty="0"/>
              <a:t> which is related to defect fixing urgency. Severity Priority could be High/Medium/Low based on the impact urgency at which the defect should be fixed respectively</a:t>
            </a:r>
          </a:p>
          <a:p>
            <a:endParaRPr lang="en-IN" dirty="0"/>
          </a:p>
        </p:txBody>
      </p:sp>
    </p:spTree>
    <p:extLst>
      <p:ext uri="{BB962C8B-B14F-4D97-AF65-F5344CB8AC3E}">
        <p14:creationId xmlns:p14="http://schemas.microsoft.com/office/powerpoint/2010/main" val="19364122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838199"/>
          </a:xfrm>
        </p:spPr>
        <p:txBody>
          <a:bodyPr/>
          <a:lstStyle/>
          <a:p>
            <a:r>
              <a:rPr lang="en-IN" dirty="0"/>
              <a:t>Test Process</a:t>
            </a:r>
            <a:endParaRPr lang="en-US" dirty="0"/>
          </a:p>
        </p:txBody>
      </p:sp>
      <p:sp>
        <p:nvSpPr>
          <p:cNvPr id="4" name="Rectangle 1"/>
          <p:cNvSpPr>
            <a:spLocks noGrp="1" noChangeArrowheads="1"/>
          </p:cNvSpPr>
          <p:nvPr>
            <p:ph type="subTitle" idx="1"/>
          </p:nvPr>
        </p:nvSpPr>
        <p:spPr bwMode="auto">
          <a:xfrm>
            <a:off x="304800" y="1140413"/>
            <a:ext cx="8084476"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CF4344"/>
                </a:solidFill>
                <a:effectLst/>
                <a:latin typeface="open sans"/>
                <a:hlinkClick r:id="rId2" tooltip="what is software testing?"/>
              </a:rPr>
              <a:t>Testing</a:t>
            </a:r>
            <a:r>
              <a:rPr kumimoji="0" lang="en-US" altLang="en-US" sz="2800" b="0" i="0" u="none" strike="noStrike" cap="none" normalizeH="0" baseline="0" dirty="0" smtClean="0">
                <a:ln>
                  <a:noFill/>
                </a:ln>
                <a:solidFill>
                  <a:srgbClr val="333333"/>
                </a:solidFill>
                <a:effectLst/>
                <a:latin typeface="open sans"/>
              </a:rPr>
              <a:t> is a process rather than a single activity</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333333"/>
                </a:solidFill>
                <a:effectLst/>
                <a:latin typeface="open sans"/>
              </a:rPr>
              <a:t>This process starts from test planning then designing </a:t>
            </a:r>
            <a:r>
              <a:rPr kumimoji="0" lang="en-US" altLang="en-US" sz="2800" b="1" i="0" u="none" strike="noStrike" cap="none" normalizeH="0" baseline="0" dirty="0" smtClean="0">
                <a:ln>
                  <a:noFill/>
                </a:ln>
                <a:solidFill>
                  <a:srgbClr val="CF4344"/>
                </a:solidFill>
                <a:effectLst/>
                <a:latin typeface="open sans"/>
                <a:hlinkClick r:id="rId3"/>
              </a:rPr>
              <a:t>test cases</a:t>
            </a:r>
            <a:r>
              <a:rPr kumimoji="0" lang="en-US" altLang="en-US" sz="2800" b="0" i="0" u="none" strike="noStrike" cap="none" normalizeH="0" baseline="0" dirty="0" smtClean="0">
                <a:ln>
                  <a:noFill/>
                </a:ln>
                <a:solidFill>
                  <a:srgbClr val="333333"/>
                </a:solidFill>
                <a:effectLst/>
                <a:latin typeface="open sans"/>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333333"/>
                </a:solidFill>
                <a:effectLst/>
                <a:latin typeface="open sans"/>
              </a:rPr>
              <a:t>preparing for execution and evaluating status till the test closure.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333333"/>
                </a:solidFill>
                <a:effectLst/>
                <a:latin typeface="open sans"/>
              </a:rPr>
              <a:t> divide the activities within the following basic steps</a:t>
            </a:r>
            <a:r>
              <a:rPr kumimoji="0" lang="en-US" altLang="en-US" sz="2800" b="0" i="0" u="none" strike="noStrike" cap="none" normalizeH="0" baseline="0" dirty="0" smtClean="0">
                <a:ln>
                  <a:noFill/>
                </a:ln>
                <a:solidFill>
                  <a:srgbClr val="333333"/>
                </a:solidFill>
                <a:effectLst/>
                <a:latin typeface="open sans"/>
              </a:rPr>
              <a:t>:</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800" dirty="0" smtClean="0">
                <a:solidFill>
                  <a:srgbClr val="333333"/>
                </a:solidFill>
                <a:latin typeface="open sans"/>
              </a:rPr>
              <a:t>Planning and Control</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800" dirty="0" smtClean="0">
                <a:solidFill>
                  <a:srgbClr val="333333"/>
                </a:solidFill>
                <a:latin typeface="open sans"/>
              </a:rPr>
              <a:t>Analysis and Design</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800" dirty="0" smtClean="0">
                <a:solidFill>
                  <a:srgbClr val="333333"/>
                </a:solidFill>
                <a:latin typeface="open sans"/>
              </a:rPr>
              <a:t>Implementation and Execution</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800" dirty="0" smtClean="0">
                <a:solidFill>
                  <a:srgbClr val="333333"/>
                </a:solidFill>
                <a:latin typeface="open sans"/>
              </a:rPr>
              <a:t>Evaluating Exit Criteria and Reporting</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800" dirty="0" smtClean="0">
                <a:solidFill>
                  <a:srgbClr val="333333"/>
                </a:solidFill>
                <a:latin typeface="open sans"/>
              </a:rPr>
              <a:t>Test Closure activities</a:t>
            </a:r>
            <a:endParaRPr lang="en-US" altLang="en-US" sz="1400" dirty="0"/>
          </a:p>
        </p:txBody>
      </p:sp>
    </p:spTree>
    <p:extLst>
      <p:ext uri="{BB962C8B-B14F-4D97-AF65-F5344CB8AC3E}">
        <p14:creationId xmlns:p14="http://schemas.microsoft.com/office/powerpoint/2010/main" val="12802700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8601"/>
            <a:ext cx="7772400" cy="762000"/>
          </a:xfrm>
        </p:spPr>
        <p:txBody>
          <a:bodyPr/>
          <a:lstStyle/>
          <a:p>
            <a:r>
              <a:rPr lang="en-US" b="1" dirty="0">
                <a:hlinkClick r:id="rId2" tooltip="what is test planning?"/>
              </a:rPr>
              <a:t>Test planning</a:t>
            </a:r>
            <a:endParaRPr lang="en-US" dirty="0"/>
          </a:p>
        </p:txBody>
      </p:sp>
      <p:sp>
        <p:nvSpPr>
          <p:cNvPr id="3" name="Subtitle 2"/>
          <p:cNvSpPr>
            <a:spLocks noGrp="1"/>
          </p:cNvSpPr>
          <p:nvPr>
            <p:ph type="subTitle" idx="1"/>
          </p:nvPr>
        </p:nvSpPr>
        <p:spPr>
          <a:xfrm>
            <a:off x="685800" y="1143000"/>
            <a:ext cx="8001000" cy="5562600"/>
          </a:xfrm>
        </p:spPr>
        <p:txBody>
          <a:bodyPr>
            <a:normAutofit/>
          </a:bodyPr>
          <a:lstStyle/>
          <a:p>
            <a:pPr algn="l"/>
            <a:r>
              <a:rPr lang="en-US" sz="3600" b="1" dirty="0">
                <a:solidFill>
                  <a:schemeClr val="tx1"/>
                </a:solidFill>
                <a:hlinkClick r:id="rId2" tooltip="what is test planning?"/>
              </a:rPr>
              <a:t>Test planning</a:t>
            </a:r>
            <a:r>
              <a:rPr lang="en-US" sz="3600" dirty="0">
                <a:solidFill>
                  <a:schemeClr val="tx1"/>
                </a:solidFill>
              </a:rPr>
              <a:t> has following major tasks:</a:t>
            </a:r>
            <a:br>
              <a:rPr lang="en-US" sz="3600" dirty="0">
                <a:solidFill>
                  <a:schemeClr val="tx1"/>
                </a:solidFill>
              </a:rPr>
            </a:br>
            <a:r>
              <a:rPr lang="en-US" sz="3600" dirty="0" err="1">
                <a:solidFill>
                  <a:schemeClr val="tx1"/>
                </a:solidFill>
              </a:rPr>
              <a:t>i</a:t>
            </a:r>
            <a:r>
              <a:rPr lang="en-US" sz="3600" dirty="0">
                <a:solidFill>
                  <a:schemeClr val="tx1"/>
                </a:solidFill>
              </a:rPr>
              <a:t>. </a:t>
            </a:r>
            <a:r>
              <a:rPr lang="en-US" sz="3600" dirty="0" smtClean="0">
                <a:solidFill>
                  <a:schemeClr val="tx1"/>
                </a:solidFill>
              </a:rPr>
              <a:t> </a:t>
            </a:r>
            <a:r>
              <a:rPr lang="en-US" sz="3600" dirty="0">
                <a:solidFill>
                  <a:schemeClr val="tx1"/>
                </a:solidFill>
              </a:rPr>
              <a:t>To determine the scope and </a:t>
            </a:r>
            <a:r>
              <a:rPr lang="en-US" sz="3600" b="1" dirty="0">
                <a:solidFill>
                  <a:schemeClr val="tx1"/>
                </a:solidFill>
                <a:hlinkClick r:id="rId3"/>
              </a:rPr>
              <a:t>risks </a:t>
            </a:r>
            <a:r>
              <a:rPr lang="en-US" sz="3600" dirty="0">
                <a:solidFill>
                  <a:schemeClr val="tx1"/>
                </a:solidFill>
              </a:rPr>
              <a:t>and </a:t>
            </a:r>
            <a:r>
              <a:rPr lang="en-US" sz="3600" dirty="0" smtClean="0">
                <a:solidFill>
                  <a:schemeClr val="tx1"/>
                </a:solidFill>
              </a:rPr>
              <a:t>	identify </a:t>
            </a:r>
            <a:r>
              <a:rPr lang="en-US" sz="3600" dirty="0">
                <a:solidFill>
                  <a:schemeClr val="tx1"/>
                </a:solidFill>
              </a:rPr>
              <a:t>the </a:t>
            </a:r>
            <a:r>
              <a:rPr lang="en-US" sz="3600" dirty="0" smtClean="0">
                <a:solidFill>
                  <a:schemeClr val="tx1"/>
                </a:solidFill>
              </a:rPr>
              <a:t>	objectives </a:t>
            </a:r>
            <a:r>
              <a:rPr lang="en-US" sz="3600" dirty="0">
                <a:solidFill>
                  <a:schemeClr val="tx1"/>
                </a:solidFill>
              </a:rPr>
              <a:t>of testing.</a:t>
            </a:r>
            <a:br>
              <a:rPr lang="en-US" sz="3600" dirty="0">
                <a:solidFill>
                  <a:schemeClr val="tx1"/>
                </a:solidFill>
              </a:rPr>
            </a:br>
            <a:r>
              <a:rPr lang="en-US" sz="3600" dirty="0">
                <a:solidFill>
                  <a:schemeClr val="tx1"/>
                </a:solidFill>
              </a:rPr>
              <a:t>ii. </a:t>
            </a:r>
            <a:r>
              <a:rPr lang="en-US" sz="3600" dirty="0" smtClean="0">
                <a:solidFill>
                  <a:schemeClr val="tx1"/>
                </a:solidFill>
              </a:rPr>
              <a:t>To </a:t>
            </a:r>
            <a:r>
              <a:rPr lang="en-US" sz="3600" dirty="0">
                <a:solidFill>
                  <a:schemeClr val="tx1"/>
                </a:solidFill>
              </a:rPr>
              <a:t>determine the test approach.</a:t>
            </a:r>
            <a:br>
              <a:rPr lang="en-US" sz="3600" dirty="0">
                <a:solidFill>
                  <a:schemeClr val="tx1"/>
                </a:solidFill>
              </a:rPr>
            </a:br>
            <a:r>
              <a:rPr lang="en-US" sz="3600" dirty="0">
                <a:solidFill>
                  <a:schemeClr val="tx1"/>
                </a:solidFill>
              </a:rPr>
              <a:t>iii</a:t>
            </a:r>
            <a:r>
              <a:rPr lang="en-US" sz="3600" dirty="0" smtClean="0">
                <a:solidFill>
                  <a:schemeClr val="tx1"/>
                </a:solidFill>
              </a:rPr>
              <a:t>.	To </a:t>
            </a:r>
            <a:r>
              <a:rPr lang="en-US" sz="3600" dirty="0">
                <a:solidFill>
                  <a:schemeClr val="tx1"/>
                </a:solidFill>
              </a:rPr>
              <a:t>implement the test policy and/or </a:t>
            </a:r>
            <a:r>
              <a:rPr lang="en-US" sz="3600" dirty="0" smtClean="0">
                <a:solidFill>
                  <a:schemeClr val="tx1"/>
                </a:solidFill>
              </a:rPr>
              <a:t>the Test </a:t>
            </a:r>
            <a:r>
              <a:rPr lang="en-US" sz="3600" dirty="0">
                <a:solidFill>
                  <a:schemeClr val="tx1"/>
                </a:solidFill>
              </a:rPr>
              <a:t>strategy </a:t>
            </a:r>
            <a:r>
              <a:rPr lang="en-US" sz="3600" dirty="0" smtClean="0">
                <a:solidFill>
                  <a:schemeClr val="tx1"/>
                </a:solidFill>
              </a:rPr>
              <a:t> which is </a:t>
            </a:r>
            <a:r>
              <a:rPr lang="en-US" sz="3600" dirty="0">
                <a:solidFill>
                  <a:schemeClr val="tx1"/>
                </a:solidFill>
              </a:rPr>
              <a:t>an outline that describes </a:t>
            </a:r>
            <a:r>
              <a:rPr lang="en-US" sz="3600" dirty="0" smtClean="0">
                <a:solidFill>
                  <a:schemeClr val="tx1"/>
                </a:solidFill>
              </a:rPr>
              <a:t>	the </a:t>
            </a:r>
            <a:r>
              <a:rPr lang="en-US" sz="3600" dirty="0">
                <a:solidFill>
                  <a:schemeClr val="tx1"/>
                </a:solidFill>
              </a:rPr>
              <a:t>testing portion of the </a:t>
            </a:r>
            <a:r>
              <a:rPr lang="en-US" sz="3600" b="1" dirty="0" smtClean="0">
                <a:solidFill>
                  <a:schemeClr val="tx1"/>
                </a:solidFill>
              </a:rPr>
              <a:t>S/w Development cycle</a:t>
            </a:r>
          </a:p>
          <a:p>
            <a:pPr algn="l"/>
            <a:r>
              <a:rPr lang="en-US" dirty="0">
                <a:solidFill>
                  <a:schemeClr val="tx1"/>
                </a:solidFill>
              </a:rPr>
              <a:t> </a:t>
            </a:r>
            <a:endParaRPr lang="en-US" sz="3600" dirty="0">
              <a:solidFill>
                <a:schemeClr val="tx1"/>
              </a:solidFill>
            </a:endParaRPr>
          </a:p>
        </p:txBody>
      </p:sp>
    </p:spTree>
    <p:extLst>
      <p:ext uri="{BB962C8B-B14F-4D97-AF65-F5344CB8AC3E}">
        <p14:creationId xmlns:p14="http://schemas.microsoft.com/office/powerpoint/2010/main" val="23992465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for IEEE test </a:t>
            </a:r>
            <a:r>
              <a:rPr lang="en-US" dirty="0"/>
              <a:t>plan </a:t>
            </a:r>
            <a:endParaRPr lang="en-IN" dirty="0"/>
          </a:p>
        </p:txBody>
      </p:sp>
      <p:pic>
        <p:nvPicPr>
          <p:cNvPr id="4" name="Content Placeholder 3" descr="https://www.guru99.com/images/TestManagement/testmanagement_article_2_4_3.png">
            <a:hlinkClick r:id="rId2"/>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81125" y="1615281"/>
            <a:ext cx="6381750" cy="4495800"/>
          </a:xfrm>
          <a:prstGeom prst="rect">
            <a:avLst/>
          </a:prstGeom>
          <a:noFill/>
          <a:ln>
            <a:noFill/>
          </a:ln>
        </p:spPr>
      </p:pic>
    </p:spTree>
    <p:extLst>
      <p:ext uri="{BB962C8B-B14F-4D97-AF65-F5344CB8AC3E}">
        <p14:creationId xmlns:p14="http://schemas.microsoft.com/office/powerpoint/2010/main" val="34864868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a:hlinkClick r:id="rId2" tooltip="what is test planning?"/>
              </a:rPr>
              <a:t>Test planning</a:t>
            </a:r>
            <a:endParaRPr lang="en-IN" dirty="0"/>
          </a:p>
        </p:txBody>
      </p:sp>
      <p:sp>
        <p:nvSpPr>
          <p:cNvPr id="3" name="Content Placeholder 2"/>
          <p:cNvSpPr>
            <a:spLocks noGrp="1"/>
          </p:cNvSpPr>
          <p:nvPr>
            <p:ph idx="1"/>
          </p:nvPr>
        </p:nvSpPr>
        <p:spPr>
          <a:xfrm>
            <a:off x="457200" y="1143000"/>
            <a:ext cx="8229600" cy="5562600"/>
          </a:xfrm>
        </p:spPr>
        <p:txBody>
          <a:bodyPr>
            <a:normAutofit lnSpcReduction="10000"/>
          </a:bodyPr>
          <a:lstStyle/>
          <a:p>
            <a:pPr marL="0" indent="0">
              <a:buNone/>
            </a:pPr>
            <a:r>
              <a:rPr lang="en-US" dirty="0"/>
              <a:t>iv. To determine the required test resources like </a:t>
            </a:r>
            <a:r>
              <a:rPr lang="en-US" dirty="0" smtClean="0"/>
              <a:t>	people</a:t>
            </a:r>
            <a:r>
              <a:rPr lang="en-US" dirty="0"/>
              <a:t>, test 	environments, PCs, etc</a:t>
            </a:r>
            <a:r>
              <a:rPr lang="en-US" dirty="0" smtClean="0"/>
              <a:t>.</a:t>
            </a:r>
          </a:p>
          <a:p>
            <a:pPr marL="0" indent="0">
              <a:buNone/>
            </a:pPr>
            <a:r>
              <a:rPr lang="en-US" dirty="0"/>
              <a:t/>
            </a:r>
            <a:br>
              <a:rPr lang="en-US" dirty="0"/>
            </a:br>
            <a:r>
              <a:rPr lang="en-US" dirty="0"/>
              <a:t>v. To schedule test analysis and design tasks, test 	implementation, execution and evaluation</a:t>
            </a:r>
            <a:r>
              <a:rPr lang="en-US" dirty="0" smtClean="0"/>
              <a:t>.</a:t>
            </a:r>
          </a:p>
          <a:p>
            <a:pPr marL="0" indent="0">
              <a:buNone/>
            </a:pPr>
            <a:r>
              <a:rPr lang="en-US" dirty="0"/>
              <a:t/>
            </a:r>
            <a:br>
              <a:rPr lang="en-US" dirty="0"/>
            </a:br>
            <a:r>
              <a:rPr lang="en-US" dirty="0"/>
              <a:t>vi. To determine the </a:t>
            </a:r>
            <a:r>
              <a:rPr lang="en-US" b="1" dirty="0"/>
              <a:t>Exit criteria </a:t>
            </a:r>
            <a:r>
              <a:rPr lang="en-US" dirty="0"/>
              <a:t>we need to set </a:t>
            </a:r>
            <a:r>
              <a:rPr lang="en-US" dirty="0" smtClean="0"/>
              <a:t>	criteria </a:t>
            </a:r>
            <a:r>
              <a:rPr lang="en-US" dirty="0"/>
              <a:t>such as </a:t>
            </a:r>
            <a:r>
              <a:rPr lang="en-US" b="1" dirty="0" smtClean="0"/>
              <a:t>Coverage 	criteria</a:t>
            </a:r>
            <a:r>
              <a:rPr lang="en-US" b="1" dirty="0"/>
              <a:t>.</a:t>
            </a:r>
            <a:r>
              <a:rPr lang="en-US" dirty="0"/>
              <a:t> (Coverage criteria are the </a:t>
            </a:r>
            <a:r>
              <a:rPr lang="en-US" dirty="0" smtClean="0"/>
              <a:t>	percentage </a:t>
            </a:r>
            <a:r>
              <a:rPr lang="en-US" dirty="0"/>
              <a:t>of  statements in the software </a:t>
            </a:r>
            <a:r>
              <a:rPr lang="en-US" dirty="0" smtClean="0"/>
              <a:t>	that </a:t>
            </a:r>
            <a:r>
              <a:rPr lang="en-US" dirty="0"/>
              <a:t>must be executed during testing.</a:t>
            </a:r>
            <a:endParaRPr lang="en-IN" dirty="0"/>
          </a:p>
        </p:txBody>
      </p:sp>
    </p:spTree>
    <p:extLst>
      <p:ext uri="{BB962C8B-B14F-4D97-AF65-F5344CB8AC3E}">
        <p14:creationId xmlns:p14="http://schemas.microsoft.com/office/powerpoint/2010/main" val="36726800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685800"/>
            <a:ext cx="7772400" cy="5715000"/>
          </a:xfrm>
        </p:spPr>
        <p:txBody>
          <a:bodyPr>
            <a:normAutofit lnSpcReduction="10000"/>
          </a:bodyPr>
          <a:lstStyle/>
          <a:p>
            <a:pPr algn="l"/>
            <a:r>
              <a:rPr lang="en-US" b="1" dirty="0">
                <a:solidFill>
                  <a:schemeClr val="tx1"/>
                </a:solidFill>
              </a:rPr>
              <a:t>Test control </a:t>
            </a:r>
            <a:r>
              <a:rPr lang="en-US" dirty="0">
                <a:solidFill>
                  <a:schemeClr val="tx1"/>
                </a:solidFill>
              </a:rPr>
              <a:t>has the following major tasks:</a:t>
            </a:r>
            <a:br>
              <a:rPr lang="en-US" dirty="0">
                <a:solidFill>
                  <a:schemeClr val="tx1"/>
                </a:solidFill>
              </a:rPr>
            </a:br>
            <a:r>
              <a:rPr lang="en-US" dirty="0" err="1">
                <a:solidFill>
                  <a:schemeClr val="tx1"/>
                </a:solidFill>
              </a:rPr>
              <a:t>i</a:t>
            </a:r>
            <a:r>
              <a:rPr lang="en-US" dirty="0">
                <a:solidFill>
                  <a:schemeClr val="tx1"/>
                </a:solidFill>
              </a:rPr>
              <a:t>.  To measure and analyze the results of reviews and testing</a:t>
            </a:r>
            <a:r>
              <a:rPr lang="en-US" dirty="0" smtClean="0">
                <a:solidFill>
                  <a:schemeClr val="tx1"/>
                </a:solidFill>
              </a:rPr>
              <a:t>.</a:t>
            </a:r>
          </a:p>
          <a:p>
            <a:pPr algn="l"/>
            <a:r>
              <a:rPr lang="en-US" dirty="0" smtClean="0">
                <a:solidFill>
                  <a:schemeClr val="tx1"/>
                </a:solidFill>
              </a:rPr>
              <a:t>ii</a:t>
            </a:r>
            <a:r>
              <a:rPr lang="en-US" dirty="0">
                <a:solidFill>
                  <a:schemeClr val="tx1"/>
                </a:solidFill>
              </a:rPr>
              <a:t>.  To monitor and document progress,</a:t>
            </a:r>
            <a:r>
              <a:rPr lang="en-US" b="1" dirty="0">
                <a:solidFill>
                  <a:schemeClr val="tx1"/>
                </a:solidFill>
                <a:hlinkClick r:id="rId2"/>
              </a:rPr>
              <a:t> test coverage</a:t>
            </a:r>
            <a:r>
              <a:rPr lang="en-US" dirty="0">
                <a:solidFill>
                  <a:schemeClr val="tx1"/>
                </a:solidFill>
              </a:rPr>
              <a:t> and exit criteria</a:t>
            </a:r>
            <a:r>
              <a:rPr lang="en-US" dirty="0" smtClean="0">
                <a:solidFill>
                  <a:schemeClr val="tx1"/>
                </a:solidFill>
              </a:rPr>
              <a:t>.</a:t>
            </a:r>
          </a:p>
          <a:p>
            <a:pPr algn="l"/>
            <a:r>
              <a:rPr lang="en-US" dirty="0">
                <a:solidFill>
                  <a:schemeClr val="tx1"/>
                </a:solidFill>
              </a:rPr>
              <a:t/>
            </a:r>
            <a:br>
              <a:rPr lang="en-US" dirty="0">
                <a:solidFill>
                  <a:schemeClr val="tx1"/>
                </a:solidFill>
              </a:rPr>
            </a:br>
            <a:r>
              <a:rPr lang="en-US" dirty="0">
                <a:solidFill>
                  <a:schemeClr val="tx1"/>
                </a:solidFill>
              </a:rPr>
              <a:t>iii.  To provide information on testing</a:t>
            </a:r>
            <a:r>
              <a:rPr lang="en-US" dirty="0" smtClean="0">
                <a:solidFill>
                  <a:schemeClr val="tx1"/>
                </a:solidFill>
              </a:rPr>
              <a:t>.</a:t>
            </a:r>
          </a:p>
          <a:p>
            <a:pPr algn="l"/>
            <a:r>
              <a:rPr lang="en-US" dirty="0">
                <a:solidFill>
                  <a:schemeClr val="tx1"/>
                </a:solidFill>
              </a:rPr>
              <a:t/>
            </a:r>
            <a:br>
              <a:rPr lang="en-US" dirty="0">
                <a:solidFill>
                  <a:schemeClr val="tx1"/>
                </a:solidFill>
              </a:rPr>
            </a:br>
            <a:r>
              <a:rPr lang="en-US" dirty="0">
                <a:solidFill>
                  <a:schemeClr val="tx1"/>
                </a:solidFill>
              </a:rPr>
              <a:t>iv.  To initiate corrective actions</a:t>
            </a:r>
            <a:r>
              <a:rPr lang="en-US" dirty="0" smtClean="0">
                <a:solidFill>
                  <a:schemeClr val="tx1"/>
                </a:solidFill>
              </a:rPr>
              <a:t>.</a:t>
            </a:r>
          </a:p>
          <a:p>
            <a:pPr algn="l"/>
            <a:r>
              <a:rPr lang="en-US" dirty="0">
                <a:solidFill>
                  <a:schemeClr val="tx1"/>
                </a:solidFill>
              </a:rPr>
              <a:t/>
            </a:r>
            <a:br>
              <a:rPr lang="en-US" dirty="0">
                <a:solidFill>
                  <a:schemeClr val="tx1"/>
                </a:solidFill>
              </a:rPr>
            </a:br>
            <a:r>
              <a:rPr lang="en-US" dirty="0">
                <a:solidFill>
                  <a:schemeClr val="tx1"/>
                </a:solidFill>
              </a:rPr>
              <a:t>v.   To make decisions.</a:t>
            </a:r>
          </a:p>
        </p:txBody>
      </p:sp>
    </p:spTree>
    <p:extLst>
      <p:ext uri="{BB962C8B-B14F-4D97-AF65-F5344CB8AC3E}">
        <p14:creationId xmlns:p14="http://schemas.microsoft.com/office/powerpoint/2010/main" val="24210370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2657"/>
            <a:ext cx="7772400" cy="489857"/>
          </a:xfrm>
        </p:spPr>
        <p:txBody>
          <a:bodyPr>
            <a:normAutofit fontScale="90000"/>
          </a:bodyPr>
          <a:lstStyle/>
          <a:p>
            <a:r>
              <a:rPr lang="en-US" b="1" dirty="0" smtClean="0"/>
              <a:t/>
            </a:r>
            <a:br>
              <a:rPr lang="en-US" b="1" dirty="0" smtClean="0"/>
            </a:br>
            <a:r>
              <a:rPr lang="en-US" b="1" dirty="0" smtClean="0"/>
              <a:t>Analysis </a:t>
            </a:r>
            <a:r>
              <a:rPr lang="en-US" b="1" dirty="0"/>
              <a:t>and Design:</a:t>
            </a:r>
            <a:r>
              <a:rPr lang="en-US" dirty="0"/>
              <a:t/>
            </a:r>
            <a:br>
              <a:rPr lang="en-US" dirty="0"/>
            </a:br>
            <a:endParaRPr lang="en-US" dirty="0"/>
          </a:p>
        </p:txBody>
      </p:sp>
      <p:sp>
        <p:nvSpPr>
          <p:cNvPr id="3" name="Subtitle 2"/>
          <p:cNvSpPr>
            <a:spLocks noGrp="1"/>
          </p:cNvSpPr>
          <p:nvPr>
            <p:ph type="subTitle" idx="1"/>
          </p:nvPr>
        </p:nvSpPr>
        <p:spPr>
          <a:xfrm>
            <a:off x="533400" y="685800"/>
            <a:ext cx="8153400" cy="5867400"/>
          </a:xfrm>
        </p:spPr>
        <p:txBody>
          <a:bodyPr>
            <a:normAutofit/>
          </a:bodyPr>
          <a:lstStyle/>
          <a:p>
            <a:pPr algn="l"/>
            <a:r>
              <a:rPr lang="en-US" b="1" dirty="0" smtClean="0">
                <a:solidFill>
                  <a:schemeClr val="tx1"/>
                </a:solidFill>
                <a:hlinkClick r:id="rId2" tooltip="What is Test analysis?"/>
              </a:rPr>
              <a:t>Test </a:t>
            </a:r>
            <a:r>
              <a:rPr lang="en-US" b="1" dirty="0">
                <a:solidFill>
                  <a:schemeClr val="tx1"/>
                </a:solidFill>
                <a:hlinkClick r:id="rId2" tooltip="What is Test analysis?"/>
              </a:rPr>
              <a:t>analysis</a:t>
            </a:r>
            <a:r>
              <a:rPr lang="en-US" b="1" dirty="0">
                <a:solidFill>
                  <a:schemeClr val="tx1"/>
                </a:solidFill>
              </a:rPr>
              <a:t> and </a:t>
            </a:r>
            <a:r>
              <a:rPr lang="en-US" b="1" dirty="0">
                <a:solidFill>
                  <a:schemeClr val="tx1"/>
                </a:solidFill>
                <a:hlinkClick r:id="rId3" tooltip="What is test design?"/>
              </a:rPr>
              <a:t>Test Design</a:t>
            </a:r>
            <a:r>
              <a:rPr lang="en-US" b="1" dirty="0">
                <a:solidFill>
                  <a:schemeClr val="tx1"/>
                </a:solidFill>
              </a:rPr>
              <a:t> </a:t>
            </a:r>
            <a:r>
              <a:rPr lang="en-US" dirty="0">
                <a:solidFill>
                  <a:schemeClr val="tx1"/>
                </a:solidFill>
              </a:rPr>
              <a:t>has the following major tasks:</a:t>
            </a:r>
            <a:br>
              <a:rPr lang="en-US" dirty="0">
                <a:solidFill>
                  <a:schemeClr val="tx1"/>
                </a:solidFill>
              </a:rPr>
            </a:br>
            <a:r>
              <a:rPr lang="en-US" dirty="0" err="1">
                <a:solidFill>
                  <a:schemeClr val="tx1"/>
                </a:solidFill>
              </a:rPr>
              <a:t>i</a:t>
            </a:r>
            <a:r>
              <a:rPr lang="en-US" dirty="0">
                <a:solidFill>
                  <a:schemeClr val="tx1"/>
                </a:solidFill>
              </a:rPr>
              <a:t>.   To review the </a:t>
            </a:r>
            <a:r>
              <a:rPr lang="en-US" b="1" dirty="0">
                <a:solidFill>
                  <a:schemeClr val="tx1"/>
                </a:solidFill>
              </a:rPr>
              <a:t>test basis.</a:t>
            </a:r>
            <a:r>
              <a:rPr lang="en-US" dirty="0">
                <a:solidFill>
                  <a:schemeClr val="tx1"/>
                </a:solidFill>
              </a:rPr>
              <a:t> (The test basis is the information we need in order to start the test analysis and   create our own test cases. Basically it’s a documentation on which test cases are based, such as requirements, design specifications, product risk analysis, architecture and interfaces. </a:t>
            </a:r>
          </a:p>
        </p:txBody>
      </p:sp>
    </p:spTree>
    <p:extLst>
      <p:ext uri="{BB962C8B-B14F-4D97-AF65-F5344CB8AC3E}">
        <p14:creationId xmlns:p14="http://schemas.microsoft.com/office/powerpoint/2010/main" val="294472538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marL="0" indent="0">
              <a:buNone/>
            </a:pPr>
            <a:r>
              <a:rPr lang="en-US" dirty="0"/>
              <a:t>We can use the test basis documents to understand what the system should do once built</a:t>
            </a:r>
            <a:r>
              <a:rPr lang="en-US" dirty="0" smtClean="0"/>
              <a:t>.</a:t>
            </a:r>
            <a:endParaRPr lang="en-US" dirty="0"/>
          </a:p>
          <a:p>
            <a:r>
              <a:rPr lang="en-US" dirty="0"/>
              <a:t>ii.   To identify test conditions.</a:t>
            </a:r>
            <a:br>
              <a:rPr lang="en-US" dirty="0"/>
            </a:br>
            <a:r>
              <a:rPr lang="en-US" dirty="0"/>
              <a:t>iii.  To design the tests.</a:t>
            </a:r>
            <a:br>
              <a:rPr lang="en-US" dirty="0"/>
            </a:br>
            <a:r>
              <a:rPr lang="en-US" dirty="0"/>
              <a:t>iv.  To evaluate testability of the requirements and system.</a:t>
            </a:r>
            <a:br>
              <a:rPr lang="en-US" dirty="0"/>
            </a:br>
            <a:r>
              <a:rPr lang="en-US" dirty="0"/>
              <a:t>v.  To design the test environment set-up and identify and required infrastructure and tools.</a:t>
            </a:r>
          </a:p>
          <a:p>
            <a:endParaRPr lang="en-IN" dirty="0"/>
          </a:p>
        </p:txBody>
      </p:sp>
    </p:spTree>
    <p:extLst>
      <p:ext uri="{BB962C8B-B14F-4D97-AF65-F5344CB8AC3E}">
        <p14:creationId xmlns:p14="http://schemas.microsoft.com/office/powerpoint/2010/main" val="354437256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457199"/>
          </a:xfrm>
        </p:spPr>
        <p:txBody>
          <a:bodyPr>
            <a:normAutofit fontScale="90000"/>
          </a:bodyPr>
          <a:lstStyle/>
          <a:p>
            <a:r>
              <a:rPr lang="en-IN" b="1" dirty="0"/>
              <a:t> Implementation and Execution:</a:t>
            </a:r>
            <a:endParaRPr lang="en-US" dirty="0"/>
          </a:p>
        </p:txBody>
      </p:sp>
      <p:sp>
        <p:nvSpPr>
          <p:cNvPr id="3" name="Subtitle 2"/>
          <p:cNvSpPr>
            <a:spLocks noGrp="1"/>
          </p:cNvSpPr>
          <p:nvPr>
            <p:ph type="subTitle" idx="1"/>
          </p:nvPr>
        </p:nvSpPr>
        <p:spPr>
          <a:xfrm>
            <a:off x="685800" y="990600"/>
            <a:ext cx="7772400" cy="5715000"/>
          </a:xfrm>
        </p:spPr>
        <p:txBody>
          <a:bodyPr>
            <a:normAutofit/>
          </a:bodyPr>
          <a:lstStyle/>
          <a:p>
            <a:r>
              <a:rPr lang="en-US" b="1" dirty="0">
                <a:solidFill>
                  <a:schemeClr val="tx1"/>
                </a:solidFill>
              </a:rPr>
              <a:t>Test execution</a:t>
            </a:r>
            <a:r>
              <a:rPr lang="en-US" dirty="0">
                <a:solidFill>
                  <a:schemeClr val="tx1"/>
                </a:solidFill>
              </a:rPr>
              <a:t> has the following major task</a:t>
            </a:r>
            <a:r>
              <a:rPr lang="en-US" dirty="0" smtClean="0">
                <a:solidFill>
                  <a:schemeClr val="tx1"/>
                </a:solidFill>
              </a:rPr>
              <a:t>:</a:t>
            </a:r>
          </a:p>
          <a:p>
            <a:r>
              <a:rPr lang="en-US" dirty="0">
                <a:solidFill>
                  <a:schemeClr val="tx1"/>
                </a:solidFill>
              </a:rPr>
              <a:t/>
            </a:r>
            <a:br>
              <a:rPr lang="en-US" dirty="0">
                <a:solidFill>
                  <a:schemeClr val="tx1"/>
                </a:solidFill>
              </a:rPr>
            </a:br>
            <a:r>
              <a:rPr lang="en-US" b="1" dirty="0" err="1">
                <a:solidFill>
                  <a:schemeClr val="tx1"/>
                </a:solidFill>
              </a:rPr>
              <a:t>i</a:t>
            </a:r>
            <a:r>
              <a:rPr lang="en-US" b="1" dirty="0">
                <a:solidFill>
                  <a:schemeClr val="tx1"/>
                </a:solidFill>
              </a:rPr>
              <a:t>. </a:t>
            </a:r>
            <a:r>
              <a:rPr lang="en-US" dirty="0">
                <a:solidFill>
                  <a:schemeClr val="tx1"/>
                </a:solidFill>
              </a:rPr>
              <a:t> To execute test suites and individual test cases following the test procedures</a:t>
            </a:r>
            <a:r>
              <a:rPr lang="en-US" dirty="0" smtClean="0">
                <a:solidFill>
                  <a:schemeClr val="tx1"/>
                </a:solidFill>
              </a:rPr>
              <a:t>.</a:t>
            </a:r>
          </a:p>
          <a:p>
            <a:r>
              <a:rPr lang="en-US" dirty="0">
                <a:solidFill>
                  <a:schemeClr val="tx1"/>
                </a:solidFill>
              </a:rPr>
              <a:t/>
            </a:r>
            <a:br>
              <a:rPr lang="en-US" dirty="0">
                <a:solidFill>
                  <a:schemeClr val="tx1"/>
                </a:solidFill>
              </a:rPr>
            </a:br>
            <a:r>
              <a:rPr lang="en-US" b="1" dirty="0">
                <a:solidFill>
                  <a:schemeClr val="tx1"/>
                </a:solidFill>
              </a:rPr>
              <a:t>ii.</a:t>
            </a:r>
            <a:r>
              <a:rPr lang="en-US" dirty="0">
                <a:solidFill>
                  <a:schemeClr val="tx1"/>
                </a:solidFill>
              </a:rPr>
              <a:t> To re-execute the tests that previously failed in order to confirm a fix. This is known as </a:t>
            </a:r>
            <a:r>
              <a:rPr lang="en-US" b="1" dirty="0">
                <a:solidFill>
                  <a:schemeClr val="tx1"/>
                </a:solidFill>
              </a:rPr>
              <a:t>confirmation testing or </a:t>
            </a:r>
            <a:r>
              <a:rPr lang="en-US" b="1" dirty="0">
                <a:solidFill>
                  <a:schemeClr val="tx1"/>
                </a:solidFill>
                <a:hlinkClick r:id="rId2"/>
              </a:rPr>
              <a:t>re-testing</a:t>
            </a:r>
            <a:r>
              <a:rPr lang="en-US" b="1" dirty="0">
                <a:solidFill>
                  <a:schemeClr val="tx1"/>
                </a:solidFill>
              </a:rPr>
              <a:t>.</a:t>
            </a:r>
            <a:r>
              <a:rPr lang="en-US" dirty="0">
                <a:solidFill>
                  <a:schemeClr val="tx1"/>
                </a:solidFill>
              </a:rPr>
              <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36154489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a:bodyPr>
          <a:lstStyle/>
          <a:p>
            <a:pPr marL="0" indent="0">
              <a:buNone/>
            </a:pPr>
            <a:r>
              <a:rPr lang="en-US" b="1" dirty="0"/>
              <a:t>iii.</a:t>
            </a:r>
            <a:r>
              <a:rPr lang="en-US" dirty="0"/>
              <a:t> To log the outcome of the test execution and record the identities and versions of the software under tests. The </a:t>
            </a:r>
            <a:r>
              <a:rPr lang="en-US" b="1" dirty="0"/>
              <a:t>test log</a:t>
            </a:r>
            <a:r>
              <a:rPr lang="en-US" dirty="0"/>
              <a:t> is used for the audit trial. (A test log is nothing but, what are the test cases that we executed, in what order we executed, who executed that test cases and what is the status of the test case (pass/fail). </a:t>
            </a:r>
            <a:br>
              <a:rPr lang="en-US" dirty="0"/>
            </a:br>
            <a:r>
              <a:rPr lang="en-US" b="1" dirty="0"/>
              <a:t>iv.</a:t>
            </a:r>
            <a:r>
              <a:rPr lang="en-US" dirty="0"/>
              <a:t> To Compare actual results with expected results.</a:t>
            </a:r>
            <a:br>
              <a:rPr lang="en-US" dirty="0"/>
            </a:br>
            <a:r>
              <a:rPr lang="en-US" b="1" dirty="0"/>
              <a:t>v.</a:t>
            </a:r>
            <a:r>
              <a:rPr lang="en-US" dirty="0"/>
              <a:t> Where there are differences between actual and expected results, it report discrepancies as Incidents.</a:t>
            </a:r>
          </a:p>
          <a:p>
            <a:endParaRPr lang="en-IN" dirty="0"/>
          </a:p>
        </p:txBody>
      </p:sp>
    </p:spTree>
    <p:extLst>
      <p:ext uri="{BB962C8B-B14F-4D97-AF65-F5344CB8AC3E}">
        <p14:creationId xmlns:p14="http://schemas.microsoft.com/office/powerpoint/2010/main" val="11510034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533399"/>
          </a:xfrm>
        </p:spPr>
        <p:txBody>
          <a:bodyPr>
            <a:noAutofit/>
          </a:bodyPr>
          <a:lstStyle/>
          <a:p>
            <a:r>
              <a:rPr lang="en-US" sz="3600" b="1" dirty="0"/>
              <a:t>Evaluating Exit criteria and Reporting:</a:t>
            </a:r>
            <a:endParaRPr lang="en-US" sz="3600" dirty="0"/>
          </a:p>
        </p:txBody>
      </p:sp>
      <p:sp>
        <p:nvSpPr>
          <p:cNvPr id="3" name="Subtitle 2"/>
          <p:cNvSpPr>
            <a:spLocks noGrp="1"/>
          </p:cNvSpPr>
          <p:nvPr>
            <p:ph type="subTitle" idx="1"/>
          </p:nvPr>
        </p:nvSpPr>
        <p:spPr>
          <a:xfrm>
            <a:off x="685800" y="990600"/>
            <a:ext cx="8001000" cy="5562600"/>
          </a:xfrm>
        </p:spPr>
        <p:txBody>
          <a:bodyPr>
            <a:normAutofit/>
          </a:bodyPr>
          <a:lstStyle/>
          <a:p>
            <a:pPr algn="l"/>
            <a:r>
              <a:rPr lang="en-US" dirty="0">
                <a:solidFill>
                  <a:schemeClr val="tx1"/>
                </a:solidFill>
              </a:rPr>
              <a:t/>
            </a:r>
            <a:br>
              <a:rPr lang="en-US" dirty="0">
                <a:solidFill>
                  <a:schemeClr val="tx1"/>
                </a:solidFill>
              </a:rPr>
            </a:br>
            <a:r>
              <a:rPr lang="en-US" dirty="0">
                <a:solidFill>
                  <a:schemeClr val="tx1"/>
                </a:solidFill>
              </a:rPr>
              <a:t>Based on the risk assessment of the project </a:t>
            </a:r>
            <a:r>
              <a:rPr lang="en-US" dirty="0" smtClean="0">
                <a:solidFill>
                  <a:schemeClr val="tx1"/>
                </a:solidFill>
              </a:rPr>
              <a:t>, criteria </a:t>
            </a:r>
            <a:r>
              <a:rPr lang="en-US" dirty="0">
                <a:solidFill>
                  <a:schemeClr val="tx1"/>
                </a:solidFill>
              </a:rPr>
              <a:t>vary from project to project and are known as </a:t>
            </a:r>
            <a:r>
              <a:rPr lang="en-US" b="1" dirty="0">
                <a:solidFill>
                  <a:schemeClr val="tx1"/>
                </a:solidFill>
              </a:rPr>
              <a:t>exit criteria</a:t>
            </a:r>
            <a:r>
              <a:rPr lang="en-US" dirty="0">
                <a:solidFill>
                  <a:schemeClr val="tx1"/>
                </a:solidFill>
              </a:rPr>
              <a:t>.</a:t>
            </a:r>
            <a:br>
              <a:rPr lang="en-US" dirty="0">
                <a:solidFill>
                  <a:schemeClr val="tx1"/>
                </a:solidFill>
              </a:rPr>
            </a:br>
            <a:r>
              <a:rPr lang="en-US" dirty="0">
                <a:solidFill>
                  <a:schemeClr val="tx1"/>
                </a:solidFill>
              </a:rPr>
              <a:t>Exit criteria come into picture, when:</a:t>
            </a:r>
            <a:br>
              <a:rPr lang="en-US" dirty="0">
                <a:solidFill>
                  <a:schemeClr val="tx1"/>
                </a:solidFill>
              </a:rPr>
            </a:br>
            <a:r>
              <a:rPr lang="en-US" dirty="0">
                <a:solidFill>
                  <a:schemeClr val="tx1"/>
                </a:solidFill>
              </a:rPr>
              <a:t>— Maximum test cases are executed with certain pass percentage.</a:t>
            </a:r>
            <a:br>
              <a:rPr lang="en-US" dirty="0">
                <a:solidFill>
                  <a:schemeClr val="tx1"/>
                </a:solidFill>
              </a:rPr>
            </a:br>
            <a:r>
              <a:rPr lang="en-US" dirty="0">
                <a:solidFill>
                  <a:schemeClr val="tx1"/>
                </a:solidFill>
              </a:rPr>
              <a:t>— Bug rate falls below certain level.</a:t>
            </a:r>
            <a:br>
              <a:rPr lang="en-US" dirty="0">
                <a:solidFill>
                  <a:schemeClr val="tx1"/>
                </a:solidFill>
              </a:rPr>
            </a:br>
            <a:r>
              <a:rPr lang="en-US" dirty="0">
                <a:solidFill>
                  <a:schemeClr val="tx1"/>
                </a:solidFill>
              </a:rPr>
              <a:t>— When achieved the deadlines</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33238549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55637"/>
            <a:ext cx="8229600" cy="5516563"/>
          </a:xfrm>
        </p:spPr>
        <p:txBody>
          <a:bodyPr/>
          <a:lstStyle/>
          <a:p>
            <a:r>
              <a:rPr lang="en-US" b="1" dirty="0"/>
              <a:t>Evaluating exit criteria</a:t>
            </a:r>
            <a:r>
              <a:rPr lang="en-US" dirty="0"/>
              <a:t> has the following major tasks:</a:t>
            </a:r>
            <a:br>
              <a:rPr lang="en-US" dirty="0"/>
            </a:br>
            <a:r>
              <a:rPr lang="en-US" dirty="0" err="1"/>
              <a:t>i</a:t>
            </a:r>
            <a:r>
              <a:rPr lang="en-US" dirty="0"/>
              <a:t>.  To check the test logs against the exit criteria specified in test planning.</a:t>
            </a:r>
            <a:br>
              <a:rPr lang="en-US" dirty="0"/>
            </a:br>
            <a:r>
              <a:rPr lang="en-US" dirty="0"/>
              <a:t>ii.  To assess if more test are needed or if the exit criteria specified should be changed.</a:t>
            </a:r>
            <a:br>
              <a:rPr lang="en-US" dirty="0"/>
            </a:br>
            <a:r>
              <a:rPr lang="en-US" dirty="0"/>
              <a:t>iii.  To write a test summary report for stakeholders.</a:t>
            </a:r>
          </a:p>
          <a:p>
            <a:endParaRPr lang="en-US" dirty="0"/>
          </a:p>
          <a:p>
            <a:endParaRPr lang="en-IN" dirty="0"/>
          </a:p>
        </p:txBody>
      </p:sp>
    </p:spTree>
    <p:extLst>
      <p:ext uri="{BB962C8B-B14F-4D97-AF65-F5344CB8AC3E}">
        <p14:creationId xmlns:p14="http://schemas.microsoft.com/office/powerpoint/2010/main" val="33154070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380999"/>
          </a:xfrm>
        </p:spPr>
        <p:txBody>
          <a:bodyPr>
            <a:normAutofit fontScale="90000"/>
          </a:bodyPr>
          <a:lstStyle/>
          <a:p>
            <a:r>
              <a:rPr lang="en-US" b="1" dirty="0"/>
              <a:t>Test Closure activities:</a:t>
            </a:r>
            <a:endParaRPr lang="en-US" dirty="0"/>
          </a:p>
        </p:txBody>
      </p:sp>
      <p:sp>
        <p:nvSpPr>
          <p:cNvPr id="3" name="Subtitle 2"/>
          <p:cNvSpPr>
            <a:spLocks noGrp="1"/>
          </p:cNvSpPr>
          <p:nvPr>
            <p:ph type="subTitle" idx="1"/>
          </p:nvPr>
        </p:nvSpPr>
        <p:spPr>
          <a:xfrm>
            <a:off x="228600" y="762000"/>
            <a:ext cx="8763000" cy="5791200"/>
          </a:xfrm>
        </p:spPr>
        <p:txBody>
          <a:bodyPr>
            <a:noAutofit/>
          </a:bodyPr>
          <a:lstStyle/>
          <a:p>
            <a:pPr algn="l"/>
            <a:r>
              <a:rPr lang="en-US" sz="2000" dirty="0">
                <a:solidFill>
                  <a:schemeClr val="tx1"/>
                </a:solidFill>
              </a:rPr>
              <a:t/>
            </a:r>
            <a:br>
              <a:rPr lang="en-US" sz="2000" dirty="0">
                <a:solidFill>
                  <a:schemeClr val="tx1"/>
                </a:solidFill>
              </a:rPr>
            </a:br>
            <a:r>
              <a:rPr lang="en-US" dirty="0">
                <a:solidFill>
                  <a:schemeClr val="tx1"/>
                </a:solidFill>
              </a:rPr>
              <a:t>Test closure activities are done when software is delivered. </a:t>
            </a:r>
            <a:r>
              <a:rPr lang="en-US" dirty="0" smtClean="0">
                <a:solidFill>
                  <a:schemeClr val="tx1"/>
                </a:solidFill>
              </a:rPr>
              <a:t>Other </a:t>
            </a:r>
            <a:r>
              <a:rPr lang="en-US" dirty="0">
                <a:solidFill>
                  <a:schemeClr val="tx1"/>
                </a:solidFill>
              </a:rPr>
              <a:t>reasons </a:t>
            </a:r>
            <a:r>
              <a:rPr lang="en-US" dirty="0" smtClean="0">
                <a:solidFill>
                  <a:schemeClr val="tx1"/>
                </a:solidFill>
              </a:rPr>
              <a:t>for the </a:t>
            </a:r>
            <a:r>
              <a:rPr lang="en-US" dirty="0">
                <a:solidFill>
                  <a:schemeClr val="tx1"/>
                </a:solidFill>
              </a:rPr>
              <a:t>testing can be closed</a:t>
            </a:r>
            <a:r>
              <a:rPr lang="en-US" dirty="0" smtClean="0">
                <a:solidFill>
                  <a:schemeClr val="tx1"/>
                </a:solidFill>
              </a:rPr>
              <a:t> are</a:t>
            </a:r>
            <a:r>
              <a:rPr lang="en-US" dirty="0" smtClean="0">
                <a:solidFill>
                  <a:schemeClr val="tx1"/>
                </a:solidFill>
              </a:rPr>
              <a:t>:</a:t>
            </a:r>
            <a:endParaRPr lang="en-US" dirty="0">
              <a:solidFill>
                <a:schemeClr val="tx1"/>
              </a:solidFill>
            </a:endParaRPr>
          </a:p>
          <a:p>
            <a:pPr marL="457200" indent="-457200" algn="l">
              <a:buFont typeface="Arial" panose="020B0604020202020204" pitchFamily="34" charset="0"/>
              <a:buChar char="•"/>
            </a:pPr>
            <a:r>
              <a:rPr lang="en-US" dirty="0">
                <a:solidFill>
                  <a:schemeClr val="tx1"/>
                </a:solidFill>
              </a:rPr>
              <a:t>When all the information has been gathered which are needed for the testing.</a:t>
            </a:r>
          </a:p>
          <a:p>
            <a:pPr marL="457200" indent="-457200" algn="l">
              <a:buFont typeface="Arial" panose="020B0604020202020204" pitchFamily="34" charset="0"/>
              <a:buChar char="•"/>
            </a:pPr>
            <a:r>
              <a:rPr lang="en-US" dirty="0">
                <a:solidFill>
                  <a:schemeClr val="tx1"/>
                </a:solidFill>
              </a:rPr>
              <a:t>When a project is cancelled.</a:t>
            </a:r>
          </a:p>
          <a:p>
            <a:pPr marL="457200" indent="-457200" algn="l">
              <a:buFont typeface="Arial" panose="020B0604020202020204" pitchFamily="34" charset="0"/>
              <a:buChar char="•"/>
            </a:pPr>
            <a:r>
              <a:rPr lang="en-US" dirty="0">
                <a:solidFill>
                  <a:schemeClr val="tx1"/>
                </a:solidFill>
              </a:rPr>
              <a:t>When some target is achieved.</a:t>
            </a:r>
          </a:p>
          <a:p>
            <a:pPr marL="457200" indent="-457200" algn="l">
              <a:buFont typeface="Arial" panose="020B0604020202020204" pitchFamily="34" charset="0"/>
              <a:buChar char="•"/>
            </a:pPr>
            <a:r>
              <a:rPr lang="en-US" dirty="0">
                <a:solidFill>
                  <a:schemeClr val="tx1"/>
                </a:solidFill>
              </a:rPr>
              <a:t>When a maintenance release or update is done.</a:t>
            </a:r>
          </a:p>
          <a:p>
            <a:pPr algn="l"/>
            <a:endParaRPr lang="en-US" sz="2000" dirty="0">
              <a:solidFill>
                <a:schemeClr val="tx1"/>
              </a:solidFill>
            </a:endParaRPr>
          </a:p>
        </p:txBody>
      </p:sp>
    </p:spTree>
    <p:extLst>
      <p:ext uri="{BB962C8B-B14F-4D97-AF65-F5344CB8AC3E}">
        <p14:creationId xmlns:p14="http://schemas.microsoft.com/office/powerpoint/2010/main" val="306249870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228600"/>
            <a:ext cx="7772400" cy="6248400"/>
          </a:xfrm>
        </p:spPr>
        <p:txBody>
          <a:bodyPr>
            <a:normAutofit lnSpcReduction="10000"/>
          </a:bodyPr>
          <a:lstStyle/>
          <a:p>
            <a:r>
              <a:rPr lang="en-US" b="1" dirty="0">
                <a:solidFill>
                  <a:schemeClr val="tx1"/>
                </a:solidFill>
              </a:rPr>
              <a:t>Test closure activities</a:t>
            </a:r>
            <a:r>
              <a:rPr lang="en-US" dirty="0">
                <a:solidFill>
                  <a:schemeClr val="tx1"/>
                </a:solidFill>
              </a:rPr>
              <a:t> have the following major tasks:</a:t>
            </a:r>
            <a:br>
              <a:rPr lang="en-US" dirty="0">
                <a:solidFill>
                  <a:schemeClr val="tx1"/>
                </a:solidFill>
              </a:rPr>
            </a:br>
            <a:r>
              <a:rPr lang="en-US" dirty="0" err="1">
                <a:solidFill>
                  <a:schemeClr val="tx1"/>
                </a:solidFill>
              </a:rPr>
              <a:t>i</a:t>
            </a:r>
            <a:r>
              <a:rPr lang="en-US" dirty="0">
                <a:solidFill>
                  <a:schemeClr val="tx1"/>
                </a:solidFill>
              </a:rPr>
              <a:t>.  To check which planned deliverables are actually delivered and to ensure that all incident reports have been resolved.</a:t>
            </a:r>
            <a:br>
              <a:rPr lang="en-US" dirty="0">
                <a:solidFill>
                  <a:schemeClr val="tx1"/>
                </a:solidFill>
              </a:rPr>
            </a:br>
            <a:r>
              <a:rPr lang="en-US" dirty="0">
                <a:solidFill>
                  <a:schemeClr val="tx1"/>
                </a:solidFill>
              </a:rPr>
              <a:t>ii. To finalize and archive </a:t>
            </a:r>
            <a:r>
              <a:rPr lang="en-US" dirty="0" err="1">
                <a:solidFill>
                  <a:schemeClr val="tx1"/>
                </a:solidFill>
              </a:rPr>
              <a:t>testware</a:t>
            </a:r>
            <a:r>
              <a:rPr lang="en-US" dirty="0">
                <a:solidFill>
                  <a:schemeClr val="tx1"/>
                </a:solidFill>
              </a:rPr>
              <a:t> such as scripts, test environments, etc. for later reuse.</a:t>
            </a:r>
            <a:br>
              <a:rPr lang="en-US" dirty="0">
                <a:solidFill>
                  <a:schemeClr val="tx1"/>
                </a:solidFill>
              </a:rPr>
            </a:br>
            <a:r>
              <a:rPr lang="en-US" dirty="0">
                <a:solidFill>
                  <a:schemeClr val="tx1"/>
                </a:solidFill>
              </a:rPr>
              <a:t>iii. To handover the </a:t>
            </a:r>
            <a:r>
              <a:rPr lang="en-US" dirty="0" err="1">
                <a:solidFill>
                  <a:schemeClr val="tx1"/>
                </a:solidFill>
              </a:rPr>
              <a:t>testware</a:t>
            </a:r>
            <a:r>
              <a:rPr lang="en-US" dirty="0">
                <a:solidFill>
                  <a:schemeClr val="tx1"/>
                </a:solidFill>
              </a:rPr>
              <a:t> to the maintenance organization. They will give support to the software.</a:t>
            </a:r>
            <a:br>
              <a:rPr lang="en-US" dirty="0">
                <a:solidFill>
                  <a:schemeClr val="tx1"/>
                </a:solidFill>
              </a:rPr>
            </a:br>
            <a:r>
              <a:rPr lang="en-US" dirty="0">
                <a:solidFill>
                  <a:schemeClr val="tx1"/>
                </a:solidFill>
              </a:rPr>
              <a:t>iv To evaluate how the testing went and learn lessons for future releases and projects</a:t>
            </a:r>
          </a:p>
          <a:p>
            <a:endParaRPr lang="en-US" dirty="0"/>
          </a:p>
        </p:txBody>
      </p:sp>
    </p:spTree>
    <p:extLst>
      <p:ext uri="{BB962C8B-B14F-4D97-AF65-F5344CB8AC3E}">
        <p14:creationId xmlns:p14="http://schemas.microsoft.com/office/powerpoint/2010/main" val="27667986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04800"/>
            <a:ext cx="7848600" cy="6019800"/>
          </a:xfrm>
        </p:spPr>
        <p:txBody>
          <a:bodyPr>
            <a:normAutofit/>
          </a:bodyPr>
          <a:lstStyle/>
          <a:p>
            <a:pPr marL="457200" lvl="0" indent="-457200" algn="l">
              <a:buFont typeface="Arial" pitchFamily="34" charset="0"/>
              <a:buChar char="•"/>
            </a:pPr>
            <a:r>
              <a:rPr lang="en-US" b="1" dirty="0" smtClean="0">
                <a:solidFill>
                  <a:schemeClr val="tx1"/>
                </a:solidFill>
              </a:rPr>
              <a:t>Analyze the product- </a:t>
            </a:r>
            <a:r>
              <a:rPr lang="en-US" dirty="0" smtClean="0">
                <a:solidFill>
                  <a:schemeClr val="tx1"/>
                </a:solidFill>
              </a:rPr>
              <a:t>Banking website product</a:t>
            </a:r>
          </a:p>
          <a:p>
            <a:pPr marL="914400" lvl="1" indent="-457200" algn="l">
              <a:buFont typeface="Wingdings" pitchFamily="2" charset="2"/>
              <a:buChar char="§"/>
            </a:pPr>
            <a:r>
              <a:rPr lang="en-US" dirty="0">
                <a:solidFill>
                  <a:schemeClr val="tx1"/>
                </a:solidFill>
              </a:rPr>
              <a:t>Who will use the website?</a:t>
            </a:r>
            <a:endParaRPr lang="en-US" sz="2400" dirty="0">
              <a:solidFill>
                <a:schemeClr val="tx1"/>
              </a:solidFill>
            </a:endParaRPr>
          </a:p>
          <a:p>
            <a:pPr marL="914400" lvl="1" indent="-457200" algn="l">
              <a:buFont typeface="Wingdings" pitchFamily="2" charset="2"/>
              <a:buChar char="§"/>
            </a:pPr>
            <a:r>
              <a:rPr lang="en-US" dirty="0">
                <a:solidFill>
                  <a:schemeClr val="tx1"/>
                </a:solidFill>
              </a:rPr>
              <a:t>What is it used for?</a:t>
            </a:r>
            <a:endParaRPr lang="en-US" sz="2400" dirty="0">
              <a:solidFill>
                <a:schemeClr val="tx1"/>
              </a:solidFill>
            </a:endParaRPr>
          </a:p>
          <a:p>
            <a:pPr marL="914400" lvl="1" indent="-457200" algn="l">
              <a:buFont typeface="Wingdings" pitchFamily="2" charset="2"/>
              <a:buChar char="§"/>
            </a:pPr>
            <a:r>
              <a:rPr lang="en-US" dirty="0">
                <a:solidFill>
                  <a:schemeClr val="tx1"/>
                </a:solidFill>
              </a:rPr>
              <a:t>How will it work?</a:t>
            </a:r>
            <a:endParaRPr lang="en-US" sz="2400" dirty="0">
              <a:solidFill>
                <a:schemeClr val="tx1"/>
              </a:solidFill>
            </a:endParaRPr>
          </a:p>
          <a:p>
            <a:pPr marL="914400" lvl="1" indent="-457200" algn="l">
              <a:buFont typeface="Wingdings" pitchFamily="2" charset="2"/>
              <a:buChar char="§"/>
            </a:pPr>
            <a:r>
              <a:rPr lang="en-US" dirty="0">
                <a:solidFill>
                  <a:schemeClr val="tx1"/>
                </a:solidFill>
              </a:rPr>
              <a:t>What are software/ hardware the product uses?</a:t>
            </a:r>
            <a:endParaRPr lang="en-US" sz="2400" dirty="0">
              <a:solidFill>
                <a:schemeClr val="tx1"/>
              </a:solidFill>
            </a:endParaRPr>
          </a:p>
          <a:p>
            <a:pPr marL="914400" lvl="1" indent="-457200" algn="l">
              <a:buFont typeface="Arial" pitchFamily="34" charset="0"/>
              <a:buChar char="•"/>
            </a:pPr>
            <a:endParaRPr lang="en-US" dirty="0" smtClean="0">
              <a:solidFill>
                <a:schemeClr val="tx1"/>
              </a:solidFill>
            </a:endParaRPr>
          </a:p>
          <a:p>
            <a:pPr marL="1828800" lvl="3" indent="-457200" algn="l">
              <a:buFont typeface="Arial" pitchFamily="34" charset="0"/>
              <a:buChar char="•"/>
            </a:pPr>
            <a:endParaRPr lang="en-US" b="1" dirty="0" smtClean="0"/>
          </a:p>
          <a:p>
            <a:pPr marL="1371600" lvl="2" indent="-457200" algn="l">
              <a:buFont typeface="Arial" pitchFamily="34" charset="0"/>
              <a:buChar char="•"/>
            </a:pPr>
            <a:endParaRPr lang="en-US" dirty="0" smtClean="0"/>
          </a:p>
          <a:p>
            <a:pPr marL="914400" lvl="1" indent="-457200" algn="l">
              <a:buFont typeface="Arial" pitchFamily="34" charset="0"/>
              <a:buChar char="•"/>
            </a:pPr>
            <a:endParaRPr lang="en-US" dirty="0" smtClean="0">
              <a:solidFill>
                <a:schemeClr val="tx1"/>
              </a:solidFill>
            </a:endParaRPr>
          </a:p>
          <a:p>
            <a:pPr marL="914400" lvl="1" indent="-457200" algn="l">
              <a:buFont typeface="Arial" pitchFamily="34" charset="0"/>
              <a:buChar char="•"/>
            </a:pPr>
            <a:endParaRPr lang="en-US" dirty="0">
              <a:solidFill>
                <a:schemeClr val="tx1"/>
              </a:solidFill>
            </a:endParaRPr>
          </a:p>
          <a:p>
            <a:pPr marL="914400" lvl="1" indent="-457200" algn="l">
              <a:buFont typeface="Arial" pitchFamily="34" charset="0"/>
              <a:buChar char="•"/>
            </a:pPr>
            <a:endParaRPr lang="en-US" dirty="0" smtClean="0">
              <a:solidFill>
                <a:schemeClr val="tx1"/>
              </a:solidFill>
            </a:endParaRPr>
          </a:p>
          <a:p>
            <a:pPr marL="914400" lvl="1" indent="-457200" algn="l">
              <a:buFont typeface="Arial" pitchFamily="34" charset="0"/>
              <a:buChar char="•"/>
            </a:pPr>
            <a:endParaRPr lang="en-US" dirty="0">
              <a:solidFill>
                <a:schemeClr val="tx1"/>
              </a:solidFill>
            </a:endParaRPr>
          </a:p>
          <a:p>
            <a:pPr marL="914400" lvl="1" indent="-457200" algn="l">
              <a:buFont typeface="Arial" pitchFamily="34" charset="0"/>
              <a:buChar char="•"/>
            </a:pPr>
            <a:endParaRPr lang="en-US" dirty="0" smtClean="0">
              <a:solidFill>
                <a:schemeClr val="tx1"/>
              </a:solidFill>
            </a:endParaRPr>
          </a:p>
          <a:p>
            <a:pPr marL="914400" lvl="1" indent="-457200" algn="l">
              <a:buFont typeface="Arial" pitchFamily="34" charset="0"/>
              <a:buChar char="•"/>
            </a:pPr>
            <a:endParaRPr lang="en-US" dirty="0">
              <a:solidFill>
                <a:schemeClr val="tx1"/>
              </a:solidFill>
            </a:endParaRPr>
          </a:p>
          <a:p>
            <a:pPr marL="914400" lvl="1" indent="-457200" algn="l">
              <a:buFont typeface="Arial" pitchFamily="34" charset="0"/>
              <a:buChar char="•"/>
            </a:pPr>
            <a:endParaRPr lang="en-US" dirty="0" smtClean="0">
              <a:solidFill>
                <a:schemeClr val="tx1"/>
              </a:solidFill>
            </a:endParaRPr>
          </a:p>
          <a:p>
            <a:pPr marL="914400" lvl="1" indent="-457200" algn="l">
              <a:buFont typeface="Arial" pitchFamily="34" charset="0"/>
              <a:buChar char="•"/>
            </a:pPr>
            <a:endParaRPr lang="en-US" dirty="0">
              <a:solidFill>
                <a:schemeClr val="tx1"/>
              </a:solidFill>
            </a:endParaRPr>
          </a:p>
          <a:p>
            <a:pPr marL="914400" lvl="1" indent="-457200" algn="l">
              <a:buFont typeface="Arial" pitchFamily="34" charset="0"/>
              <a:buChar char="•"/>
            </a:pPr>
            <a:endParaRPr lang="en-US" dirty="0" smtClean="0">
              <a:solidFill>
                <a:schemeClr val="tx1"/>
              </a:solidFill>
            </a:endParaRPr>
          </a:p>
          <a:p>
            <a:pPr marL="914400" lvl="1" indent="-457200" algn="l">
              <a:buFont typeface="Arial" pitchFamily="34" charset="0"/>
              <a:buChar char="•"/>
            </a:pPr>
            <a:endParaRPr lang="en-US" dirty="0">
              <a:solidFill>
                <a:schemeClr val="tx1"/>
              </a:solidFill>
            </a:endParaRPr>
          </a:p>
          <a:p>
            <a:pPr marL="914400" lvl="1" indent="-457200" algn="l">
              <a:buFont typeface="Arial" pitchFamily="34" charset="0"/>
              <a:buChar char="•"/>
            </a:pPr>
            <a:endParaRPr lang="en-US" dirty="0" smtClean="0">
              <a:solidFill>
                <a:schemeClr val="tx1"/>
              </a:solidFill>
            </a:endParaRPr>
          </a:p>
          <a:p>
            <a:pPr marL="914400" lvl="1" indent="-457200" algn="l">
              <a:buFont typeface="Arial" pitchFamily="34" charset="0"/>
              <a:buChar char="•"/>
            </a:pPr>
            <a:endParaRPr lang="en-US" dirty="0">
              <a:solidFill>
                <a:schemeClr val="tx1"/>
              </a:solidFill>
            </a:endParaRPr>
          </a:p>
          <a:p>
            <a:pPr marL="914400" lvl="1" indent="-457200" algn="l">
              <a:buFont typeface="Arial" pitchFamily="34" charset="0"/>
              <a:buChar char="•"/>
            </a:pPr>
            <a:endParaRPr lang="en-US" dirty="0" smtClean="0">
              <a:solidFill>
                <a:schemeClr val="tx1"/>
              </a:solidFill>
            </a:endParaRPr>
          </a:p>
          <a:p>
            <a:pPr marL="914400" lvl="1" indent="-457200" algn="l">
              <a:buFont typeface="Arial" pitchFamily="34" charset="0"/>
              <a:buChar char="•"/>
            </a:pPr>
            <a:endParaRPr lang="en-US" dirty="0">
              <a:solidFill>
                <a:schemeClr val="tx1"/>
              </a:solidFill>
            </a:endParaRPr>
          </a:p>
          <a:p>
            <a:pPr marL="914400" lvl="1" indent="-457200" algn="l">
              <a:buFont typeface="Arial" pitchFamily="34" charset="0"/>
              <a:buChar char="•"/>
            </a:pPr>
            <a:endParaRPr lang="en-US" dirty="0" smtClean="0">
              <a:solidFill>
                <a:schemeClr val="tx1"/>
              </a:solidFill>
            </a:endParaRPr>
          </a:p>
          <a:p>
            <a:pPr marL="914400" lvl="1" indent="-457200" algn="l">
              <a:buFont typeface="Arial" pitchFamily="34" charset="0"/>
              <a:buChar char="•"/>
            </a:pPr>
            <a:endParaRPr lang="en-US" dirty="0">
              <a:solidFill>
                <a:schemeClr val="tx1"/>
              </a:solidFill>
            </a:endParaRPr>
          </a:p>
          <a:p>
            <a:pPr marL="914400" lvl="1" indent="-457200" algn="l">
              <a:buFont typeface="Arial" pitchFamily="34" charset="0"/>
              <a:buChar char="•"/>
            </a:pPr>
            <a:endParaRPr lang="en-US" dirty="0" smtClean="0">
              <a:solidFill>
                <a:schemeClr val="tx1"/>
              </a:solidFill>
            </a:endParaRPr>
          </a:p>
          <a:p>
            <a:pPr marL="914400" lvl="1" indent="-457200" algn="l">
              <a:buFont typeface="Arial" pitchFamily="34" charset="0"/>
              <a:buChar char="•"/>
            </a:pPr>
            <a:endParaRPr lang="en-US" dirty="0">
              <a:solidFill>
                <a:schemeClr val="tx1"/>
              </a:solidFill>
            </a:endParaRPr>
          </a:p>
          <a:p>
            <a:pPr marL="914400" lvl="1" indent="-457200" algn="l">
              <a:buFont typeface="Arial" pitchFamily="34" charset="0"/>
              <a:buChar char="•"/>
            </a:pPr>
            <a:endParaRPr lang="en-US" dirty="0" smtClean="0">
              <a:solidFill>
                <a:schemeClr val="tx1"/>
              </a:solidFill>
            </a:endParaRPr>
          </a:p>
          <a:p>
            <a:pPr marL="914400" lvl="1" indent="-457200" algn="l">
              <a:buFont typeface="Arial" pitchFamily="34" charset="0"/>
              <a:buChar char="•"/>
            </a:pPr>
            <a:endParaRPr lang="en-US" dirty="0">
              <a:solidFill>
                <a:schemeClr val="tx1"/>
              </a:solidFill>
            </a:endParaRPr>
          </a:p>
          <a:p>
            <a:pPr marL="914400" lvl="1" indent="-457200" algn="l">
              <a:buFont typeface="Arial" pitchFamily="34" charset="0"/>
              <a:buChar char="•"/>
            </a:pPr>
            <a:endParaRPr lang="en-US" dirty="0" smtClean="0">
              <a:solidFill>
                <a:schemeClr val="tx1"/>
              </a:solidFill>
            </a:endParaRPr>
          </a:p>
          <a:p>
            <a:pPr marL="914400" lvl="1" indent="-457200" algn="l">
              <a:buFont typeface="Arial" pitchFamily="34" charset="0"/>
              <a:buChar char="•"/>
            </a:pPr>
            <a:endParaRPr lang="en-US" dirty="0">
              <a:solidFill>
                <a:schemeClr val="tx1"/>
              </a:solidFill>
            </a:endParaRPr>
          </a:p>
          <a:p>
            <a:pPr marL="914400" lvl="1" indent="-457200" algn="l">
              <a:buFont typeface="Arial" pitchFamily="34" charset="0"/>
              <a:buChar char="•"/>
            </a:pPr>
            <a:endParaRPr lang="en-US" dirty="0" smtClean="0">
              <a:solidFill>
                <a:schemeClr val="tx1"/>
              </a:solidFill>
            </a:endParaRPr>
          </a:p>
          <a:p>
            <a:endParaRPr lang="en-US" dirty="0"/>
          </a:p>
        </p:txBody>
      </p:sp>
    </p:spTree>
    <p:extLst>
      <p:ext uri="{BB962C8B-B14F-4D97-AF65-F5344CB8AC3E}">
        <p14:creationId xmlns:p14="http://schemas.microsoft.com/office/powerpoint/2010/main" val="337840583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5406199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1453080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254888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558458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663022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580051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61695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759441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74397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56522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228600"/>
            <a:ext cx="8153400" cy="6248400"/>
          </a:xfrm>
        </p:spPr>
        <p:txBody>
          <a:bodyPr>
            <a:normAutofit/>
          </a:bodyPr>
          <a:lstStyle/>
          <a:p>
            <a:pPr marL="457200" lvl="0" indent="-457200" algn="l">
              <a:buFont typeface="Arial" pitchFamily="34" charset="0"/>
              <a:buChar char="•"/>
            </a:pPr>
            <a:r>
              <a:rPr lang="en-US" b="1" dirty="0">
                <a:solidFill>
                  <a:schemeClr val="tx1"/>
                </a:solidFill>
                <a:latin typeface="Times New Roman" pitchFamily="18" charset="0"/>
                <a:cs typeface="Times New Roman" pitchFamily="18" charset="0"/>
              </a:rPr>
              <a:t>Design the Test Strategy-</a:t>
            </a:r>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A Test Strategy document, is a high-level document, which is usually developed by Test Manager</a:t>
            </a:r>
          </a:p>
          <a:p>
            <a:pPr marL="914400" lvl="1" indent="-457200" algn="l">
              <a:buFont typeface="Arial" pitchFamily="34" charset="0"/>
              <a:buChar char="•"/>
            </a:pPr>
            <a:r>
              <a:rPr lang="en-US" dirty="0">
                <a:solidFill>
                  <a:schemeClr val="tx1"/>
                </a:solidFill>
                <a:latin typeface="Times New Roman" pitchFamily="18" charset="0"/>
                <a:cs typeface="Times New Roman" pitchFamily="18" charset="0"/>
              </a:rPr>
              <a:t>Test Strategy for testing that banking website</a:t>
            </a:r>
          </a:p>
          <a:p>
            <a:pPr marL="1371600" lvl="2" indent="-457200" algn="l">
              <a:buFont typeface="Arial" pitchFamily="34" charset="0"/>
              <a:buChar char="•"/>
            </a:pPr>
            <a:r>
              <a:rPr lang="en-US" sz="2800" b="1" dirty="0">
                <a:solidFill>
                  <a:schemeClr val="tx1"/>
                </a:solidFill>
                <a:latin typeface="Times New Roman" pitchFamily="18" charset="0"/>
                <a:cs typeface="Times New Roman" pitchFamily="18" charset="0"/>
              </a:rPr>
              <a:t>Define Scope of </a:t>
            </a:r>
            <a:r>
              <a:rPr lang="en-US" sz="2800" b="1" dirty="0" err="1" smtClean="0">
                <a:solidFill>
                  <a:schemeClr val="tx1"/>
                </a:solidFill>
                <a:latin typeface="Times New Roman" pitchFamily="18" charset="0"/>
                <a:cs typeface="Times New Roman" pitchFamily="18" charset="0"/>
              </a:rPr>
              <a:t>Testing:</a:t>
            </a:r>
            <a:r>
              <a:rPr lang="en-US" sz="2800" dirty="0" err="1" smtClean="0">
                <a:solidFill>
                  <a:schemeClr val="tx1"/>
                </a:solidFill>
                <a:latin typeface="Times New Roman" pitchFamily="18" charset="0"/>
                <a:cs typeface="Times New Roman" pitchFamily="18" charset="0"/>
              </a:rPr>
              <a:t>To</a:t>
            </a:r>
            <a:r>
              <a:rPr lang="en-US" sz="2800" dirty="0" smtClean="0">
                <a:solidFill>
                  <a:schemeClr val="tx1"/>
                </a:solidFill>
                <a:latin typeface="Times New Roman" pitchFamily="18" charset="0"/>
                <a:cs typeface="Times New Roman" pitchFamily="18" charset="0"/>
              </a:rPr>
              <a:t> </a:t>
            </a:r>
            <a:r>
              <a:rPr lang="en-US" sz="2800" dirty="0">
                <a:solidFill>
                  <a:schemeClr val="tx1"/>
                </a:solidFill>
                <a:latin typeface="Times New Roman" pitchFamily="18" charset="0"/>
                <a:cs typeface="Times New Roman" pitchFamily="18" charset="0"/>
              </a:rPr>
              <a:t>determine scope, you must – </a:t>
            </a:r>
            <a:r>
              <a:rPr lang="en-US" sz="2800" dirty="0" smtClean="0">
                <a:solidFill>
                  <a:schemeClr val="tx1"/>
                </a:solidFill>
                <a:latin typeface="Times New Roman" pitchFamily="18" charset="0"/>
                <a:cs typeface="Times New Roman" pitchFamily="18" charset="0"/>
              </a:rPr>
              <a:t>Precise </a:t>
            </a:r>
            <a:r>
              <a:rPr lang="en-US" sz="2800" dirty="0">
                <a:solidFill>
                  <a:schemeClr val="tx1"/>
                </a:solidFill>
                <a:latin typeface="Times New Roman" pitchFamily="18" charset="0"/>
                <a:cs typeface="Times New Roman" pitchFamily="18" charset="0"/>
              </a:rPr>
              <a:t>customer </a:t>
            </a:r>
            <a:r>
              <a:rPr lang="en-US" sz="2800" dirty="0" smtClean="0">
                <a:solidFill>
                  <a:schemeClr val="tx1"/>
                </a:solidFill>
                <a:latin typeface="Times New Roman" pitchFamily="18" charset="0"/>
                <a:cs typeface="Times New Roman" pitchFamily="18" charset="0"/>
              </a:rPr>
              <a:t>requirement</a:t>
            </a:r>
          </a:p>
          <a:p>
            <a:pPr marL="2286000" lvl="4" indent="-457200" algn="l">
              <a:buFont typeface="Arial" pitchFamily="34" charset="0"/>
              <a:buChar char="•"/>
            </a:pPr>
            <a:r>
              <a:rPr lang="en-US" sz="2800" dirty="0" smtClean="0">
                <a:solidFill>
                  <a:schemeClr val="tx1"/>
                </a:solidFill>
                <a:latin typeface="Times New Roman" pitchFamily="18" charset="0"/>
                <a:cs typeface="Times New Roman" pitchFamily="18" charset="0"/>
              </a:rPr>
              <a:t>Project Budget</a:t>
            </a:r>
          </a:p>
          <a:p>
            <a:pPr marL="2286000" lvl="4" indent="-457200" algn="l">
              <a:buFont typeface="Arial" pitchFamily="34" charset="0"/>
              <a:buChar char="•"/>
            </a:pPr>
            <a:r>
              <a:rPr lang="en-US" sz="2800" dirty="0" smtClean="0">
                <a:solidFill>
                  <a:schemeClr val="tx1"/>
                </a:solidFill>
                <a:latin typeface="Times New Roman" pitchFamily="18" charset="0"/>
                <a:cs typeface="Times New Roman" pitchFamily="18" charset="0"/>
              </a:rPr>
              <a:t>Product Specification</a:t>
            </a:r>
          </a:p>
          <a:p>
            <a:pPr marL="2286000" lvl="4" indent="-457200" algn="l">
              <a:buFont typeface="Arial" pitchFamily="34" charset="0"/>
              <a:buChar char="•"/>
            </a:pPr>
            <a:r>
              <a:rPr lang="en-US" sz="2800" dirty="0" smtClean="0">
                <a:solidFill>
                  <a:schemeClr val="tx1"/>
                </a:solidFill>
                <a:latin typeface="Times New Roman" pitchFamily="18" charset="0"/>
                <a:cs typeface="Times New Roman" pitchFamily="18" charset="0"/>
              </a:rPr>
              <a:t>Skills </a:t>
            </a:r>
            <a:r>
              <a:rPr lang="en-US" sz="2800" dirty="0">
                <a:solidFill>
                  <a:schemeClr val="tx1"/>
                </a:solidFill>
                <a:latin typeface="Times New Roman" pitchFamily="18" charset="0"/>
                <a:cs typeface="Times New Roman" pitchFamily="18" charset="0"/>
              </a:rPr>
              <a:t>&amp; talent of your test team</a:t>
            </a:r>
          </a:p>
          <a:p>
            <a:pPr marL="1828800" lvl="3" indent="-457200" algn="l">
              <a:buFont typeface="Arial" pitchFamily="34" charset="0"/>
              <a:buChar char="•"/>
            </a:pPr>
            <a:endParaRPr lang="en-US" b="1" dirty="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6995611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381000"/>
            <a:ext cx="8305800" cy="6172200"/>
          </a:xfrm>
        </p:spPr>
        <p:txBody>
          <a:bodyPr>
            <a:normAutofit/>
          </a:bodyPr>
          <a:lstStyle/>
          <a:p>
            <a:pPr marL="1371600" lvl="2" indent="-457200" algn="l">
              <a:buFont typeface="Arial" pitchFamily="34" charset="0"/>
              <a:buChar char="•"/>
            </a:pPr>
            <a:r>
              <a:rPr lang="en-US" sz="3200" b="1" dirty="0" smtClean="0">
                <a:solidFill>
                  <a:schemeClr val="tx1"/>
                </a:solidFill>
              </a:rPr>
              <a:t>Identify Testing Type: </a:t>
            </a:r>
            <a:r>
              <a:rPr lang="en-US" sz="3200" dirty="0" smtClean="0">
                <a:solidFill>
                  <a:schemeClr val="tx1"/>
                </a:solidFill>
              </a:rPr>
              <a:t>test procedure that gives an expected test outcome</a:t>
            </a:r>
          </a:p>
          <a:p>
            <a:pPr marL="1828800" lvl="3" indent="-457200" algn="l">
              <a:buFont typeface="Arial" pitchFamily="34" charset="0"/>
              <a:buChar char="•"/>
            </a:pPr>
            <a:r>
              <a:rPr lang="en-US" sz="3200" dirty="0" smtClean="0">
                <a:solidFill>
                  <a:schemeClr val="tx1"/>
                </a:solidFill>
              </a:rPr>
              <a:t>A) Unit Testing</a:t>
            </a:r>
            <a:br>
              <a:rPr lang="en-US" sz="3200" dirty="0" smtClean="0">
                <a:solidFill>
                  <a:schemeClr val="tx1"/>
                </a:solidFill>
              </a:rPr>
            </a:br>
            <a:r>
              <a:rPr lang="en-US" sz="3200" dirty="0" smtClean="0">
                <a:solidFill>
                  <a:schemeClr val="tx1"/>
                </a:solidFill>
              </a:rPr>
              <a:t>B) API Testing</a:t>
            </a:r>
            <a:br>
              <a:rPr lang="en-US" sz="3200" dirty="0" smtClean="0">
                <a:solidFill>
                  <a:schemeClr val="tx1"/>
                </a:solidFill>
              </a:rPr>
            </a:br>
            <a:r>
              <a:rPr lang="en-US" sz="3200" dirty="0" smtClean="0">
                <a:solidFill>
                  <a:schemeClr val="tx1"/>
                </a:solidFill>
              </a:rPr>
              <a:t>C) Integration Testing</a:t>
            </a:r>
            <a:br>
              <a:rPr lang="en-US" sz="3200" dirty="0" smtClean="0">
                <a:solidFill>
                  <a:schemeClr val="tx1"/>
                </a:solidFill>
              </a:rPr>
            </a:br>
            <a:r>
              <a:rPr lang="en-US" sz="3200" dirty="0" smtClean="0">
                <a:solidFill>
                  <a:schemeClr val="tx1"/>
                </a:solidFill>
              </a:rPr>
              <a:t>D) System Testing</a:t>
            </a:r>
            <a:br>
              <a:rPr lang="en-US" sz="3200" dirty="0" smtClean="0">
                <a:solidFill>
                  <a:schemeClr val="tx1"/>
                </a:solidFill>
              </a:rPr>
            </a:br>
            <a:r>
              <a:rPr lang="en-US" sz="3200" dirty="0" smtClean="0">
                <a:solidFill>
                  <a:schemeClr val="tx1"/>
                </a:solidFill>
              </a:rPr>
              <a:t>E) Install/Uninstall Testing</a:t>
            </a:r>
            <a:br>
              <a:rPr lang="en-US" sz="3200" dirty="0" smtClean="0">
                <a:solidFill>
                  <a:schemeClr val="tx1"/>
                </a:solidFill>
              </a:rPr>
            </a:br>
            <a:r>
              <a:rPr lang="en-US" sz="3200" dirty="0" smtClean="0">
                <a:solidFill>
                  <a:schemeClr val="tx1"/>
                </a:solidFill>
              </a:rPr>
              <a:t>F) Agile testing</a:t>
            </a:r>
          </a:p>
          <a:p>
            <a:endParaRPr lang="en-US" dirty="0"/>
          </a:p>
        </p:txBody>
      </p:sp>
    </p:spTree>
    <p:extLst>
      <p:ext uri="{BB962C8B-B14F-4D97-AF65-F5344CB8AC3E}">
        <p14:creationId xmlns:p14="http://schemas.microsoft.com/office/powerpoint/2010/main" val="40193451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8915400" cy="6858000"/>
          </a:xfrm>
        </p:spPr>
        <p:txBody>
          <a:bodyPr>
            <a:normAutofit/>
          </a:bodyPr>
          <a:lstStyle/>
          <a:p>
            <a:pPr lvl="2" algn="l"/>
            <a:r>
              <a:rPr lang="en-US" sz="2800" b="1" dirty="0">
                <a:solidFill>
                  <a:schemeClr val="tx1"/>
                </a:solidFill>
              </a:rPr>
              <a:t>Document Risk &amp; </a:t>
            </a:r>
            <a:r>
              <a:rPr lang="en-US" sz="2800" b="1" dirty="0" smtClean="0">
                <a:solidFill>
                  <a:schemeClr val="tx1"/>
                </a:solidFill>
              </a:rPr>
              <a:t>Issues: Risk </a:t>
            </a:r>
            <a:r>
              <a:rPr lang="en-US" sz="2800" dirty="0">
                <a:solidFill>
                  <a:schemeClr val="tx1"/>
                </a:solidFill>
              </a:rPr>
              <a:t>is future’s uncertain event with a probability of occurrence and a potential for loss. When the risk actually happens, it becomes the ‘</a:t>
            </a:r>
            <a:r>
              <a:rPr lang="en-US" sz="2800" dirty="0" err="1" smtClean="0">
                <a:solidFill>
                  <a:schemeClr val="tx1"/>
                </a:solidFill>
              </a:rPr>
              <a:t>issue’.the</a:t>
            </a:r>
            <a:r>
              <a:rPr lang="en-US" sz="2800" dirty="0" smtClean="0">
                <a:solidFill>
                  <a:schemeClr val="tx1"/>
                </a:solidFill>
              </a:rPr>
              <a:t> </a:t>
            </a:r>
            <a:r>
              <a:rPr lang="en-US" sz="2800" dirty="0">
                <a:solidFill>
                  <a:schemeClr val="tx1"/>
                </a:solidFill>
              </a:rPr>
              <a:t>QA Test Plan, </a:t>
            </a:r>
            <a:r>
              <a:rPr lang="en-US" sz="2800" dirty="0" smtClean="0">
                <a:solidFill>
                  <a:schemeClr val="tx1"/>
                </a:solidFill>
              </a:rPr>
              <a:t> </a:t>
            </a:r>
            <a:r>
              <a:rPr lang="en-US" sz="2800" dirty="0">
                <a:solidFill>
                  <a:schemeClr val="tx1"/>
                </a:solidFill>
              </a:rPr>
              <a:t>document </a:t>
            </a:r>
            <a:r>
              <a:rPr lang="en-US" sz="2800" dirty="0" smtClean="0">
                <a:solidFill>
                  <a:schemeClr val="tx1"/>
                </a:solidFill>
              </a:rPr>
              <a:t>includes  risks </a:t>
            </a:r>
            <a:endParaRPr lang="en-US" sz="2800" dirty="0">
              <a:solidFill>
                <a:schemeClr val="tx1"/>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283706207"/>
              </p:ext>
            </p:extLst>
          </p:nvPr>
        </p:nvGraphicFramePr>
        <p:xfrm>
          <a:off x="381000" y="1752601"/>
          <a:ext cx="8497888" cy="5105400"/>
        </p:xfrm>
        <a:graphic>
          <a:graphicData uri="http://schemas.openxmlformats.org/presentationml/2006/ole">
            <mc:AlternateContent xmlns:mc="http://schemas.openxmlformats.org/markup-compatibility/2006">
              <mc:Choice xmlns:v="urn:schemas-microsoft-com:vml" Requires="v">
                <p:oleObj spid="_x0000_s3084" name="Document" r:id="rId4" imgW="6026626" imgH="4447219" progId="Word.Document.12">
                  <p:embed/>
                </p:oleObj>
              </mc:Choice>
              <mc:Fallback>
                <p:oleObj name="Document" r:id="rId4" imgW="6026626" imgH="4447219" progId="Word.Document.12">
                  <p:embed/>
                  <p:pic>
                    <p:nvPicPr>
                      <p:cNvPr id="0" name="Object 4"/>
                      <p:cNvPicPr>
                        <a:picLocks noChangeAspect="1" noChangeArrowheads="1"/>
                      </p:cNvPicPr>
                      <p:nvPr/>
                    </p:nvPicPr>
                    <p:blipFill>
                      <a:blip r:embed="rId5"/>
                      <a:srcRect/>
                      <a:stretch>
                        <a:fillRect/>
                      </a:stretch>
                    </p:blipFill>
                    <p:spPr bwMode="auto">
                      <a:xfrm>
                        <a:off x="381000" y="1752601"/>
                        <a:ext cx="8497888" cy="51054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5484396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1138</TotalTime>
  <Words>2092</Words>
  <Application>Microsoft Office PowerPoint</Application>
  <PresentationFormat>On-screen Show (4:3)</PresentationFormat>
  <Paragraphs>345</Paragraphs>
  <Slides>69</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69</vt:i4>
      </vt:variant>
    </vt:vector>
  </HeadingPairs>
  <TitlesOfParts>
    <vt:vector size="76" baseType="lpstr">
      <vt:lpstr>Arial</vt:lpstr>
      <vt:lpstr>Calibri</vt:lpstr>
      <vt:lpstr>open sans</vt:lpstr>
      <vt:lpstr>Times New Roman</vt:lpstr>
      <vt:lpstr>Wingdings</vt:lpstr>
      <vt:lpstr>Office Theme</vt:lpstr>
      <vt:lpstr>Document</vt:lpstr>
      <vt:lpstr>Test Planning and  Management </vt:lpstr>
      <vt:lpstr>Test Plan </vt:lpstr>
      <vt:lpstr>Benefits of Test Plan </vt:lpstr>
      <vt:lpstr>steps for a test plan </vt:lpstr>
      <vt:lpstr>Steps for IEEE test plan </vt:lpstr>
      <vt:lpstr>PowerPoint Presentation</vt:lpstr>
      <vt:lpstr>PowerPoint Presentation</vt:lpstr>
      <vt:lpstr>PowerPoint Presentation</vt:lpstr>
      <vt:lpstr>PowerPoint Presentation</vt:lpstr>
      <vt:lpstr>PowerPoint Presentation</vt:lpstr>
      <vt:lpstr>Create Test Logistics: </vt:lpstr>
      <vt:lpstr>Define Test Objective</vt:lpstr>
      <vt:lpstr>PowerPoint Presentation</vt:lpstr>
      <vt:lpstr>Define Test Criteria</vt:lpstr>
      <vt:lpstr>PowerPoint Presentation</vt:lpstr>
      <vt:lpstr>Plan Test Environment</vt:lpstr>
      <vt:lpstr>Schedule &amp; Estimation</vt:lpstr>
      <vt:lpstr>Schedule &amp; Estimation</vt:lpstr>
      <vt:lpstr>Test Deliverables</vt:lpstr>
      <vt:lpstr>PowerPoint Presentation</vt:lpstr>
      <vt:lpstr>Test Management Phases </vt:lpstr>
      <vt:lpstr>Risk Analysis</vt:lpstr>
      <vt:lpstr>Test Estimation</vt:lpstr>
      <vt:lpstr>Test Planning</vt:lpstr>
      <vt:lpstr>Test Organization </vt:lpstr>
      <vt:lpstr>Test Monitoring and Control</vt:lpstr>
      <vt:lpstr>Test Monitoring and Control</vt:lpstr>
      <vt:lpstr>PowerPoint Presentation</vt:lpstr>
      <vt:lpstr>Test Report and Evaluation :</vt:lpstr>
      <vt:lpstr>Test Report &amp; Evaluation </vt:lpstr>
      <vt:lpstr>Test Management Process</vt:lpstr>
      <vt:lpstr>Test Management Process</vt:lpstr>
      <vt:lpstr>Test plan</vt:lpstr>
      <vt:lpstr>Test Design</vt:lpstr>
      <vt:lpstr>PowerPoint Presentation</vt:lpstr>
      <vt:lpstr>Test Execution</vt:lpstr>
      <vt:lpstr>Exit Criteria</vt:lpstr>
      <vt:lpstr>Test Reporting:</vt:lpstr>
      <vt:lpstr>Defect summary report: (Elements of defect summary report) </vt:lpstr>
      <vt:lpstr>PowerPoint Presentation</vt:lpstr>
      <vt:lpstr>Severity and priority</vt:lpstr>
      <vt:lpstr>PowerPoint Presentation</vt:lpstr>
      <vt:lpstr>PowerPoint Presentation</vt:lpstr>
      <vt:lpstr>Priority</vt:lpstr>
      <vt:lpstr>PowerPoint Presentation</vt:lpstr>
      <vt:lpstr>PowerPoint Presentation</vt:lpstr>
      <vt:lpstr>BUG Report</vt:lpstr>
      <vt:lpstr>Test Process</vt:lpstr>
      <vt:lpstr>Test planning</vt:lpstr>
      <vt:lpstr>Test planning</vt:lpstr>
      <vt:lpstr>PowerPoint Presentation</vt:lpstr>
      <vt:lpstr> Analysis and Design: </vt:lpstr>
      <vt:lpstr>PowerPoint Presentation</vt:lpstr>
      <vt:lpstr> Implementation and Execution:</vt:lpstr>
      <vt:lpstr>PowerPoint Presentation</vt:lpstr>
      <vt:lpstr>Evaluating Exit criteria and Reporting:</vt:lpstr>
      <vt:lpstr>PowerPoint Presentation</vt:lpstr>
      <vt:lpstr>Test Closure activities: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Planning and  Management</dc:title>
  <dc:creator>admin</dc:creator>
  <cp:lastModifiedBy>Sarita Patil</cp:lastModifiedBy>
  <cp:revision>50</cp:revision>
  <dcterms:created xsi:type="dcterms:W3CDTF">2019-01-12T11:02:11Z</dcterms:created>
  <dcterms:modified xsi:type="dcterms:W3CDTF">2019-02-05T10:51:27Z</dcterms:modified>
</cp:coreProperties>
</file>