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 id="264" r:id="rId9"/>
    <p:sldId id="265" r:id="rId10"/>
    <p:sldId id="266" r:id="rId11"/>
    <p:sldId id="280"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4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AA339110-EF97-45C6-854F-D761ED6452A5}" type="slidenum">
              <a:rPr lang="en-US" smtClean="0"/>
              <a:pPr/>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52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339110-EF97-45C6-854F-D761ED6452A5}" type="slidenum">
              <a:rPr lang="en-US" smtClean="0"/>
              <a:pPr/>
              <a:t>‹#›</a:t>
            </a:fld>
            <a:endParaRPr lang="en-US" dirty="0"/>
          </a:p>
        </p:txBody>
      </p:sp>
    </p:spTree>
    <p:extLst>
      <p:ext uri="{BB962C8B-B14F-4D97-AF65-F5344CB8AC3E}">
        <p14:creationId xmlns:p14="http://schemas.microsoft.com/office/powerpoint/2010/main" val="316819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39110-EF97-45C6-854F-D761ED6452A5}" type="slidenum">
              <a:rPr lang="en-US" smtClean="0"/>
              <a:pPr/>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39110-EF97-45C6-854F-D761ED6452A5}" type="slidenum">
              <a:rPr lang="en-US" smtClean="0"/>
              <a:pPr/>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121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39110-EF97-45C6-854F-D761ED6452A5}" type="slidenum">
              <a:rPr lang="en-US" smtClean="0"/>
              <a:pPr/>
              <a:t>‹#›</a:t>
            </a:fld>
            <a:endParaRPr lang="en-US" dirty="0"/>
          </a:p>
        </p:txBody>
      </p:sp>
    </p:spTree>
    <p:extLst>
      <p:ext uri="{BB962C8B-B14F-4D97-AF65-F5344CB8AC3E}">
        <p14:creationId xmlns:p14="http://schemas.microsoft.com/office/powerpoint/2010/main" val="2478844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39110-EF97-45C6-854F-D761ED6452A5}" type="slidenum">
              <a:rPr lang="en-US" smtClean="0"/>
              <a:pPr/>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91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39110-EF97-45C6-854F-D761ED6452A5}" type="slidenum">
              <a:rPr lang="en-US" smtClean="0"/>
              <a:pPr/>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752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39110-EF97-45C6-854F-D761ED6452A5}" type="slidenum">
              <a:rPr lang="en-US" smtClean="0"/>
              <a:pPr/>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724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39110-EF97-45C6-854F-D761ED6452A5}" type="slidenum">
              <a:rPr lang="en-US" smtClean="0"/>
              <a:pPr/>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18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39110-EF97-45C6-854F-D761ED6452A5}" type="slidenum">
              <a:rPr lang="en-US" smtClean="0"/>
              <a:pPr/>
              <a:t>‹#›</a:t>
            </a:fld>
            <a:endParaRPr lang="en-US" dirty="0"/>
          </a:p>
        </p:txBody>
      </p:sp>
    </p:spTree>
    <p:extLst>
      <p:ext uri="{BB962C8B-B14F-4D97-AF65-F5344CB8AC3E}">
        <p14:creationId xmlns:p14="http://schemas.microsoft.com/office/powerpoint/2010/main" val="91412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39110-EF97-45C6-854F-D761ED6452A5}" type="slidenum">
              <a:rPr lang="en-US" smtClean="0"/>
              <a:pPr/>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30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339110-EF97-45C6-854F-D761ED6452A5}" type="slidenum">
              <a:rPr lang="en-US" smtClean="0"/>
              <a:pPr/>
              <a:t>‹#›</a:t>
            </a:fld>
            <a:endParaRPr lang="en-US" dirty="0"/>
          </a:p>
        </p:txBody>
      </p:sp>
    </p:spTree>
    <p:extLst>
      <p:ext uri="{BB962C8B-B14F-4D97-AF65-F5344CB8AC3E}">
        <p14:creationId xmlns:p14="http://schemas.microsoft.com/office/powerpoint/2010/main" val="398605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339110-EF97-45C6-854F-D761ED6452A5}" type="slidenum">
              <a:rPr lang="en-US" smtClean="0"/>
              <a:pPr/>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43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339110-EF97-45C6-854F-D761ED6452A5}" type="slidenum">
              <a:rPr lang="en-US" smtClean="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6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339110-EF97-45C6-854F-D761ED6452A5}" type="slidenum">
              <a:rPr lang="en-US" smtClean="0"/>
              <a:pPr/>
              <a:t>‹#›</a:t>
            </a:fld>
            <a:endParaRPr lang="en-US" dirty="0"/>
          </a:p>
        </p:txBody>
      </p:sp>
    </p:spTree>
    <p:extLst>
      <p:ext uri="{BB962C8B-B14F-4D97-AF65-F5344CB8AC3E}">
        <p14:creationId xmlns:p14="http://schemas.microsoft.com/office/powerpoint/2010/main" val="73548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339110-EF97-45C6-854F-D761ED6452A5}" type="slidenum">
              <a:rPr lang="en-US" smtClean="0"/>
              <a:pPr/>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927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C63B9-2E0D-455A-8BD8-D26336195C58}" type="datetimeFigureOut">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339110-EF97-45C6-854F-D761ED6452A5}" type="slidenum">
              <a:rPr lang="en-US" smtClean="0"/>
              <a:pPr/>
              <a:t>‹#›</a:t>
            </a:fld>
            <a:endParaRPr lang="en-US" dirty="0"/>
          </a:p>
        </p:txBody>
      </p:sp>
    </p:spTree>
    <p:extLst>
      <p:ext uri="{BB962C8B-B14F-4D97-AF65-F5344CB8AC3E}">
        <p14:creationId xmlns:p14="http://schemas.microsoft.com/office/powerpoint/2010/main" val="294911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8C63B9-2E0D-455A-8BD8-D26336195C58}" type="datetimeFigureOut">
              <a:rPr lang="en-US" smtClean="0"/>
              <a:pPr/>
              <a:t>5/11/2017</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339110-EF97-45C6-854F-D761ED6452A5}" type="slidenum">
              <a:rPr lang="en-US" smtClean="0"/>
              <a:pPr/>
              <a:t>‹#›</a:t>
            </a:fld>
            <a:endParaRPr lang="en-US" dirty="0"/>
          </a:p>
        </p:txBody>
      </p:sp>
    </p:spTree>
    <p:extLst>
      <p:ext uri="{BB962C8B-B14F-4D97-AF65-F5344CB8AC3E}">
        <p14:creationId xmlns:p14="http://schemas.microsoft.com/office/powerpoint/2010/main" val="6549705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839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2619375"/>
            <a:ext cx="46386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4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212" y="1676400"/>
            <a:ext cx="762978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19200" y="533400"/>
            <a:ext cx="2766014" cy="461665"/>
          </a:xfrm>
          <a:prstGeom prst="rect">
            <a:avLst/>
          </a:prstGeom>
          <a:noFill/>
        </p:spPr>
        <p:txBody>
          <a:bodyPr wrap="none" rtlCol="0">
            <a:spAutoFit/>
          </a:bodyPr>
          <a:lstStyle/>
          <a:p>
            <a:r>
              <a:rPr lang="en-US" sz="2400" b="1" u="sng" dirty="0" smtClean="0"/>
              <a:t>Complex Data Types</a:t>
            </a:r>
            <a:endParaRPr lang="en-US" sz="2400" b="1" u="sng" dirty="0"/>
          </a:p>
        </p:txBody>
      </p:sp>
    </p:spTree>
    <p:extLst>
      <p:ext uri="{BB962C8B-B14F-4D97-AF65-F5344CB8AC3E}">
        <p14:creationId xmlns:p14="http://schemas.microsoft.com/office/powerpoint/2010/main" val="19332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1"/>
            <a:ext cx="6798734" cy="762000"/>
          </a:xfrm>
        </p:spPr>
        <p:txBody>
          <a:bodyPr/>
          <a:lstStyle/>
          <a:p>
            <a:r>
              <a:rPr lang="en-US" dirty="0" smtClean="0"/>
              <a:t>Data Storage Hive and HDFS</a:t>
            </a:r>
            <a:endParaRPr lang="en-US" dirty="0"/>
          </a:p>
        </p:txBody>
      </p:sp>
      <p:sp>
        <p:nvSpPr>
          <p:cNvPr id="3" name="Content Placeholder 2"/>
          <p:cNvSpPr>
            <a:spLocks noGrp="1"/>
          </p:cNvSpPr>
          <p:nvPr>
            <p:ph idx="1"/>
          </p:nvPr>
        </p:nvSpPr>
        <p:spPr>
          <a:xfrm>
            <a:off x="685800" y="1600200"/>
            <a:ext cx="6798736" cy="3444997"/>
          </a:xfrm>
        </p:spPr>
        <p:txBody>
          <a:bodyPr>
            <a:normAutofit fontScale="92500" lnSpcReduction="20000"/>
          </a:bodyPr>
          <a:lstStyle/>
          <a:p>
            <a:endParaRPr lang="en-US" sz="1400" dirty="0" smtClean="0"/>
          </a:p>
          <a:p>
            <a:endParaRPr lang="en-US" sz="1400" dirty="0" smtClean="0"/>
          </a:p>
          <a:p>
            <a:pPr marL="0" indent="0">
              <a:buNone/>
            </a:pPr>
            <a:endParaRPr lang="en-US" sz="1400" dirty="0" smtClean="0"/>
          </a:p>
          <a:p>
            <a:r>
              <a:rPr lang="en-US" sz="1400" dirty="0" smtClean="0"/>
              <a:t>LOADING </a:t>
            </a:r>
            <a:r>
              <a:rPr lang="en-US" sz="1400" dirty="0"/>
              <a:t>DATA FROM LOCAL FILE TO HDFS </a:t>
            </a:r>
            <a:endParaRPr lang="en-US" sz="1400" dirty="0" smtClean="0"/>
          </a:p>
          <a:p>
            <a:endParaRPr lang="en-US" sz="1400" dirty="0"/>
          </a:p>
          <a:p>
            <a:r>
              <a:rPr lang="en-US" sz="1400" dirty="0" smtClean="0"/>
              <a:t>LOADING DATA FROM  HDFS TO LOCAL</a:t>
            </a:r>
          </a:p>
          <a:p>
            <a:endParaRPr lang="en-US" sz="1400" dirty="0" smtClean="0"/>
          </a:p>
          <a:p>
            <a:r>
              <a:rPr lang="en-US" sz="1400" dirty="0" smtClean="0"/>
              <a:t>LOADING </a:t>
            </a:r>
            <a:r>
              <a:rPr lang="en-US" sz="1400" dirty="0"/>
              <a:t>DATA FROM LOCAL FILE TO HIVE </a:t>
            </a:r>
            <a:r>
              <a:rPr lang="en-US" sz="1400" dirty="0" smtClean="0"/>
              <a:t>TABLE</a:t>
            </a:r>
          </a:p>
          <a:p>
            <a:endParaRPr lang="en-US" sz="1400" dirty="0" smtClean="0"/>
          </a:p>
          <a:p>
            <a:r>
              <a:rPr lang="en-US" sz="1400" dirty="0" smtClean="0"/>
              <a:t>LOADING </a:t>
            </a:r>
            <a:r>
              <a:rPr lang="en-US" sz="1400" dirty="0"/>
              <a:t>DATA FROM HDFS FILE TO HIVE </a:t>
            </a:r>
            <a:r>
              <a:rPr lang="en-US" sz="1400" dirty="0" smtClean="0"/>
              <a:t>TABLE</a:t>
            </a:r>
          </a:p>
          <a:p>
            <a:endParaRPr lang="en-US" sz="1400" dirty="0" smtClean="0"/>
          </a:p>
          <a:p>
            <a:r>
              <a:rPr lang="en-US" sz="1400" dirty="0" smtClean="0"/>
              <a:t>LOADING </a:t>
            </a:r>
            <a:r>
              <a:rPr lang="en-US" sz="1400" dirty="0"/>
              <a:t>DATA FROM  Hive TABLE TO Hive TABLE</a:t>
            </a:r>
          </a:p>
        </p:txBody>
      </p:sp>
    </p:spTree>
    <p:extLst>
      <p:ext uri="{BB962C8B-B14F-4D97-AF65-F5344CB8AC3E}">
        <p14:creationId xmlns:p14="http://schemas.microsoft.com/office/powerpoint/2010/main" val="359176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2095767" cy="523220"/>
          </a:xfrm>
          <a:prstGeom prst="rect">
            <a:avLst/>
          </a:prstGeom>
          <a:noFill/>
        </p:spPr>
        <p:txBody>
          <a:bodyPr wrap="none" rtlCol="0">
            <a:spAutoFit/>
          </a:bodyPr>
          <a:lstStyle/>
          <a:p>
            <a:r>
              <a:rPr lang="en-US" sz="2800" b="1" u="sng" dirty="0" smtClean="0"/>
              <a:t>Data Storage</a:t>
            </a:r>
            <a:endParaRPr lang="en-US" sz="2800" b="1" u="sng" dirty="0"/>
          </a:p>
        </p:txBody>
      </p:sp>
      <p:sp>
        <p:nvSpPr>
          <p:cNvPr id="3" name="Rectangle 2"/>
          <p:cNvSpPr/>
          <p:nvPr/>
        </p:nvSpPr>
        <p:spPr>
          <a:xfrm>
            <a:off x="685800" y="1600200"/>
            <a:ext cx="6477000" cy="3000821"/>
          </a:xfrm>
          <a:prstGeom prst="rect">
            <a:avLst/>
          </a:prstGeom>
        </p:spPr>
        <p:txBody>
          <a:bodyPr wrap="square">
            <a:spAutoFit/>
          </a:bodyPr>
          <a:lstStyle/>
          <a:p>
            <a:pPr>
              <a:lnSpc>
                <a:spcPct val="150000"/>
              </a:lnSpc>
            </a:pPr>
            <a:r>
              <a:rPr lang="en-US" sz="1400" dirty="0"/>
              <a:t>Warehouse directory in HDFS</a:t>
            </a:r>
          </a:p>
          <a:p>
            <a:pPr>
              <a:lnSpc>
                <a:spcPct val="150000"/>
              </a:lnSpc>
            </a:pPr>
            <a:r>
              <a:rPr lang="en-US" sz="1400" dirty="0"/>
              <a:t>–e.g., </a:t>
            </a:r>
            <a:r>
              <a:rPr lang="en-US" sz="1400" dirty="0" smtClean="0"/>
              <a:t>/user/hive/warehouse</a:t>
            </a:r>
            <a:endParaRPr lang="en-US" sz="1400" dirty="0"/>
          </a:p>
          <a:p>
            <a:pPr>
              <a:lnSpc>
                <a:spcPct val="150000"/>
              </a:lnSpc>
            </a:pPr>
            <a:r>
              <a:rPr lang="en-US" sz="1400" dirty="0"/>
              <a:t>• Tables stored in subdirectories of</a:t>
            </a:r>
          </a:p>
          <a:p>
            <a:pPr>
              <a:lnSpc>
                <a:spcPct val="150000"/>
              </a:lnSpc>
            </a:pPr>
            <a:r>
              <a:rPr lang="en-US" sz="1400" dirty="0"/>
              <a:t>warehouse</a:t>
            </a:r>
          </a:p>
          <a:p>
            <a:pPr>
              <a:lnSpc>
                <a:spcPct val="150000"/>
              </a:lnSpc>
            </a:pPr>
            <a:r>
              <a:rPr lang="en-US" sz="1400" dirty="0"/>
              <a:t>–Partitions, buckets form subdirectories of</a:t>
            </a:r>
          </a:p>
          <a:p>
            <a:pPr>
              <a:lnSpc>
                <a:spcPct val="150000"/>
              </a:lnSpc>
            </a:pPr>
            <a:r>
              <a:rPr lang="en-US" sz="1400" dirty="0"/>
              <a:t>tables</a:t>
            </a:r>
          </a:p>
          <a:p>
            <a:pPr>
              <a:lnSpc>
                <a:spcPct val="150000"/>
              </a:lnSpc>
            </a:pPr>
            <a:r>
              <a:rPr lang="en-US" sz="1400" dirty="0"/>
              <a:t>• Actual data stored in flat files</a:t>
            </a:r>
          </a:p>
          <a:p>
            <a:pPr>
              <a:lnSpc>
                <a:spcPct val="150000"/>
              </a:lnSpc>
            </a:pPr>
            <a:r>
              <a:rPr lang="en-US" sz="1400" dirty="0"/>
              <a:t>–Control char-delimited text, or </a:t>
            </a:r>
            <a:r>
              <a:rPr lang="en-US" sz="1400" dirty="0" smtClean="0"/>
              <a:t>Sequence Files</a:t>
            </a:r>
            <a:endParaRPr lang="en-US" sz="1400" dirty="0"/>
          </a:p>
          <a:p>
            <a:pPr>
              <a:lnSpc>
                <a:spcPct val="150000"/>
              </a:lnSpc>
            </a:pPr>
            <a:r>
              <a:rPr lang="en-US" sz="1400" dirty="0"/>
              <a:t>–With custom SerDe, can use arbitrary format</a:t>
            </a:r>
          </a:p>
        </p:txBody>
      </p:sp>
    </p:spTree>
    <p:extLst>
      <p:ext uri="{BB962C8B-B14F-4D97-AF65-F5344CB8AC3E}">
        <p14:creationId xmlns:p14="http://schemas.microsoft.com/office/powerpoint/2010/main" val="174907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0656"/>
            <a:ext cx="7772400" cy="4832092"/>
          </a:xfrm>
          <a:prstGeom prst="rect">
            <a:avLst/>
          </a:prstGeom>
          <a:noFill/>
        </p:spPr>
        <p:txBody>
          <a:bodyPr wrap="square" rtlCol="0">
            <a:spAutoFit/>
          </a:bodyPr>
          <a:lstStyle/>
          <a:p>
            <a:r>
              <a:rPr lang="en-US" sz="1400" dirty="0" smtClean="0"/>
              <a:t> Generally  in the Hadoop Data Work Flow  going on </a:t>
            </a:r>
            <a:r>
              <a:rPr lang="en-US" sz="1400" dirty="0"/>
              <a:t>3</a:t>
            </a:r>
            <a:r>
              <a:rPr lang="en-US" sz="1400" dirty="0" smtClean="0"/>
              <a:t> modes  </a:t>
            </a:r>
            <a:r>
              <a:rPr lang="en-US" sz="1400" dirty="0" err="1" smtClean="0"/>
              <a:t>i.e</a:t>
            </a:r>
            <a:endParaRPr lang="en-US" sz="1400" dirty="0" smtClean="0"/>
          </a:p>
          <a:p>
            <a:endParaRPr lang="en-US" sz="1400" dirty="0" smtClean="0"/>
          </a:p>
          <a:p>
            <a:r>
              <a:rPr lang="en-US" sz="1400" dirty="0" smtClean="0"/>
              <a:t>1.   Local Mode</a:t>
            </a:r>
            <a:endParaRPr lang="en-US" sz="1400" dirty="0"/>
          </a:p>
          <a:p>
            <a:r>
              <a:rPr lang="en-US" sz="1400" dirty="0" smtClean="0"/>
              <a:t>2.   Standalone Mode ( Pseudo Mode)  :  ( fs )</a:t>
            </a:r>
          </a:p>
          <a:p>
            <a:r>
              <a:rPr lang="en-US" sz="1400" dirty="0" smtClean="0"/>
              <a:t>3.   Pseudo-Distributed Mode ( dfs )</a:t>
            </a:r>
          </a:p>
          <a:p>
            <a:pPr marL="342900" indent="-342900">
              <a:buAutoNum type="arabicPeriod"/>
            </a:pPr>
            <a:endParaRPr lang="en-US" sz="1400" dirty="0"/>
          </a:p>
          <a:p>
            <a:r>
              <a:rPr lang="en-US" sz="1400" b="1" dirty="0" smtClean="0"/>
              <a:t>Local Mode:   </a:t>
            </a:r>
          </a:p>
          <a:p>
            <a:endParaRPr lang="en-US" sz="1400" b="1" dirty="0" smtClean="0"/>
          </a:p>
          <a:p>
            <a:r>
              <a:rPr lang="en-US" sz="1400" b="1" dirty="0" smtClean="0"/>
              <a:t>Standalone Mode</a:t>
            </a:r>
            <a:r>
              <a:rPr lang="en-US" sz="1400" dirty="0" smtClean="0"/>
              <a:t>: </a:t>
            </a:r>
            <a:r>
              <a:rPr lang="en-US" sz="1400" dirty="0"/>
              <a:t>In standalone mode everything (namenode, datanode, tasktracker, </a:t>
            </a:r>
            <a:endParaRPr lang="en-US" sz="1400" dirty="0" smtClean="0"/>
          </a:p>
          <a:p>
            <a:r>
              <a:rPr lang="en-US" sz="1400" dirty="0"/>
              <a:t> </a:t>
            </a:r>
            <a:r>
              <a:rPr lang="en-US" sz="1400" dirty="0" smtClean="0"/>
              <a:t>            jobtracker) </a:t>
            </a:r>
            <a:r>
              <a:rPr lang="en-US" sz="1400" dirty="0"/>
              <a:t>is running in one JVM on one </a:t>
            </a:r>
            <a:r>
              <a:rPr lang="en-US" sz="1400" dirty="0" smtClean="0"/>
              <a:t>machine</a:t>
            </a:r>
          </a:p>
          <a:p>
            <a:endParaRPr lang="en-US" sz="1400" dirty="0"/>
          </a:p>
          <a:p>
            <a:endParaRPr lang="en-US" sz="1400" dirty="0" smtClean="0"/>
          </a:p>
          <a:p>
            <a:endParaRPr lang="en-US" sz="1400" dirty="0"/>
          </a:p>
          <a:p>
            <a:r>
              <a:rPr lang="en-US" sz="1400" b="1" dirty="0"/>
              <a:t>Pseudo-Distributed </a:t>
            </a:r>
            <a:r>
              <a:rPr lang="en-US" sz="1400" b="1" dirty="0" smtClean="0"/>
              <a:t>Mode: </a:t>
            </a:r>
            <a:r>
              <a:rPr lang="en-US" sz="1400" dirty="0"/>
              <a:t>In pseudo-distributed mode, everything is running each in it's own JVM, but still on one machine. In terms of the client interface there shouldn't be any </a:t>
            </a:r>
            <a:r>
              <a:rPr lang="en-US" sz="1400" dirty="0" smtClean="0"/>
              <a:t>difference</a:t>
            </a:r>
          </a:p>
          <a:p>
            <a:endParaRPr lang="en-US" sz="1400" b="1" dirty="0"/>
          </a:p>
          <a:p>
            <a:endParaRPr lang="en-US" sz="1400" b="1" dirty="0" smtClean="0"/>
          </a:p>
          <a:p>
            <a:endParaRPr lang="en-US" sz="1400" b="1" dirty="0"/>
          </a:p>
          <a:p>
            <a:r>
              <a:rPr lang="en-US" sz="1400" b="1" dirty="0" smtClean="0"/>
              <a:t>Example:   $hadoop   &lt;</a:t>
            </a:r>
            <a:r>
              <a:rPr lang="en-US" sz="1400" b="1" dirty="0" err="1" smtClean="0"/>
              <a:t>fs</a:t>
            </a:r>
            <a:r>
              <a:rPr lang="en-US" sz="1400" b="1" dirty="0" smtClean="0"/>
              <a:t>/</a:t>
            </a:r>
            <a:r>
              <a:rPr lang="en-US" sz="1400" b="1" dirty="0" err="1" smtClean="0"/>
              <a:t>dfs</a:t>
            </a:r>
            <a:r>
              <a:rPr lang="en-US" sz="1400" b="1" dirty="0" smtClean="0"/>
              <a:t>&gt;    -&lt;hdfs commands&gt; </a:t>
            </a:r>
          </a:p>
          <a:p>
            <a:endParaRPr lang="en-US" sz="1400" b="1" dirty="0"/>
          </a:p>
          <a:p>
            <a:r>
              <a:rPr lang="en-US" sz="1400" b="1" dirty="0" smtClean="0"/>
              <a:t>               Ex:   $</a:t>
            </a:r>
            <a:r>
              <a:rPr lang="en-US" sz="1400" b="1" dirty="0" err="1" smtClean="0"/>
              <a:t>hadoop</a:t>
            </a:r>
            <a:r>
              <a:rPr lang="en-US" sz="1400" b="1" dirty="0" smtClean="0"/>
              <a:t>   </a:t>
            </a:r>
            <a:r>
              <a:rPr lang="en-US" sz="1400" b="1" dirty="0" err="1" smtClean="0"/>
              <a:t>dfs</a:t>
            </a:r>
            <a:r>
              <a:rPr lang="en-US" sz="1400" b="1" dirty="0" smtClean="0"/>
              <a:t>  -ls                                                    fs: file System</a:t>
            </a:r>
          </a:p>
          <a:p>
            <a:pPr marL="342900" indent="-342900">
              <a:buAutoNum type="arabicPeriod"/>
            </a:pPr>
            <a:r>
              <a:rPr lang="en-US" sz="1400" dirty="0" smtClean="0"/>
              <a:t>                                                                                                 dfs: distributed  file  system     </a:t>
            </a:r>
            <a:endParaRPr lang="en-US" sz="1400" dirty="0"/>
          </a:p>
        </p:txBody>
      </p:sp>
    </p:spTree>
    <p:extLst>
      <p:ext uri="{BB962C8B-B14F-4D97-AF65-F5344CB8AC3E}">
        <p14:creationId xmlns:p14="http://schemas.microsoft.com/office/powerpoint/2010/main" val="310243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6024" y="607874"/>
            <a:ext cx="4398576" cy="1754326"/>
          </a:xfrm>
          <a:prstGeom prst="rect">
            <a:avLst/>
          </a:prstGeom>
          <a:noFill/>
        </p:spPr>
        <p:txBody>
          <a:bodyPr wrap="none" rtlCol="0">
            <a:spAutoFit/>
          </a:bodyPr>
          <a:lstStyle/>
          <a:p>
            <a:r>
              <a:rPr lang="en-US" b="1" dirty="0" smtClean="0"/>
              <a:t>Hive console</a:t>
            </a:r>
            <a:r>
              <a:rPr lang="en-US" dirty="0" smtClean="0"/>
              <a:t>: hive shell is called hive console</a:t>
            </a:r>
          </a:p>
          <a:p>
            <a:endParaRPr lang="en-US" dirty="0" smtClean="0"/>
          </a:p>
          <a:p>
            <a:r>
              <a:rPr lang="en-US" dirty="0" smtClean="0"/>
              <a:t>$ hive &gt;</a:t>
            </a:r>
          </a:p>
          <a:p>
            <a:endParaRPr lang="en-US" dirty="0" smtClean="0"/>
          </a:p>
          <a:p>
            <a:r>
              <a:rPr lang="en-US" dirty="0" smtClean="0"/>
              <a:t>$hive &gt; show tables;</a:t>
            </a:r>
          </a:p>
          <a:p>
            <a:endParaRPr lang="en-US" dirty="0" smtClean="0"/>
          </a:p>
        </p:txBody>
      </p:sp>
      <p:sp>
        <p:nvSpPr>
          <p:cNvPr id="3" name="TextBox 2"/>
          <p:cNvSpPr txBox="1"/>
          <p:nvPr/>
        </p:nvSpPr>
        <p:spPr>
          <a:xfrm>
            <a:off x="1552192" y="2748677"/>
            <a:ext cx="4543808" cy="2585323"/>
          </a:xfrm>
          <a:prstGeom prst="rect">
            <a:avLst/>
          </a:prstGeom>
          <a:noFill/>
        </p:spPr>
        <p:txBody>
          <a:bodyPr wrap="none" rtlCol="0">
            <a:spAutoFit/>
          </a:bodyPr>
          <a:lstStyle/>
          <a:p>
            <a:pPr>
              <a:lnSpc>
                <a:spcPct val="150000"/>
              </a:lnSpc>
            </a:pPr>
            <a:r>
              <a:rPr lang="en-US" b="1" u="sng" dirty="0" smtClean="0"/>
              <a:t>To Display all files and </a:t>
            </a:r>
            <a:r>
              <a:rPr lang="en-US" b="1" u="sng" dirty="0" err="1" smtClean="0"/>
              <a:t>Directores</a:t>
            </a:r>
            <a:r>
              <a:rPr lang="en-US" b="1" u="sng" dirty="0" smtClean="0"/>
              <a:t> of Hadoop:</a:t>
            </a:r>
            <a:r>
              <a:rPr lang="en-US" dirty="0" smtClean="0"/>
              <a:t>  </a:t>
            </a:r>
          </a:p>
          <a:p>
            <a:pPr marL="342900" indent="-342900">
              <a:lnSpc>
                <a:spcPct val="150000"/>
              </a:lnSpc>
              <a:buAutoNum type="arabicPeriod"/>
            </a:pPr>
            <a:r>
              <a:rPr lang="en-US" dirty="0" smtClean="0"/>
              <a:t>$hadoop   fs  -ls;</a:t>
            </a:r>
          </a:p>
          <a:p>
            <a:pPr marL="342900" indent="-342900">
              <a:lnSpc>
                <a:spcPct val="150000"/>
              </a:lnSpc>
              <a:buAutoNum type="arabicPeriod"/>
            </a:pPr>
            <a:r>
              <a:rPr lang="en-US" dirty="0" smtClean="0"/>
              <a:t>$hadoop   fs  -mkdir   &lt;dirname&gt; </a:t>
            </a:r>
          </a:p>
          <a:p>
            <a:pPr marL="342900" indent="-342900">
              <a:lnSpc>
                <a:spcPct val="150000"/>
              </a:lnSpc>
              <a:buAutoNum type="arabicPeriod"/>
            </a:pPr>
            <a:r>
              <a:rPr lang="en-US" dirty="0" smtClean="0"/>
              <a:t>$hadoop   fs  -ls   &lt;dirname&gt;</a:t>
            </a:r>
          </a:p>
          <a:p>
            <a:pPr marL="342900" indent="-342900">
              <a:lnSpc>
                <a:spcPct val="150000"/>
              </a:lnSpc>
              <a:buAutoNum type="arabicPeriod"/>
            </a:pPr>
            <a:r>
              <a:rPr lang="en-US" dirty="0" smtClean="0"/>
              <a:t>$hadoop  fs   -cat   &lt;dirname/filename&gt;</a:t>
            </a:r>
            <a:endParaRPr lang="en-US" dirty="0"/>
          </a:p>
          <a:p>
            <a:pPr>
              <a:lnSpc>
                <a:spcPct val="150000"/>
              </a:lnSpc>
            </a:pPr>
            <a:endParaRPr lang="en-US" dirty="0" smtClean="0"/>
          </a:p>
        </p:txBody>
      </p:sp>
    </p:spTree>
    <p:extLst>
      <p:ext uri="{BB962C8B-B14F-4D97-AF65-F5344CB8AC3E}">
        <p14:creationId xmlns:p14="http://schemas.microsoft.com/office/powerpoint/2010/main" val="383062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8268" y="990600"/>
            <a:ext cx="1633332" cy="369332"/>
          </a:xfrm>
          <a:prstGeom prst="rect">
            <a:avLst/>
          </a:prstGeom>
          <a:noFill/>
        </p:spPr>
        <p:txBody>
          <a:bodyPr wrap="none" rtlCol="0">
            <a:spAutoFit/>
          </a:bodyPr>
          <a:lstStyle/>
          <a:p>
            <a:r>
              <a:rPr lang="en-US" dirty="0" smtClean="0">
                <a:solidFill>
                  <a:prstClr val="black"/>
                </a:solidFill>
              </a:rPr>
              <a:t>Types of tables </a:t>
            </a:r>
            <a:endParaRPr lang="en-US" dirty="0">
              <a:solidFill>
                <a:prstClr val="black"/>
              </a:solidFill>
            </a:endParaRPr>
          </a:p>
        </p:txBody>
      </p:sp>
      <p:sp>
        <p:nvSpPr>
          <p:cNvPr id="3" name="TextBox 2"/>
          <p:cNvSpPr txBox="1"/>
          <p:nvPr/>
        </p:nvSpPr>
        <p:spPr>
          <a:xfrm>
            <a:off x="838200" y="1676400"/>
            <a:ext cx="3488071" cy="369332"/>
          </a:xfrm>
          <a:prstGeom prst="rect">
            <a:avLst/>
          </a:prstGeom>
          <a:noFill/>
        </p:spPr>
        <p:txBody>
          <a:bodyPr wrap="none" rtlCol="0">
            <a:spAutoFit/>
          </a:bodyPr>
          <a:lstStyle/>
          <a:p>
            <a:r>
              <a:rPr lang="en-US" dirty="0" smtClean="0">
                <a:solidFill>
                  <a:prstClr val="black"/>
                </a:solidFill>
              </a:rPr>
              <a:t>Inner  or Manage Table (by default)</a:t>
            </a:r>
            <a:endParaRPr lang="en-US" dirty="0">
              <a:solidFill>
                <a:prstClr val="black"/>
              </a:solidFill>
            </a:endParaRPr>
          </a:p>
        </p:txBody>
      </p:sp>
      <p:sp>
        <p:nvSpPr>
          <p:cNvPr id="4" name="TextBox 3"/>
          <p:cNvSpPr txBox="1"/>
          <p:nvPr/>
        </p:nvSpPr>
        <p:spPr>
          <a:xfrm>
            <a:off x="5257800" y="1676400"/>
            <a:ext cx="1553054" cy="369332"/>
          </a:xfrm>
          <a:prstGeom prst="rect">
            <a:avLst/>
          </a:prstGeom>
          <a:noFill/>
        </p:spPr>
        <p:txBody>
          <a:bodyPr wrap="none" rtlCol="0">
            <a:spAutoFit/>
          </a:bodyPr>
          <a:lstStyle/>
          <a:p>
            <a:r>
              <a:rPr lang="en-US" dirty="0" smtClean="0">
                <a:solidFill>
                  <a:prstClr val="black"/>
                </a:solidFill>
              </a:rPr>
              <a:t>External  Table</a:t>
            </a:r>
            <a:endParaRPr lang="en-US" dirty="0">
              <a:solidFill>
                <a:prstClr val="black"/>
              </a:solidFill>
            </a:endParaRPr>
          </a:p>
        </p:txBody>
      </p:sp>
      <p:sp>
        <p:nvSpPr>
          <p:cNvPr id="5" name="TextBox 4"/>
          <p:cNvSpPr txBox="1"/>
          <p:nvPr/>
        </p:nvSpPr>
        <p:spPr>
          <a:xfrm>
            <a:off x="1841191" y="2209800"/>
            <a:ext cx="1979837" cy="646331"/>
          </a:xfrm>
          <a:prstGeom prst="rect">
            <a:avLst/>
          </a:prstGeom>
          <a:noFill/>
        </p:spPr>
        <p:txBody>
          <a:bodyPr wrap="none" rtlCol="0">
            <a:spAutoFit/>
          </a:bodyPr>
          <a:lstStyle/>
          <a:p>
            <a:pPr marL="342900" indent="-342900">
              <a:buFontTx/>
              <a:buAutoNum type="arabicParenR"/>
            </a:pPr>
            <a:r>
              <a:rPr lang="en-US" dirty="0" smtClean="0">
                <a:solidFill>
                  <a:prstClr val="black"/>
                </a:solidFill>
              </a:rPr>
              <a:t>Partitioned</a:t>
            </a:r>
            <a:endParaRPr lang="en-US" dirty="0" smtClean="0">
              <a:solidFill>
                <a:prstClr val="black"/>
              </a:solidFill>
            </a:endParaRPr>
          </a:p>
          <a:p>
            <a:pPr marL="342900" indent="-342900">
              <a:buFontTx/>
              <a:buAutoNum type="arabicParenR"/>
            </a:pPr>
            <a:r>
              <a:rPr lang="en-US" dirty="0" smtClean="0">
                <a:solidFill>
                  <a:prstClr val="black"/>
                </a:solidFill>
              </a:rPr>
              <a:t>Non </a:t>
            </a:r>
            <a:r>
              <a:rPr lang="en-US" dirty="0" smtClean="0">
                <a:solidFill>
                  <a:prstClr val="black"/>
                </a:solidFill>
              </a:rPr>
              <a:t>partitioned</a:t>
            </a:r>
            <a:endParaRPr lang="en-US" dirty="0">
              <a:solidFill>
                <a:prstClr val="black"/>
              </a:solidFill>
            </a:endParaRPr>
          </a:p>
        </p:txBody>
      </p:sp>
      <p:sp>
        <p:nvSpPr>
          <p:cNvPr id="6" name="TextBox 5"/>
          <p:cNvSpPr txBox="1"/>
          <p:nvPr/>
        </p:nvSpPr>
        <p:spPr>
          <a:xfrm>
            <a:off x="5029200" y="2133600"/>
            <a:ext cx="1979837" cy="646331"/>
          </a:xfrm>
          <a:prstGeom prst="rect">
            <a:avLst/>
          </a:prstGeom>
          <a:noFill/>
        </p:spPr>
        <p:txBody>
          <a:bodyPr wrap="none" rtlCol="0">
            <a:spAutoFit/>
          </a:bodyPr>
          <a:lstStyle/>
          <a:p>
            <a:pPr marL="342900" indent="-342900">
              <a:buFontTx/>
              <a:buAutoNum type="arabicParenR"/>
            </a:pPr>
            <a:r>
              <a:rPr lang="en-US" dirty="0">
                <a:solidFill>
                  <a:prstClr val="black"/>
                </a:solidFill>
              </a:rPr>
              <a:t>Partitioned</a:t>
            </a:r>
          </a:p>
          <a:p>
            <a:pPr marL="342900" indent="-342900">
              <a:buFontTx/>
              <a:buAutoNum type="arabicParenR"/>
            </a:pPr>
            <a:r>
              <a:rPr lang="en-US" dirty="0">
                <a:solidFill>
                  <a:prstClr val="black"/>
                </a:solidFill>
              </a:rPr>
              <a:t>Non </a:t>
            </a:r>
            <a:r>
              <a:rPr lang="en-US" dirty="0" smtClean="0">
                <a:solidFill>
                  <a:prstClr val="black"/>
                </a:solidFill>
              </a:rPr>
              <a:t>partitioned</a:t>
            </a:r>
            <a:endParaRPr lang="en-US" dirty="0">
              <a:solidFill>
                <a:prstClr val="black"/>
              </a:solidFill>
            </a:endParaRPr>
          </a:p>
        </p:txBody>
      </p:sp>
    </p:spTree>
    <p:extLst>
      <p:ext uri="{BB962C8B-B14F-4D97-AF65-F5344CB8AC3E}">
        <p14:creationId xmlns:p14="http://schemas.microsoft.com/office/powerpoint/2010/main" val="281741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79620"/>
            <a:ext cx="8336321" cy="707886"/>
          </a:xfrm>
          <a:prstGeom prst="rect">
            <a:avLst/>
          </a:prstGeom>
          <a:noFill/>
        </p:spPr>
        <p:txBody>
          <a:bodyPr wrap="none" rtlCol="0">
            <a:spAutoFit/>
          </a:bodyPr>
          <a:lstStyle/>
          <a:p>
            <a:r>
              <a:rPr lang="en-US" sz="4000" b="1" dirty="0" smtClean="0">
                <a:solidFill>
                  <a:srgbClr val="0070C0"/>
                </a:solidFill>
              </a:rPr>
              <a:t>Managed  Tables  and  External  Tables</a:t>
            </a:r>
            <a:endParaRPr lang="en-US" sz="4000" b="1" dirty="0">
              <a:solidFill>
                <a:srgbClr val="0070C0"/>
              </a:solidFill>
            </a:endParaRPr>
          </a:p>
        </p:txBody>
      </p:sp>
      <p:sp>
        <p:nvSpPr>
          <p:cNvPr id="5" name="Rectangle 4"/>
          <p:cNvSpPr/>
          <p:nvPr/>
        </p:nvSpPr>
        <p:spPr>
          <a:xfrm>
            <a:off x="58271" y="762000"/>
            <a:ext cx="8915400" cy="2139047"/>
          </a:xfrm>
          <a:prstGeom prst="rect">
            <a:avLst/>
          </a:prstGeom>
        </p:spPr>
        <p:txBody>
          <a:bodyPr wrap="square">
            <a:spAutoFit/>
          </a:bodyPr>
          <a:lstStyle/>
          <a:p>
            <a:pPr>
              <a:lnSpc>
                <a:spcPct val="150000"/>
              </a:lnSpc>
            </a:pPr>
            <a:r>
              <a:rPr lang="en-US" sz="1400" dirty="0">
                <a:solidFill>
                  <a:prstClr val="black"/>
                </a:solidFill>
              </a:rPr>
              <a:t>When you create a table in Hive, by default Hive will manage the data, which </a:t>
            </a:r>
            <a:r>
              <a:rPr lang="en-US" sz="1400" dirty="0" smtClean="0">
                <a:solidFill>
                  <a:prstClr val="black"/>
                </a:solidFill>
              </a:rPr>
              <a:t>means that </a:t>
            </a:r>
            <a:r>
              <a:rPr lang="en-US" sz="1400" dirty="0">
                <a:solidFill>
                  <a:prstClr val="black"/>
                </a:solidFill>
              </a:rPr>
              <a:t>Hive moves the data into its warehouse directory. </a:t>
            </a:r>
            <a:endParaRPr lang="en-US" sz="1400" dirty="0" smtClean="0">
              <a:solidFill>
                <a:prstClr val="black"/>
              </a:solidFill>
            </a:endParaRPr>
          </a:p>
          <a:p>
            <a:pPr>
              <a:lnSpc>
                <a:spcPct val="150000"/>
              </a:lnSpc>
            </a:pPr>
            <a:endParaRPr lang="en-US" sz="1400" dirty="0" smtClean="0">
              <a:solidFill>
                <a:prstClr val="black"/>
              </a:solidFill>
            </a:endParaRPr>
          </a:p>
          <a:p>
            <a:pPr>
              <a:lnSpc>
                <a:spcPct val="150000"/>
              </a:lnSpc>
            </a:pPr>
            <a:r>
              <a:rPr lang="en-US" sz="1400" dirty="0" smtClean="0">
                <a:solidFill>
                  <a:prstClr val="black"/>
                </a:solidFill>
              </a:rPr>
              <a:t>Alternatively</a:t>
            </a:r>
            <a:r>
              <a:rPr lang="en-US" sz="1400" dirty="0">
                <a:solidFill>
                  <a:prstClr val="black"/>
                </a:solidFill>
              </a:rPr>
              <a:t>, you may </a:t>
            </a:r>
            <a:r>
              <a:rPr lang="en-US" sz="1400" dirty="0" smtClean="0">
                <a:solidFill>
                  <a:prstClr val="black"/>
                </a:solidFill>
              </a:rPr>
              <a:t>create an </a:t>
            </a:r>
            <a:r>
              <a:rPr lang="en-US" sz="1400" dirty="0">
                <a:solidFill>
                  <a:prstClr val="black"/>
                </a:solidFill>
              </a:rPr>
              <a:t>external table, which tells Hive to refer to the data that is at an existing </a:t>
            </a:r>
            <a:r>
              <a:rPr lang="en-US" sz="1400" dirty="0" smtClean="0">
                <a:solidFill>
                  <a:prstClr val="black"/>
                </a:solidFill>
              </a:rPr>
              <a:t>location outside </a:t>
            </a:r>
            <a:r>
              <a:rPr lang="en-US" sz="1400" dirty="0">
                <a:solidFill>
                  <a:prstClr val="black"/>
                </a:solidFill>
              </a:rPr>
              <a:t>the warehouse directory</a:t>
            </a:r>
            <a:r>
              <a:rPr lang="en-US" sz="1400" dirty="0" smtClean="0">
                <a:solidFill>
                  <a:prstClr val="black"/>
                </a:solidFill>
              </a:rPr>
              <a:t>. </a:t>
            </a:r>
            <a:endParaRPr lang="en-US" sz="1400" dirty="0">
              <a:solidFill>
                <a:prstClr val="black"/>
              </a:solidFill>
            </a:endParaRPr>
          </a:p>
          <a:p>
            <a:pPr>
              <a:lnSpc>
                <a:spcPct val="200000"/>
              </a:lnSpc>
            </a:pPr>
            <a:r>
              <a:rPr lang="en-US" sz="1400" b="1" dirty="0">
                <a:solidFill>
                  <a:prstClr val="black"/>
                </a:solidFill>
              </a:rPr>
              <a:t>The difference between the two types of table is seen in the LOAD and DROP </a:t>
            </a:r>
            <a:r>
              <a:rPr lang="en-US" sz="1400" b="1" dirty="0" smtClean="0">
                <a:solidFill>
                  <a:prstClr val="black"/>
                </a:solidFill>
              </a:rPr>
              <a:t> Semantics</a:t>
            </a:r>
            <a:r>
              <a:rPr lang="en-US" sz="1400" dirty="0" smtClean="0">
                <a:solidFill>
                  <a:prstClr val="black"/>
                </a:solidFill>
              </a:rPr>
              <a:t>.</a:t>
            </a:r>
            <a:endParaRPr lang="en-US" sz="1400" dirty="0">
              <a:solidFill>
                <a:prstClr val="black"/>
              </a:solidFill>
            </a:endParaRPr>
          </a:p>
        </p:txBody>
      </p:sp>
      <p:sp>
        <p:nvSpPr>
          <p:cNvPr id="6" name="Rectangle 5"/>
          <p:cNvSpPr/>
          <p:nvPr/>
        </p:nvSpPr>
        <p:spPr>
          <a:xfrm rot="21424420">
            <a:off x="2382458" y="621340"/>
            <a:ext cx="4572000" cy="923330"/>
          </a:xfrm>
          <a:prstGeom prst="rect">
            <a:avLst/>
          </a:prstGeom>
        </p:spPr>
        <p:txBody>
          <a:bodyPr>
            <a:spAutoFit/>
          </a:bodyPr>
          <a:lstStyle/>
          <a:p>
            <a:r>
              <a:rPr lang="en-US" dirty="0">
                <a:solidFill>
                  <a:prstClr val="black"/>
                </a:solidFill>
              </a:rPr>
              <a:t>		</a:t>
            </a:r>
          </a:p>
          <a:p>
            <a:r>
              <a:rPr lang="en-US" dirty="0">
                <a:solidFill>
                  <a:prstClr val="black"/>
                </a:solidFill>
              </a:rPr>
              <a:t>			</a:t>
            </a:r>
          </a:p>
          <a:p>
            <a:r>
              <a:rPr lang="en-US" dirty="0">
                <a:solidFill>
                  <a:prstClr val="black"/>
                </a:solidFill>
              </a:rPr>
              <a:t>		</a:t>
            </a:r>
          </a:p>
        </p:txBody>
      </p:sp>
      <p:graphicFrame>
        <p:nvGraphicFramePr>
          <p:cNvPr id="7" name="Table 6"/>
          <p:cNvGraphicFramePr>
            <a:graphicFrameLocks noGrp="1"/>
          </p:cNvGraphicFramePr>
          <p:nvPr>
            <p:extLst>
              <p:ext uri="{D42A27DB-BD31-4B8C-83A1-F6EECF244321}">
                <p14:modId xmlns:p14="http://schemas.microsoft.com/office/powerpoint/2010/main" val="2114710511"/>
              </p:ext>
            </p:extLst>
          </p:nvPr>
        </p:nvGraphicFramePr>
        <p:xfrm>
          <a:off x="685800" y="3962399"/>
          <a:ext cx="7772400" cy="2794323"/>
        </p:xfrm>
        <a:graphic>
          <a:graphicData uri="http://schemas.openxmlformats.org/drawingml/2006/table">
            <a:tbl>
              <a:tblPr firstRow="1" bandRow="1">
                <a:tableStyleId>{5C22544A-7EE6-4342-B048-85BDC9FD1C3A}</a:tableStyleId>
              </a:tblPr>
              <a:tblGrid>
                <a:gridCol w="2677173"/>
                <a:gridCol w="2608628"/>
                <a:gridCol w="2486599"/>
              </a:tblGrid>
              <a:tr h="674273">
                <a:tc>
                  <a:txBody>
                    <a:bodyPr/>
                    <a:lstStyle/>
                    <a:p>
                      <a:endParaRPr lang="en-US" dirty="0"/>
                    </a:p>
                  </a:txBody>
                  <a:tcPr/>
                </a:tc>
                <a:tc>
                  <a:txBody>
                    <a:bodyPr/>
                    <a:lstStyle/>
                    <a:p>
                      <a:r>
                        <a:rPr lang="en-US" b="1" dirty="0" smtClean="0"/>
                        <a:t>Managed Table</a:t>
                      </a:r>
                      <a:endParaRPr lang="en-US" dirty="0"/>
                    </a:p>
                  </a:txBody>
                  <a:tcPr/>
                </a:tc>
                <a:tc>
                  <a:txBody>
                    <a:bodyPr/>
                    <a:lstStyle/>
                    <a:p>
                      <a:r>
                        <a:rPr lang="en-US" b="1" dirty="0" smtClean="0"/>
                        <a:t>External Table</a:t>
                      </a:r>
                      <a:endParaRPr lang="en-US" dirty="0"/>
                    </a:p>
                  </a:txBody>
                  <a:tcPr/>
                </a:tc>
              </a:tr>
              <a:tr h="1301996">
                <a:tc>
                  <a:txBody>
                    <a:bodyPr/>
                    <a:lstStyle/>
                    <a:p>
                      <a:r>
                        <a:rPr lang="en-US" dirty="0" smtClean="0"/>
                        <a:t>Create / Load</a:t>
                      </a:r>
                      <a:endParaRPr lang="en-US" dirty="0"/>
                    </a:p>
                  </a:txBody>
                  <a:tcPr/>
                </a:tc>
                <a:tc>
                  <a:txBody>
                    <a:bodyPr/>
                    <a:lstStyle/>
                    <a:p>
                      <a:r>
                        <a:rPr lang="en-US" dirty="0" smtClean="0"/>
                        <a:t>Data will be Warehouse directory</a:t>
                      </a:r>
                      <a:endParaRPr lang="en-US" dirty="0"/>
                    </a:p>
                  </a:txBody>
                  <a:tcPr/>
                </a:tc>
                <a:tc>
                  <a:txBody>
                    <a:bodyPr/>
                    <a:lstStyle/>
                    <a:p>
                      <a:r>
                        <a:rPr lang="en-US" dirty="0" smtClean="0"/>
                        <a:t>Data will be at external location. Does not even check whether external location exists. </a:t>
                      </a:r>
                      <a:endParaRPr lang="en-US" dirty="0"/>
                    </a:p>
                  </a:txBody>
                  <a:tcPr/>
                </a:tc>
              </a:tr>
              <a:tr h="818054">
                <a:tc>
                  <a:txBody>
                    <a:bodyPr/>
                    <a:lstStyle/>
                    <a:p>
                      <a:r>
                        <a:rPr lang="en-US" dirty="0" smtClean="0"/>
                        <a:t>Drop</a:t>
                      </a:r>
                      <a:endParaRPr lang="en-US" dirty="0"/>
                    </a:p>
                  </a:txBody>
                  <a:tcPr/>
                </a:tc>
                <a:tc>
                  <a:txBody>
                    <a:bodyPr/>
                    <a:lstStyle/>
                    <a:p>
                      <a:r>
                        <a:rPr lang="en-US" dirty="0" smtClean="0"/>
                        <a:t>Metadata and Data is deleted</a:t>
                      </a:r>
                      <a:endParaRPr lang="en-US" dirty="0"/>
                    </a:p>
                  </a:txBody>
                  <a:tcPr/>
                </a:tc>
                <a:tc>
                  <a:txBody>
                    <a:bodyPr/>
                    <a:lstStyle/>
                    <a:p>
                      <a:r>
                        <a:rPr lang="en-US" dirty="0" smtClean="0"/>
                        <a:t>Metadata is deleted and data is untouched.	</a:t>
                      </a:r>
                      <a:endParaRPr lang="en-US" dirty="0"/>
                    </a:p>
                  </a:txBody>
                  <a:tcPr/>
                </a:tc>
              </a:tr>
            </a:tbl>
          </a:graphicData>
        </a:graphic>
      </p:graphicFrame>
    </p:spTree>
    <p:extLst>
      <p:ext uri="{BB962C8B-B14F-4D97-AF65-F5344CB8AC3E}">
        <p14:creationId xmlns:p14="http://schemas.microsoft.com/office/powerpoint/2010/main" val="1907550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305800" cy="1600438"/>
          </a:xfrm>
          <a:prstGeom prst="rect">
            <a:avLst/>
          </a:prstGeom>
        </p:spPr>
        <p:txBody>
          <a:bodyPr wrap="square">
            <a:spAutoFit/>
          </a:bodyPr>
          <a:lstStyle/>
          <a:p>
            <a:r>
              <a:rPr lang="en-US" sz="1400" dirty="0" smtClean="0">
                <a:solidFill>
                  <a:prstClr val="black"/>
                </a:solidFill>
              </a:rPr>
              <a:t>CREATE </a:t>
            </a:r>
            <a:r>
              <a:rPr lang="en-US" sz="1400" dirty="0">
                <a:solidFill>
                  <a:prstClr val="black"/>
                </a:solidFill>
              </a:rPr>
              <a:t>TABLE managed_table(dummy STRING</a:t>
            </a:r>
            <a:r>
              <a:rPr lang="en-US" sz="1400" dirty="0" smtClean="0">
                <a:solidFill>
                  <a:prstClr val="black"/>
                </a:solidFill>
              </a:rPr>
              <a:t>);</a:t>
            </a:r>
          </a:p>
          <a:p>
            <a:r>
              <a:rPr lang="en-US" sz="1400" dirty="0" smtClean="0">
                <a:solidFill>
                  <a:prstClr val="black"/>
                </a:solidFill>
              </a:rPr>
              <a:t>LOAD </a:t>
            </a:r>
            <a:r>
              <a:rPr lang="en-US" sz="1400" dirty="0">
                <a:solidFill>
                  <a:prstClr val="black"/>
                </a:solidFill>
              </a:rPr>
              <a:t>DATA INPATH </a:t>
            </a:r>
            <a:r>
              <a:rPr lang="en-US" sz="1400" dirty="0" smtClean="0">
                <a:solidFill>
                  <a:prstClr val="black"/>
                </a:solidFill>
              </a:rPr>
              <a:t>  '/</a:t>
            </a:r>
            <a:r>
              <a:rPr lang="en-US" sz="1400" dirty="0">
                <a:solidFill>
                  <a:prstClr val="black"/>
                </a:solidFill>
              </a:rPr>
              <a:t>user/tom/data.txt' INTO table managed_table;</a:t>
            </a:r>
          </a:p>
          <a:p>
            <a:endParaRPr lang="en-US" sz="1400" dirty="0" smtClean="0">
              <a:solidFill>
                <a:prstClr val="black"/>
              </a:solidFill>
            </a:endParaRPr>
          </a:p>
          <a:p>
            <a:r>
              <a:rPr lang="en-US" sz="1400" dirty="0" smtClean="0">
                <a:solidFill>
                  <a:prstClr val="black"/>
                </a:solidFill>
              </a:rPr>
              <a:t>CREATE </a:t>
            </a:r>
            <a:r>
              <a:rPr lang="en-US" sz="1400" b="1" dirty="0">
                <a:solidFill>
                  <a:prstClr val="black"/>
                </a:solidFill>
              </a:rPr>
              <a:t>EXTERNAL TABLE </a:t>
            </a:r>
            <a:r>
              <a:rPr lang="en-US" sz="1400" b="1" dirty="0" smtClean="0">
                <a:solidFill>
                  <a:prstClr val="black"/>
                </a:solidFill>
              </a:rPr>
              <a:t>external_table2(dummy </a:t>
            </a:r>
            <a:r>
              <a:rPr lang="en-US" sz="1400" b="1" dirty="0">
                <a:solidFill>
                  <a:prstClr val="black"/>
                </a:solidFill>
              </a:rPr>
              <a:t>STRING)</a:t>
            </a:r>
            <a:endParaRPr lang="en-US" sz="1400" dirty="0">
              <a:solidFill>
                <a:prstClr val="black"/>
              </a:solidFill>
            </a:endParaRPr>
          </a:p>
          <a:p>
            <a:r>
              <a:rPr lang="en-US" sz="1400" dirty="0" smtClean="0">
                <a:solidFill>
                  <a:prstClr val="black"/>
                </a:solidFill>
              </a:rPr>
              <a:t>                    LOCATION   '/user/</a:t>
            </a:r>
            <a:r>
              <a:rPr lang="en-US" sz="1400" dirty="0" err="1" smtClean="0">
                <a:solidFill>
                  <a:prstClr val="black"/>
                </a:solidFill>
              </a:rPr>
              <a:t>mydir</a:t>
            </a:r>
            <a:r>
              <a:rPr lang="en-US" sz="1400" dirty="0" smtClean="0">
                <a:solidFill>
                  <a:prstClr val="black"/>
                </a:solidFill>
              </a:rPr>
              <a:t>/external_table2’;</a:t>
            </a:r>
            <a:endParaRPr lang="en-US" sz="1400" dirty="0">
              <a:solidFill>
                <a:prstClr val="black"/>
              </a:solidFill>
            </a:endParaRPr>
          </a:p>
          <a:p>
            <a:r>
              <a:rPr lang="en-US" sz="1400" dirty="0">
                <a:solidFill>
                  <a:prstClr val="black"/>
                </a:solidFill>
              </a:rPr>
              <a:t>LOAD DATA INPATH '/user/tom/data.txt' INTO TABLE </a:t>
            </a:r>
            <a:r>
              <a:rPr lang="en-US" sz="1400" dirty="0" smtClean="0">
                <a:solidFill>
                  <a:prstClr val="black"/>
                </a:solidFill>
              </a:rPr>
              <a:t>external_table2;</a:t>
            </a:r>
            <a:endParaRPr lang="en-US" sz="1400" dirty="0">
              <a:solidFill>
                <a:prstClr val="black"/>
              </a:solidFill>
            </a:endParaRPr>
          </a:p>
          <a:p>
            <a:endParaRPr lang="en-US" sz="1400" dirty="0">
              <a:solidFill>
                <a:prstClr val="black"/>
              </a:solidFill>
            </a:endParaRPr>
          </a:p>
        </p:txBody>
      </p:sp>
      <p:sp>
        <p:nvSpPr>
          <p:cNvPr id="3" name="Rectangle 2"/>
          <p:cNvSpPr/>
          <p:nvPr/>
        </p:nvSpPr>
        <p:spPr>
          <a:xfrm>
            <a:off x="685800" y="2362200"/>
            <a:ext cx="7772400" cy="2569934"/>
          </a:xfrm>
          <a:prstGeom prst="rect">
            <a:avLst/>
          </a:prstGeom>
        </p:spPr>
        <p:txBody>
          <a:bodyPr wrap="square">
            <a:spAutoFit/>
          </a:bodyPr>
          <a:lstStyle/>
          <a:p>
            <a:r>
              <a:rPr lang="en-US" sz="1400" b="1" dirty="0">
                <a:solidFill>
                  <a:prstClr val="black"/>
                </a:solidFill>
              </a:rPr>
              <a:t>Which one to use?</a:t>
            </a:r>
            <a:endParaRPr lang="en-US" sz="1400" dirty="0">
              <a:solidFill>
                <a:prstClr val="black"/>
              </a:solidFill>
            </a:endParaRPr>
          </a:p>
          <a:p>
            <a:pPr>
              <a:lnSpc>
                <a:spcPct val="150000"/>
              </a:lnSpc>
            </a:pPr>
            <a:r>
              <a:rPr lang="en-US" sz="1400" dirty="0">
                <a:solidFill>
                  <a:prstClr val="black"/>
                </a:solidFill>
              </a:rPr>
              <a:t>As a rule of thumb, if you are doing all your processing with Hive, then use managed tables, but if you wish to use Hive and other tools on the same dataset, then use external tables. A common pattern is to use an external table to access an initial dataset stored in HDFS (created by another process), then use a Hive transform to move the data into a managed Hive table. This works the other way around, too—an external table (not necessarily on HDFS) can be used to export data from Hive for other applications to use. </a:t>
            </a:r>
            <a:endParaRPr lang="en-US" sz="1400" dirty="0" smtClean="0">
              <a:solidFill>
                <a:prstClr val="black"/>
              </a:solidFill>
            </a:endParaRPr>
          </a:p>
          <a:p>
            <a:endParaRPr lang="en-US" sz="1400" dirty="0">
              <a:solidFill>
                <a:prstClr val="black"/>
              </a:solidFill>
            </a:endParaRPr>
          </a:p>
          <a:p>
            <a:r>
              <a:rPr lang="en-US" sz="1400" dirty="0">
                <a:solidFill>
                  <a:prstClr val="black"/>
                </a:solidFill>
              </a:rPr>
              <a:t>Another reason for using external tables is when you wish to associate multiple schemas with the same dataset.</a:t>
            </a:r>
          </a:p>
        </p:txBody>
      </p:sp>
    </p:spTree>
    <p:extLst>
      <p:ext uri="{BB962C8B-B14F-4D97-AF65-F5344CB8AC3E}">
        <p14:creationId xmlns:p14="http://schemas.microsoft.com/office/powerpoint/2010/main" val="4109321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2657266" cy="830997"/>
          </a:xfrm>
          <a:prstGeom prst="rect">
            <a:avLst/>
          </a:prstGeom>
          <a:noFill/>
        </p:spPr>
        <p:txBody>
          <a:bodyPr wrap="none" rtlCol="0">
            <a:spAutoFit/>
          </a:bodyPr>
          <a:lstStyle/>
          <a:p>
            <a:r>
              <a:rPr lang="en-US" sz="4800" b="1" u="sng" dirty="0" smtClean="0">
                <a:solidFill>
                  <a:srgbClr val="00B0F0"/>
                </a:solidFill>
              </a:rPr>
              <a:t>Partitions</a:t>
            </a:r>
            <a:endParaRPr lang="en-US" sz="4800" b="1" u="sng" dirty="0">
              <a:solidFill>
                <a:srgbClr val="00B0F0"/>
              </a:solidFill>
            </a:endParaRPr>
          </a:p>
        </p:txBody>
      </p:sp>
      <p:sp>
        <p:nvSpPr>
          <p:cNvPr id="3" name="TextBox 2"/>
          <p:cNvSpPr txBox="1"/>
          <p:nvPr/>
        </p:nvSpPr>
        <p:spPr>
          <a:xfrm>
            <a:off x="609600" y="1371600"/>
            <a:ext cx="7848600" cy="4616648"/>
          </a:xfrm>
          <a:prstGeom prst="rect">
            <a:avLst/>
          </a:prstGeom>
          <a:noFill/>
        </p:spPr>
        <p:txBody>
          <a:bodyPr wrap="square" rtlCol="0">
            <a:spAutoFit/>
          </a:bodyPr>
          <a:lstStyle/>
          <a:p>
            <a:r>
              <a:rPr lang="en-US" sz="1400" dirty="0" smtClean="0">
                <a:solidFill>
                  <a:prstClr val="black"/>
                </a:solidFill>
              </a:rPr>
              <a:t>Partition : means to categorize the data in a table.</a:t>
            </a:r>
          </a:p>
          <a:p>
            <a:endParaRPr lang="en-US" sz="1400" dirty="0" smtClean="0">
              <a:solidFill>
                <a:prstClr val="black"/>
              </a:solidFill>
            </a:endParaRPr>
          </a:p>
          <a:p>
            <a:pPr marL="285750" indent="-285750">
              <a:buFont typeface="Wingdings" pitchFamily="2" charset="2"/>
              <a:buChar char="Ø"/>
            </a:pPr>
            <a:r>
              <a:rPr lang="en-US" sz="1400" dirty="0">
                <a:solidFill>
                  <a:prstClr val="black"/>
                </a:solidFill>
              </a:rPr>
              <a:t> </a:t>
            </a:r>
            <a:r>
              <a:rPr lang="en-US" sz="1400" dirty="0" smtClean="0">
                <a:solidFill>
                  <a:prstClr val="black"/>
                </a:solidFill>
              </a:rPr>
              <a:t>Whenever we request a piece of data we use Partitions  by default  it is a Non-Partitioned Table.</a:t>
            </a:r>
          </a:p>
          <a:p>
            <a:pPr marL="285750" indent="-285750">
              <a:buFont typeface="Wingdings" pitchFamily="2" charset="2"/>
              <a:buChar char="Ø"/>
            </a:pPr>
            <a:endParaRPr lang="en-US" sz="1400" dirty="0">
              <a:solidFill>
                <a:prstClr val="black"/>
              </a:solidFill>
            </a:endParaRPr>
          </a:p>
          <a:p>
            <a:endParaRPr lang="en-US" sz="1400" dirty="0">
              <a:solidFill>
                <a:prstClr val="black"/>
              </a:solidFill>
            </a:endParaRPr>
          </a:p>
          <a:p>
            <a:r>
              <a:rPr lang="en-US" sz="1400" dirty="0" smtClean="0">
                <a:solidFill>
                  <a:prstClr val="black"/>
                </a:solidFill>
              </a:rPr>
              <a:t>Types:  1. Partitioned</a:t>
            </a:r>
          </a:p>
          <a:p>
            <a:r>
              <a:rPr lang="en-US" sz="1400" dirty="0">
                <a:solidFill>
                  <a:prstClr val="black"/>
                </a:solidFill>
              </a:rPr>
              <a:t> </a:t>
            </a:r>
            <a:r>
              <a:rPr lang="en-US" sz="1400" dirty="0" smtClean="0">
                <a:solidFill>
                  <a:prstClr val="black"/>
                </a:solidFill>
              </a:rPr>
              <a:t>             2. Non – Partitioned  (by Default)</a:t>
            </a:r>
          </a:p>
          <a:p>
            <a:endParaRPr lang="en-US" sz="1400" dirty="0">
              <a:solidFill>
                <a:prstClr val="black"/>
              </a:solidFill>
            </a:endParaRPr>
          </a:p>
          <a:p>
            <a:r>
              <a:rPr lang="en-US" sz="1400" dirty="0" smtClean="0">
                <a:solidFill>
                  <a:prstClr val="black"/>
                </a:solidFill>
              </a:rPr>
              <a:t>EX: Non-Partitioned: </a:t>
            </a:r>
          </a:p>
          <a:p>
            <a:endParaRPr lang="en-US" sz="1400" dirty="0">
              <a:solidFill>
                <a:prstClr val="black"/>
              </a:solidFill>
            </a:endParaRPr>
          </a:p>
          <a:p>
            <a:r>
              <a:rPr lang="en-US" sz="1400" dirty="0" smtClean="0">
                <a:solidFill>
                  <a:prstClr val="black"/>
                </a:solidFill>
              </a:rPr>
              <a:t> Syntax: create table &lt;table name&gt;(col1 data type,col2 data type, …………) row format  delimited</a:t>
            </a:r>
          </a:p>
          <a:p>
            <a:r>
              <a:rPr lang="en-US" sz="1400" dirty="0">
                <a:solidFill>
                  <a:prstClr val="black"/>
                </a:solidFill>
              </a:rPr>
              <a:t> </a:t>
            </a:r>
            <a:r>
              <a:rPr lang="en-US" sz="1400" dirty="0" smtClean="0">
                <a:solidFill>
                  <a:prstClr val="black"/>
                </a:solidFill>
              </a:rPr>
              <a:t>                                 fields  terminated  by  ‘,’</a:t>
            </a:r>
          </a:p>
          <a:p>
            <a:r>
              <a:rPr lang="en-US" sz="1400" dirty="0" smtClean="0">
                <a:solidFill>
                  <a:prstClr val="black"/>
                </a:solidFill>
              </a:rPr>
              <a:t>Loading:  load data local inpath ‘&lt;local file name&gt;’ into table  &lt;table name&gt;;</a:t>
            </a:r>
          </a:p>
          <a:p>
            <a:r>
              <a:rPr lang="en-US" sz="1400" dirty="0" smtClean="0">
                <a:solidFill>
                  <a:prstClr val="black"/>
                </a:solidFill>
              </a:rPr>
              <a:t>EX: Partitioned:</a:t>
            </a:r>
          </a:p>
          <a:p>
            <a:endParaRPr lang="en-US" sz="1400" dirty="0" smtClean="0">
              <a:solidFill>
                <a:prstClr val="black"/>
              </a:solidFill>
            </a:endParaRPr>
          </a:p>
          <a:p>
            <a:r>
              <a:rPr lang="en-US" sz="1400" dirty="0" smtClean="0">
                <a:solidFill>
                  <a:prstClr val="black"/>
                </a:solidFill>
              </a:rPr>
              <a:t>SYS:  hive&gt; create table &lt;TN&gt;(…….)  partitioned by(…….) row format ………;</a:t>
            </a:r>
            <a:endParaRPr lang="en-US" sz="1400" dirty="0">
              <a:solidFill>
                <a:prstClr val="black"/>
              </a:solidFill>
            </a:endParaRPr>
          </a:p>
          <a:p>
            <a:endParaRPr lang="en-US" sz="1400" dirty="0" smtClean="0">
              <a:solidFill>
                <a:prstClr val="black"/>
              </a:solidFill>
            </a:endParaRPr>
          </a:p>
          <a:p>
            <a:r>
              <a:rPr lang="en-US" sz="1400" dirty="0" smtClean="0">
                <a:solidFill>
                  <a:prstClr val="black"/>
                </a:solidFill>
              </a:rPr>
              <a:t>Syntax  EX</a:t>
            </a:r>
            <a:r>
              <a:rPr lang="en-US" sz="1400" dirty="0">
                <a:solidFill>
                  <a:prstClr val="black"/>
                </a:solidFill>
              </a:rPr>
              <a:t>:   hive&gt; create table sales_day(prid int,prname string,quantity int,price double,branch string) partitioned by </a:t>
            </a:r>
            <a:r>
              <a:rPr lang="en-US" sz="1400" dirty="0" smtClean="0">
                <a:solidFill>
                  <a:prstClr val="black"/>
                </a:solidFill>
              </a:rPr>
              <a:t>(</a:t>
            </a:r>
            <a:r>
              <a:rPr lang="en-US" sz="1400" dirty="0">
                <a:solidFill>
                  <a:prstClr val="black"/>
                </a:solidFill>
              </a:rPr>
              <a:t>day int,month int,year int) row format delimited fields terminated by ',';                           </a:t>
            </a:r>
          </a:p>
          <a:p>
            <a:endParaRPr lang="en-US" sz="1400" dirty="0">
              <a:solidFill>
                <a:prstClr val="black"/>
              </a:solidFill>
            </a:endParaRPr>
          </a:p>
          <a:p>
            <a:endParaRPr lang="en-US" sz="1400" dirty="0">
              <a:solidFill>
                <a:prstClr val="black"/>
              </a:solidFill>
            </a:endParaRPr>
          </a:p>
        </p:txBody>
      </p:sp>
    </p:spTree>
    <p:extLst>
      <p:ext uri="{BB962C8B-B14F-4D97-AF65-F5344CB8AC3E}">
        <p14:creationId xmlns:p14="http://schemas.microsoft.com/office/powerpoint/2010/main" val="423329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543800" cy="1169551"/>
          </a:xfrm>
          <a:prstGeom prst="rect">
            <a:avLst/>
          </a:prstGeom>
        </p:spPr>
        <p:txBody>
          <a:bodyPr wrap="square">
            <a:spAutoFit/>
          </a:bodyPr>
          <a:lstStyle/>
          <a:p>
            <a:r>
              <a:rPr lang="en-US" sz="1400" dirty="0">
                <a:solidFill>
                  <a:prstClr val="black"/>
                </a:solidFill>
              </a:rPr>
              <a:t>hive&gt; </a:t>
            </a:r>
            <a:r>
              <a:rPr lang="en-US" sz="1400" dirty="0" smtClean="0">
                <a:solidFill>
                  <a:prstClr val="black"/>
                </a:solidFill>
              </a:rPr>
              <a:t>load data </a:t>
            </a:r>
            <a:r>
              <a:rPr lang="en-US" sz="1400" dirty="0">
                <a:solidFill>
                  <a:prstClr val="black"/>
                </a:solidFill>
              </a:rPr>
              <a:t>local inpath 'sales' into table sales_day partition(day=12,month=2,year=2013</a:t>
            </a:r>
            <a:r>
              <a:rPr lang="en-US" sz="1400" dirty="0" smtClean="0">
                <a:solidFill>
                  <a:prstClr val="black"/>
                </a:solidFill>
              </a:rPr>
              <a:t>);</a:t>
            </a:r>
          </a:p>
          <a:p>
            <a:endParaRPr lang="en-US" sz="1400" dirty="0">
              <a:solidFill>
                <a:prstClr val="black"/>
              </a:solidFill>
            </a:endParaRPr>
          </a:p>
          <a:p>
            <a:r>
              <a:rPr lang="en-US" sz="1400" dirty="0" smtClean="0">
                <a:solidFill>
                  <a:prstClr val="black"/>
                </a:solidFill>
              </a:rPr>
              <a:t>Hive&gt; load data local inpath ‘sales2’ into table sales_day partition(day=13,month=2,year=2013);</a:t>
            </a:r>
          </a:p>
          <a:p>
            <a:endParaRPr lang="en-US" sz="1400" dirty="0">
              <a:solidFill>
                <a:prstClr val="black"/>
              </a:solidFill>
            </a:endParaRPr>
          </a:p>
          <a:p>
            <a:r>
              <a:rPr lang="en-US" sz="1400" dirty="0" smtClean="0">
                <a:solidFill>
                  <a:prstClr val="black"/>
                </a:solidFill>
              </a:rPr>
              <a:t>Hive&gt; select * from sales_day;</a:t>
            </a:r>
            <a:endParaRPr lang="en-US" sz="1400" dirty="0">
              <a:solidFill>
                <a:prstClr val="black"/>
              </a:solidFill>
            </a:endParaRPr>
          </a:p>
        </p:txBody>
      </p:sp>
      <p:sp>
        <p:nvSpPr>
          <p:cNvPr id="3" name="TextBox 2"/>
          <p:cNvSpPr txBox="1"/>
          <p:nvPr/>
        </p:nvSpPr>
        <p:spPr>
          <a:xfrm>
            <a:off x="609600" y="1981199"/>
            <a:ext cx="8153400" cy="1169551"/>
          </a:xfrm>
          <a:prstGeom prst="rect">
            <a:avLst/>
          </a:prstGeom>
          <a:noFill/>
        </p:spPr>
        <p:txBody>
          <a:bodyPr wrap="square" rtlCol="0">
            <a:spAutoFit/>
          </a:bodyPr>
          <a:lstStyle/>
          <a:p>
            <a:r>
              <a:rPr lang="en-US" sz="1400" dirty="0" smtClean="0">
                <a:solidFill>
                  <a:prstClr val="black"/>
                </a:solidFill>
              </a:rPr>
              <a:t>Note :  </a:t>
            </a:r>
          </a:p>
          <a:p>
            <a:pPr marL="285750" indent="-285750">
              <a:buFont typeface="Wingdings" pitchFamily="2" charset="2"/>
              <a:buChar char="Ø"/>
            </a:pPr>
            <a:r>
              <a:rPr lang="en-US" sz="1400" dirty="0" smtClean="0">
                <a:solidFill>
                  <a:prstClr val="black"/>
                </a:solidFill>
              </a:rPr>
              <a:t>In hive Partitioned  are logical  in RDBMS the partitions are Physical;</a:t>
            </a:r>
          </a:p>
          <a:p>
            <a:endParaRPr lang="en-US" sz="1400" dirty="0" smtClean="0">
              <a:solidFill>
                <a:prstClr val="black"/>
              </a:solidFill>
            </a:endParaRPr>
          </a:p>
          <a:p>
            <a:pPr marL="285750" indent="-285750">
              <a:buFont typeface="Wingdings" pitchFamily="2" charset="2"/>
              <a:buChar char="Ø"/>
            </a:pPr>
            <a:r>
              <a:rPr lang="en-US" sz="1400" dirty="0" smtClean="0">
                <a:solidFill>
                  <a:prstClr val="black"/>
                </a:solidFill>
              </a:rPr>
              <a:t>We use the technique of partitions  to  manage  incremental   loads;</a:t>
            </a:r>
          </a:p>
          <a:p>
            <a:endParaRPr lang="en-US" sz="1400" dirty="0">
              <a:solidFill>
                <a:prstClr val="black"/>
              </a:solidFill>
            </a:endParaRPr>
          </a:p>
        </p:txBody>
      </p:sp>
      <p:sp>
        <p:nvSpPr>
          <p:cNvPr id="4" name="TextBox 3"/>
          <p:cNvSpPr txBox="1"/>
          <p:nvPr/>
        </p:nvSpPr>
        <p:spPr>
          <a:xfrm>
            <a:off x="685800" y="3962400"/>
            <a:ext cx="5432231" cy="1169551"/>
          </a:xfrm>
          <a:prstGeom prst="rect">
            <a:avLst/>
          </a:prstGeom>
          <a:noFill/>
        </p:spPr>
        <p:txBody>
          <a:bodyPr wrap="square" rtlCol="0">
            <a:spAutoFit/>
          </a:bodyPr>
          <a:lstStyle/>
          <a:p>
            <a:r>
              <a:rPr lang="en-US" sz="1400" b="1" dirty="0" smtClean="0">
                <a:solidFill>
                  <a:prstClr val="black"/>
                </a:solidFill>
              </a:rPr>
              <a:t>Distinct: </a:t>
            </a:r>
            <a:r>
              <a:rPr lang="en-US" sz="1400" dirty="0" smtClean="0">
                <a:solidFill>
                  <a:prstClr val="black"/>
                </a:solidFill>
              </a:rPr>
              <a:t> to eliminates duplicate vales in list of a column.</a:t>
            </a:r>
          </a:p>
          <a:p>
            <a:endParaRPr lang="en-US" sz="1400" dirty="0">
              <a:solidFill>
                <a:prstClr val="black"/>
              </a:solidFill>
            </a:endParaRPr>
          </a:p>
          <a:p>
            <a:r>
              <a:rPr lang="en-US" sz="1400" dirty="0" smtClean="0">
                <a:solidFill>
                  <a:prstClr val="black"/>
                </a:solidFill>
              </a:rPr>
              <a:t>Ex1: </a:t>
            </a:r>
            <a:r>
              <a:rPr lang="en-US" sz="1400" dirty="0">
                <a:solidFill>
                  <a:prstClr val="black"/>
                </a:solidFill>
              </a:rPr>
              <a:t>hive&gt; select </a:t>
            </a:r>
            <a:r>
              <a:rPr lang="en-US" sz="1400" dirty="0" smtClean="0">
                <a:solidFill>
                  <a:prstClr val="black"/>
                </a:solidFill>
              </a:rPr>
              <a:t>distinct(</a:t>
            </a:r>
            <a:r>
              <a:rPr lang="en-US" sz="1400" dirty="0" smtClean="0">
                <a:solidFill>
                  <a:prstClr val="black"/>
                </a:solidFill>
              </a:rPr>
              <a:t>dloc) </a:t>
            </a:r>
            <a:r>
              <a:rPr lang="en-US" sz="1400" dirty="0">
                <a:solidFill>
                  <a:prstClr val="black"/>
                </a:solidFill>
              </a:rPr>
              <a:t>from dept;</a:t>
            </a:r>
          </a:p>
          <a:p>
            <a:r>
              <a:rPr lang="en-US" sz="1400" dirty="0" smtClean="0">
                <a:solidFill>
                  <a:prstClr val="black"/>
                </a:solidFill>
              </a:rPr>
              <a:t> </a:t>
            </a:r>
          </a:p>
          <a:p>
            <a:r>
              <a:rPr lang="en-US" sz="1400" dirty="0" smtClean="0">
                <a:solidFill>
                  <a:prstClr val="black"/>
                </a:solidFill>
              </a:rPr>
              <a:t>Ex2:  hive&gt;select  count(distinct(dloc)) from dept;  </a:t>
            </a:r>
            <a:endParaRPr lang="en-US" sz="1400" b="1" dirty="0">
              <a:solidFill>
                <a:prstClr val="black"/>
              </a:solidFill>
            </a:endParaRPr>
          </a:p>
        </p:txBody>
      </p:sp>
    </p:spTree>
    <p:extLst>
      <p:ext uri="{BB962C8B-B14F-4D97-AF65-F5344CB8AC3E}">
        <p14:creationId xmlns:p14="http://schemas.microsoft.com/office/powerpoint/2010/main" val="16441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
            <a:ext cx="75723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90600" y="1295400"/>
            <a:ext cx="6400800" cy="4524315"/>
          </a:xfrm>
          <a:prstGeom prst="rect">
            <a:avLst/>
          </a:prstGeom>
          <a:noFill/>
        </p:spPr>
        <p:txBody>
          <a:bodyPr wrap="square" rtlCol="0">
            <a:spAutoFit/>
          </a:bodyPr>
          <a:lstStyle/>
          <a:p>
            <a:pPr marL="342900" indent="-342900">
              <a:lnSpc>
                <a:spcPct val="150000"/>
              </a:lnSpc>
              <a:buAutoNum type="arabicPeriod"/>
            </a:pPr>
            <a:r>
              <a:rPr lang="en-US" sz="3200" dirty="0" smtClean="0"/>
              <a:t>What is Hive ?</a:t>
            </a:r>
          </a:p>
          <a:p>
            <a:pPr marL="342900" indent="-342900">
              <a:lnSpc>
                <a:spcPct val="150000"/>
              </a:lnSpc>
              <a:buAutoNum type="arabicPeriod"/>
            </a:pPr>
            <a:r>
              <a:rPr lang="en-US" sz="3200" dirty="0" smtClean="0"/>
              <a:t>What Hive is Not </a:t>
            </a:r>
          </a:p>
          <a:p>
            <a:pPr marL="342900" indent="-342900">
              <a:lnSpc>
                <a:spcPct val="150000"/>
              </a:lnSpc>
              <a:buAutoNum type="arabicPeriod"/>
            </a:pPr>
            <a:r>
              <a:rPr lang="en-US" sz="3200" dirty="0" smtClean="0"/>
              <a:t>Hive Architecture </a:t>
            </a:r>
          </a:p>
          <a:p>
            <a:pPr marL="342900" indent="-342900">
              <a:lnSpc>
                <a:spcPct val="150000"/>
              </a:lnSpc>
              <a:buAutoNum type="arabicPeriod"/>
            </a:pPr>
            <a:r>
              <a:rPr lang="en-US" sz="3200" dirty="0"/>
              <a:t> </a:t>
            </a:r>
            <a:r>
              <a:rPr lang="en-US" sz="3200" dirty="0" smtClean="0"/>
              <a:t>Hive QL</a:t>
            </a:r>
          </a:p>
          <a:p>
            <a:pPr marL="342900" indent="-342900">
              <a:lnSpc>
                <a:spcPct val="150000"/>
              </a:lnSpc>
              <a:buAutoNum type="arabicPeriod"/>
            </a:pPr>
            <a:r>
              <a:rPr lang="en-US" sz="3200" dirty="0" smtClean="0"/>
              <a:t>Table</a:t>
            </a:r>
            <a:r>
              <a:rPr lang="en-US" sz="3200" dirty="0" smtClean="0"/>
              <a:t>s</a:t>
            </a:r>
          </a:p>
          <a:p>
            <a:pPr marL="342900" indent="-342900">
              <a:lnSpc>
                <a:spcPct val="150000"/>
              </a:lnSpc>
              <a:buAutoNum type="arabicPeriod"/>
            </a:pPr>
            <a:r>
              <a:rPr lang="en-US" sz="3200" dirty="0" smtClean="0"/>
              <a:t>Joins</a:t>
            </a:r>
          </a:p>
        </p:txBody>
      </p:sp>
    </p:spTree>
    <p:extLst>
      <p:ext uri="{BB962C8B-B14F-4D97-AF65-F5344CB8AC3E}">
        <p14:creationId xmlns:p14="http://schemas.microsoft.com/office/powerpoint/2010/main" val="302886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3111942" cy="461665"/>
          </a:xfrm>
          <a:prstGeom prst="rect">
            <a:avLst/>
          </a:prstGeom>
          <a:noFill/>
        </p:spPr>
        <p:txBody>
          <a:bodyPr wrap="none" rtlCol="0">
            <a:spAutoFit/>
          </a:bodyPr>
          <a:lstStyle/>
          <a:p>
            <a:r>
              <a:rPr lang="en-US" sz="2400" dirty="0" smtClean="0">
                <a:solidFill>
                  <a:srgbClr val="00B0F0"/>
                </a:solidFill>
              </a:rPr>
              <a:t>Hive Built in Functions :</a:t>
            </a:r>
            <a:endParaRPr lang="en-US" sz="2400" dirty="0">
              <a:solidFill>
                <a:srgbClr val="00B0F0"/>
              </a:solidFill>
            </a:endParaRPr>
          </a:p>
        </p:txBody>
      </p:sp>
      <p:sp>
        <p:nvSpPr>
          <p:cNvPr id="3" name="TextBox 2"/>
          <p:cNvSpPr txBox="1"/>
          <p:nvPr/>
        </p:nvSpPr>
        <p:spPr>
          <a:xfrm>
            <a:off x="609600" y="1143000"/>
            <a:ext cx="7994189" cy="3616759"/>
          </a:xfrm>
          <a:prstGeom prst="rect">
            <a:avLst/>
          </a:prstGeom>
          <a:noFill/>
        </p:spPr>
        <p:txBody>
          <a:bodyPr wrap="square" rtlCol="0">
            <a:spAutoFit/>
          </a:bodyPr>
          <a:lstStyle/>
          <a:p>
            <a:pPr marL="342900" indent="-342900">
              <a:lnSpc>
                <a:spcPct val="150000"/>
              </a:lnSpc>
              <a:buFontTx/>
              <a:buAutoNum type="arabicPeriod"/>
            </a:pPr>
            <a:r>
              <a:rPr lang="en-US" sz="1400" dirty="0" smtClean="0">
                <a:solidFill>
                  <a:prstClr val="black"/>
                </a:solidFill>
              </a:rPr>
              <a:t>Floor ()   :  floor(7.6)/floor(7.1) = 7</a:t>
            </a:r>
          </a:p>
          <a:p>
            <a:pPr marL="342900" indent="-342900">
              <a:lnSpc>
                <a:spcPct val="150000"/>
              </a:lnSpc>
              <a:buFontTx/>
              <a:buAutoNum type="arabicPeriod"/>
            </a:pPr>
            <a:r>
              <a:rPr lang="en-US" sz="1400" dirty="0" smtClean="0">
                <a:solidFill>
                  <a:prstClr val="black"/>
                </a:solidFill>
              </a:rPr>
              <a:t>Round()  :  round(7.1) = 7</a:t>
            </a:r>
          </a:p>
          <a:p>
            <a:pPr marL="342900" indent="-342900">
              <a:lnSpc>
                <a:spcPct val="150000"/>
              </a:lnSpc>
              <a:buFontTx/>
              <a:buAutoNum type="arabicPeriod"/>
            </a:pPr>
            <a:r>
              <a:rPr lang="en-US" sz="1400" dirty="0" smtClean="0">
                <a:solidFill>
                  <a:prstClr val="black"/>
                </a:solidFill>
              </a:rPr>
              <a:t>Ceil()       :   ceil(7.1)=8</a:t>
            </a:r>
          </a:p>
          <a:p>
            <a:pPr marL="342900" indent="-342900">
              <a:lnSpc>
                <a:spcPct val="150000"/>
              </a:lnSpc>
              <a:buFontTx/>
              <a:buAutoNum type="arabicPeriod"/>
            </a:pPr>
            <a:r>
              <a:rPr lang="en-US" sz="1400" dirty="0" smtClean="0">
                <a:solidFill>
                  <a:prstClr val="black"/>
                </a:solidFill>
              </a:rPr>
              <a:t>Sqrt()      :    Square root</a:t>
            </a:r>
          </a:p>
          <a:p>
            <a:pPr marL="342900" indent="-342900">
              <a:lnSpc>
                <a:spcPct val="150000"/>
              </a:lnSpc>
              <a:buFontTx/>
              <a:buAutoNum type="arabicPeriod"/>
            </a:pPr>
            <a:r>
              <a:rPr lang="en-US" sz="1400" dirty="0" smtClean="0">
                <a:solidFill>
                  <a:prstClr val="black"/>
                </a:solidFill>
              </a:rPr>
              <a:t>Cbrt()     :    cubic root</a:t>
            </a:r>
          </a:p>
          <a:p>
            <a:pPr marL="342900" indent="-342900">
              <a:lnSpc>
                <a:spcPct val="150000"/>
              </a:lnSpc>
              <a:buFontTx/>
              <a:buAutoNum type="arabicPeriod"/>
            </a:pPr>
            <a:r>
              <a:rPr lang="en-US" sz="1400" dirty="0" smtClean="0">
                <a:solidFill>
                  <a:prstClr val="black"/>
                </a:solidFill>
              </a:rPr>
              <a:t>Pow()      :   Power value </a:t>
            </a:r>
          </a:p>
          <a:p>
            <a:pPr>
              <a:lnSpc>
                <a:spcPct val="150000"/>
              </a:lnSpc>
            </a:pPr>
            <a:r>
              <a:rPr lang="en-US" sz="1400" dirty="0" smtClean="0">
                <a:solidFill>
                  <a:prstClr val="black"/>
                </a:solidFill>
              </a:rPr>
              <a:t>                              ex:  pow(n,2)  =  n^2</a:t>
            </a:r>
          </a:p>
          <a:p>
            <a:pPr>
              <a:lnSpc>
                <a:spcPct val="150000"/>
              </a:lnSpc>
            </a:pPr>
            <a:r>
              <a:rPr lang="en-US" sz="1400" dirty="0" smtClean="0">
                <a:solidFill>
                  <a:prstClr val="black"/>
                </a:solidFill>
              </a:rPr>
              <a:t>7. Concat()   :    Concatenating  string</a:t>
            </a:r>
          </a:p>
          <a:p>
            <a:pPr>
              <a:lnSpc>
                <a:spcPct val="150000"/>
              </a:lnSpc>
            </a:pPr>
            <a:r>
              <a:rPr lang="en-US" sz="1400" dirty="0" smtClean="0">
                <a:solidFill>
                  <a:prstClr val="black"/>
                </a:solidFill>
              </a:rPr>
              <a:t>                             Ex :  concat(firstname , last name)  : ram kumar</a:t>
            </a:r>
          </a:p>
          <a:p>
            <a:pPr>
              <a:lnSpc>
                <a:spcPct val="150000"/>
              </a:lnSpc>
            </a:pPr>
            <a:r>
              <a:rPr lang="en-US" sz="1400" dirty="0">
                <a:solidFill>
                  <a:prstClr val="black"/>
                </a:solidFill>
              </a:rPr>
              <a:t> </a:t>
            </a:r>
            <a:r>
              <a:rPr lang="en-US" sz="1400" dirty="0" smtClean="0">
                <a:solidFill>
                  <a:prstClr val="black"/>
                </a:solidFill>
              </a:rPr>
              <a:t>                                    concat(firatname,’-’,lastname) :  ram-kumar</a:t>
            </a:r>
          </a:p>
          <a:p>
            <a:pPr>
              <a:lnSpc>
                <a:spcPct val="150000"/>
              </a:lnSpc>
            </a:pPr>
            <a:r>
              <a:rPr lang="en-US" sz="1400" dirty="0">
                <a:solidFill>
                  <a:prstClr val="black"/>
                </a:solidFill>
              </a:rPr>
              <a:t> </a:t>
            </a:r>
            <a:r>
              <a:rPr lang="en-US" sz="1400" dirty="0" smtClean="0">
                <a:solidFill>
                  <a:prstClr val="black"/>
                </a:solidFill>
              </a:rPr>
              <a:t>                                     concat(‘-’,firstname.lastname,middlename);  :   ram-kumar-mani</a:t>
            </a:r>
            <a:endParaRPr lang="en-US" sz="1400" dirty="0">
              <a:solidFill>
                <a:prstClr val="black"/>
              </a:solidFill>
            </a:endParaRPr>
          </a:p>
        </p:txBody>
      </p:sp>
    </p:spTree>
    <p:extLst>
      <p:ext uri="{BB962C8B-B14F-4D97-AF65-F5344CB8AC3E}">
        <p14:creationId xmlns:p14="http://schemas.microsoft.com/office/powerpoint/2010/main" val="3215425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2209800" cy="984885"/>
          </a:xfrm>
          <a:prstGeom prst="rect">
            <a:avLst/>
          </a:prstGeom>
          <a:noFill/>
        </p:spPr>
        <p:txBody>
          <a:bodyPr wrap="square" rtlCol="0">
            <a:spAutoFit/>
          </a:bodyPr>
          <a:lstStyle/>
          <a:p>
            <a:r>
              <a:rPr lang="en-US" dirty="0" smtClean="0">
                <a:solidFill>
                  <a:prstClr val="black"/>
                </a:solidFill>
              </a:rPr>
              <a:t>                                </a:t>
            </a:r>
            <a:r>
              <a:rPr lang="en-US" sz="4000" b="1" dirty="0" smtClean="0">
                <a:solidFill>
                  <a:srgbClr val="0070C0"/>
                </a:solidFill>
              </a:rPr>
              <a:t>JOINS</a:t>
            </a:r>
            <a:endParaRPr lang="en-US" sz="4000" b="1" dirty="0">
              <a:solidFill>
                <a:srgbClr val="0070C0"/>
              </a:solidFill>
            </a:endParaRPr>
          </a:p>
        </p:txBody>
      </p:sp>
      <p:sp>
        <p:nvSpPr>
          <p:cNvPr id="3" name="TextBox 2"/>
          <p:cNvSpPr txBox="1"/>
          <p:nvPr/>
        </p:nvSpPr>
        <p:spPr>
          <a:xfrm>
            <a:off x="609600" y="1905000"/>
            <a:ext cx="5248745" cy="2230739"/>
          </a:xfrm>
          <a:prstGeom prst="rect">
            <a:avLst/>
          </a:prstGeom>
          <a:noFill/>
        </p:spPr>
        <p:txBody>
          <a:bodyPr wrap="none" rtlCol="0">
            <a:spAutoFit/>
          </a:bodyPr>
          <a:lstStyle/>
          <a:p>
            <a:pPr>
              <a:lnSpc>
                <a:spcPct val="200000"/>
              </a:lnSpc>
            </a:pPr>
            <a:r>
              <a:rPr lang="en-US" dirty="0" smtClean="0">
                <a:solidFill>
                  <a:prstClr val="black"/>
                </a:solidFill>
              </a:rPr>
              <a:t>A. Inner Join                           B. Outer Join</a:t>
            </a:r>
          </a:p>
          <a:p>
            <a:pPr>
              <a:lnSpc>
                <a:spcPct val="200000"/>
              </a:lnSpc>
            </a:pPr>
            <a:r>
              <a:rPr lang="en-US" dirty="0">
                <a:solidFill>
                  <a:prstClr val="black"/>
                </a:solidFill>
              </a:rPr>
              <a:t> </a:t>
            </a:r>
            <a:r>
              <a:rPr lang="en-US" dirty="0" smtClean="0">
                <a:solidFill>
                  <a:prstClr val="black"/>
                </a:solidFill>
              </a:rPr>
              <a:t>                                                             1. Left Outer Join</a:t>
            </a:r>
          </a:p>
          <a:p>
            <a:pPr>
              <a:lnSpc>
                <a:spcPct val="200000"/>
              </a:lnSpc>
            </a:pPr>
            <a:r>
              <a:rPr lang="en-US" dirty="0">
                <a:solidFill>
                  <a:prstClr val="black"/>
                </a:solidFill>
              </a:rPr>
              <a:t> </a:t>
            </a:r>
            <a:r>
              <a:rPr lang="en-US" dirty="0" smtClean="0">
                <a:solidFill>
                  <a:prstClr val="black"/>
                </a:solidFill>
              </a:rPr>
              <a:t>                                                              2. Right Outer Join</a:t>
            </a:r>
          </a:p>
          <a:p>
            <a:pPr>
              <a:lnSpc>
                <a:spcPct val="200000"/>
              </a:lnSpc>
            </a:pPr>
            <a:r>
              <a:rPr lang="en-US" dirty="0">
                <a:solidFill>
                  <a:prstClr val="black"/>
                </a:solidFill>
              </a:rPr>
              <a:t> </a:t>
            </a:r>
            <a:r>
              <a:rPr lang="en-US" dirty="0" smtClean="0">
                <a:solidFill>
                  <a:prstClr val="black"/>
                </a:solidFill>
              </a:rPr>
              <a:t>                                                               3. Full Outer Join</a:t>
            </a:r>
          </a:p>
        </p:txBody>
      </p:sp>
    </p:spTree>
    <p:extLst>
      <p:ext uri="{BB962C8B-B14F-4D97-AF65-F5344CB8AC3E}">
        <p14:creationId xmlns:p14="http://schemas.microsoft.com/office/powerpoint/2010/main" val="376873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2170787" cy="523220"/>
          </a:xfrm>
          <a:prstGeom prst="rect">
            <a:avLst/>
          </a:prstGeom>
          <a:noFill/>
        </p:spPr>
        <p:txBody>
          <a:bodyPr wrap="none" rtlCol="0">
            <a:spAutoFit/>
          </a:bodyPr>
          <a:lstStyle/>
          <a:p>
            <a:r>
              <a:rPr lang="en-US" sz="2800" b="1" u="sng" dirty="0" smtClean="0">
                <a:solidFill>
                  <a:prstClr val="black"/>
                </a:solidFill>
              </a:rPr>
              <a:t>INNER JOIN : </a:t>
            </a:r>
            <a:endParaRPr lang="en-US" sz="2800" b="1" u="sng" dirty="0">
              <a:solidFill>
                <a:prstClr val="black"/>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635616"/>
            <a:ext cx="2667000" cy="1176513"/>
          </a:xfrm>
          <a:prstGeom prst="rect">
            <a:avLst/>
          </a:prstGeom>
        </p:spPr>
      </p:pic>
      <p:sp>
        <p:nvSpPr>
          <p:cNvPr id="4" name="Rectangle 3"/>
          <p:cNvSpPr/>
          <p:nvPr/>
        </p:nvSpPr>
        <p:spPr>
          <a:xfrm>
            <a:off x="720436" y="1856509"/>
            <a:ext cx="4572000" cy="1600438"/>
          </a:xfrm>
          <a:prstGeom prst="rect">
            <a:avLst/>
          </a:prstGeom>
        </p:spPr>
        <p:txBody>
          <a:bodyPr>
            <a:spAutoFit/>
          </a:bodyPr>
          <a:lstStyle/>
          <a:p>
            <a:r>
              <a:rPr lang="en-US" sz="1400" dirty="0">
                <a:solidFill>
                  <a:prstClr val="black"/>
                </a:solidFill>
              </a:rPr>
              <a:t>hive&gt; </a:t>
            </a:r>
            <a:r>
              <a:rPr lang="en-US" sz="1400" b="1" dirty="0">
                <a:solidFill>
                  <a:prstClr val="black"/>
                </a:solidFill>
              </a:rPr>
              <a:t>SELECT * FROM sales</a:t>
            </a:r>
            <a:r>
              <a:rPr lang="en-US" sz="1400" b="1" dirty="0" smtClean="0">
                <a:solidFill>
                  <a:prstClr val="black"/>
                </a:solidFill>
              </a:rPr>
              <a:t>;</a:t>
            </a:r>
          </a:p>
          <a:p>
            <a:r>
              <a:rPr lang="en-US" sz="1400" b="1" dirty="0" smtClean="0">
                <a:solidFill>
                  <a:prstClr val="black"/>
                </a:solidFill>
              </a:rPr>
              <a:t>NAME       ID</a:t>
            </a:r>
            <a:endParaRPr lang="en-US" sz="1400" dirty="0">
              <a:solidFill>
                <a:prstClr val="black"/>
              </a:solidFill>
            </a:endParaRPr>
          </a:p>
          <a:p>
            <a:r>
              <a:rPr lang="en-US" sz="1400" dirty="0" smtClean="0">
                <a:solidFill>
                  <a:prstClr val="black"/>
                </a:solidFill>
              </a:rPr>
              <a:t>   Joe          2</a:t>
            </a:r>
            <a:endParaRPr lang="en-US" sz="1400" dirty="0">
              <a:solidFill>
                <a:prstClr val="black"/>
              </a:solidFill>
            </a:endParaRPr>
          </a:p>
          <a:p>
            <a:r>
              <a:rPr lang="en-US" sz="1400" dirty="0" smtClean="0">
                <a:solidFill>
                  <a:prstClr val="black"/>
                </a:solidFill>
              </a:rPr>
              <a:t>  Hank       4</a:t>
            </a:r>
            <a:endParaRPr lang="en-US" sz="1400" dirty="0">
              <a:solidFill>
                <a:prstClr val="black"/>
              </a:solidFill>
            </a:endParaRPr>
          </a:p>
          <a:p>
            <a:r>
              <a:rPr lang="en-US" sz="1400" dirty="0" smtClean="0">
                <a:solidFill>
                  <a:prstClr val="black"/>
                </a:solidFill>
              </a:rPr>
              <a:t>  Ali            0</a:t>
            </a:r>
            <a:endParaRPr lang="en-US" sz="1400" dirty="0">
              <a:solidFill>
                <a:prstClr val="black"/>
              </a:solidFill>
            </a:endParaRPr>
          </a:p>
          <a:p>
            <a:r>
              <a:rPr lang="en-US" sz="1400" dirty="0" smtClean="0">
                <a:solidFill>
                  <a:prstClr val="black"/>
                </a:solidFill>
              </a:rPr>
              <a:t>  Eve          3</a:t>
            </a:r>
            <a:endParaRPr lang="en-US" sz="1400" dirty="0">
              <a:solidFill>
                <a:prstClr val="black"/>
              </a:solidFill>
            </a:endParaRPr>
          </a:p>
          <a:p>
            <a:r>
              <a:rPr lang="en-US" sz="1400" dirty="0" smtClean="0">
                <a:solidFill>
                  <a:prstClr val="black"/>
                </a:solidFill>
              </a:rPr>
              <a:t>  Hank        2</a:t>
            </a:r>
            <a:endParaRPr lang="en-US" sz="1400" dirty="0">
              <a:solidFill>
                <a:prstClr val="black"/>
              </a:solidFill>
            </a:endParaRPr>
          </a:p>
        </p:txBody>
      </p:sp>
      <p:sp>
        <p:nvSpPr>
          <p:cNvPr id="5" name="Rectangle 4"/>
          <p:cNvSpPr/>
          <p:nvPr/>
        </p:nvSpPr>
        <p:spPr>
          <a:xfrm>
            <a:off x="3733800" y="1812129"/>
            <a:ext cx="4267200" cy="1600438"/>
          </a:xfrm>
          <a:prstGeom prst="rect">
            <a:avLst/>
          </a:prstGeom>
        </p:spPr>
        <p:txBody>
          <a:bodyPr wrap="square">
            <a:spAutoFit/>
          </a:bodyPr>
          <a:lstStyle/>
          <a:p>
            <a:r>
              <a:rPr lang="en-US" sz="1400" dirty="0">
                <a:solidFill>
                  <a:prstClr val="black"/>
                </a:solidFill>
              </a:rPr>
              <a:t>hive&gt; </a:t>
            </a:r>
            <a:r>
              <a:rPr lang="en-US" sz="1400" b="1" dirty="0">
                <a:solidFill>
                  <a:prstClr val="black"/>
                </a:solidFill>
              </a:rPr>
              <a:t>SELECT * FROM things</a:t>
            </a:r>
            <a:r>
              <a:rPr lang="en-US" sz="1400" b="1" dirty="0" smtClean="0">
                <a:solidFill>
                  <a:prstClr val="black"/>
                </a:solidFill>
              </a:rPr>
              <a:t>;</a:t>
            </a:r>
          </a:p>
          <a:p>
            <a:endParaRPr lang="en-US" sz="1400" b="1" dirty="0" smtClean="0">
              <a:solidFill>
                <a:prstClr val="black"/>
              </a:solidFill>
            </a:endParaRPr>
          </a:p>
          <a:p>
            <a:r>
              <a:rPr lang="en-US" sz="1400" b="1" dirty="0" smtClean="0">
                <a:solidFill>
                  <a:prstClr val="black"/>
                </a:solidFill>
              </a:rPr>
              <a:t> ID    NAME</a:t>
            </a:r>
            <a:endParaRPr lang="en-US" sz="1400" b="1" dirty="0">
              <a:solidFill>
                <a:prstClr val="black"/>
              </a:solidFill>
            </a:endParaRPr>
          </a:p>
          <a:p>
            <a:r>
              <a:rPr lang="en-US" sz="1400" dirty="0" smtClean="0">
                <a:solidFill>
                  <a:prstClr val="black"/>
                </a:solidFill>
              </a:rPr>
              <a:t>  2     Tie</a:t>
            </a:r>
            <a:endParaRPr lang="en-US" sz="1400" dirty="0">
              <a:solidFill>
                <a:prstClr val="black"/>
              </a:solidFill>
            </a:endParaRPr>
          </a:p>
          <a:p>
            <a:r>
              <a:rPr lang="en-US" sz="1400" dirty="0" smtClean="0">
                <a:solidFill>
                  <a:prstClr val="black"/>
                </a:solidFill>
              </a:rPr>
              <a:t>  4     Coat</a:t>
            </a:r>
            <a:endParaRPr lang="en-US" sz="1400" dirty="0">
              <a:solidFill>
                <a:prstClr val="black"/>
              </a:solidFill>
            </a:endParaRPr>
          </a:p>
          <a:p>
            <a:r>
              <a:rPr lang="en-US" sz="1400" dirty="0" smtClean="0">
                <a:solidFill>
                  <a:prstClr val="black"/>
                </a:solidFill>
              </a:rPr>
              <a:t>  3     Hat</a:t>
            </a:r>
            <a:endParaRPr lang="en-US" sz="1400" dirty="0">
              <a:solidFill>
                <a:prstClr val="black"/>
              </a:solidFill>
            </a:endParaRPr>
          </a:p>
          <a:p>
            <a:r>
              <a:rPr lang="en-US" sz="1400" dirty="0" smtClean="0">
                <a:solidFill>
                  <a:prstClr val="black"/>
                </a:solidFill>
              </a:rPr>
              <a:t>  1     Scarf</a:t>
            </a:r>
            <a:endParaRPr lang="en-US" sz="1400" dirty="0">
              <a:solidFill>
                <a:prstClr val="black"/>
              </a:solidFill>
            </a:endParaRPr>
          </a:p>
        </p:txBody>
      </p:sp>
      <p:sp>
        <p:nvSpPr>
          <p:cNvPr id="6" name="Rectangle 5"/>
          <p:cNvSpPr/>
          <p:nvPr/>
        </p:nvSpPr>
        <p:spPr>
          <a:xfrm>
            <a:off x="720436" y="3733800"/>
            <a:ext cx="7661564" cy="2354491"/>
          </a:xfrm>
          <a:prstGeom prst="rect">
            <a:avLst/>
          </a:prstGeom>
        </p:spPr>
        <p:txBody>
          <a:bodyPr wrap="square">
            <a:spAutoFit/>
          </a:bodyPr>
          <a:lstStyle/>
          <a:p>
            <a:pPr>
              <a:lnSpc>
                <a:spcPct val="150000"/>
              </a:lnSpc>
            </a:pPr>
            <a:r>
              <a:rPr lang="en-US" sz="1400" dirty="0">
                <a:solidFill>
                  <a:prstClr val="black"/>
                </a:solidFill>
              </a:rPr>
              <a:t>We can perform an inner join on the two tables as follows:</a:t>
            </a:r>
          </a:p>
          <a:p>
            <a:pPr>
              <a:lnSpc>
                <a:spcPct val="150000"/>
              </a:lnSpc>
            </a:pPr>
            <a:r>
              <a:rPr lang="en-US" sz="1400" dirty="0">
                <a:solidFill>
                  <a:prstClr val="black"/>
                </a:solidFill>
              </a:rPr>
              <a:t>hive&gt; </a:t>
            </a:r>
            <a:r>
              <a:rPr lang="en-US" sz="1400" b="1" dirty="0">
                <a:solidFill>
                  <a:prstClr val="black"/>
                </a:solidFill>
              </a:rPr>
              <a:t>SELECT sales.*, things.*</a:t>
            </a:r>
            <a:endParaRPr lang="en-US" sz="1400" dirty="0">
              <a:solidFill>
                <a:prstClr val="black"/>
              </a:solidFill>
            </a:endParaRPr>
          </a:p>
          <a:p>
            <a:pPr>
              <a:lnSpc>
                <a:spcPct val="150000"/>
              </a:lnSpc>
            </a:pPr>
            <a:r>
              <a:rPr lang="en-US" sz="1400" dirty="0">
                <a:solidFill>
                  <a:prstClr val="black"/>
                </a:solidFill>
              </a:rPr>
              <a:t>&gt; </a:t>
            </a:r>
            <a:r>
              <a:rPr lang="en-US" sz="1400" b="1" dirty="0">
                <a:solidFill>
                  <a:prstClr val="black"/>
                </a:solidFill>
              </a:rPr>
              <a:t>FROM sales JOIN things ON (sales.id = things.id);</a:t>
            </a:r>
            <a:endParaRPr lang="en-US" sz="1400" dirty="0">
              <a:solidFill>
                <a:prstClr val="black"/>
              </a:solidFill>
            </a:endParaRPr>
          </a:p>
          <a:p>
            <a:pPr>
              <a:lnSpc>
                <a:spcPct val="150000"/>
              </a:lnSpc>
            </a:pPr>
            <a:r>
              <a:rPr lang="en-US" sz="1400" dirty="0">
                <a:solidFill>
                  <a:prstClr val="black"/>
                </a:solidFill>
              </a:rPr>
              <a:t>Joe </a:t>
            </a:r>
            <a:r>
              <a:rPr lang="en-US" sz="1400" dirty="0" smtClean="0">
                <a:solidFill>
                  <a:prstClr val="black"/>
                </a:solidFill>
              </a:rPr>
              <a:t>       2  2    Tie</a:t>
            </a:r>
            <a:endParaRPr lang="en-US" sz="1400" dirty="0">
              <a:solidFill>
                <a:prstClr val="black"/>
              </a:solidFill>
            </a:endParaRPr>
          </a:p>
          <a:p>
            <a:pPr>
              <a:lnSpc>
                <a:spcPct val="150000"/>
              </a:lnSpc>
            </a:pPr>
            <a:r>
              <a:rPr lang="en-US" sz="1400" dirty="0">
                <a:solidFill>
                  <a:prstClr val="black"/>
                </a:solidFill>
              </a:rPr>
              <a:t>Hank </a:t>
            </a:r>
            <a:r>
              <a:rPr lang="en-US" sz="1400" dirty="0" smtClean="0">
                <a:solidFill>
                  <a:prstClr val="black"/>
                </a:solidFill>
              </a:rPr>
              <a:t>   2  2     Tie</a:t>
            </a:r>
            <a:endParaRPr lang="en-US" sz="1400" dirty="0">
              <a:solidFill>
                <a:prstClr val="black"/>
              </a:solidFill>
            </a:endParaRPr>
          </a:p>
          <a:p>
            <a:pPr>
              <a:lnSpc>
                <a:spcPct val="150000"/>
              </a:lnSpc>
            </a:pPr>
            <a:r>
              <a:rPr lang="en-US" sz="1400" dirty="0">
                <a:solidFill>
                  <a:prstClr val="black"/>
                </a:solidFill>
              </a:rPr>
              <a:t>Eve </a:t>
            </a:r>
            <a:r>
              <a:rPr lang="en-US" sz="1400" dirty="0" smtClean="0">
                <a:solidFill>
                  <a:prstClr val="black"/>
                </a:solidFill>
              </a:rPr>
              <a:t>      3  3     Hat</a:t>
            </a:r>
            <a:endParaRPr lang="en-US" sz="1400" dirty="0">
              <a:solidFill>
                <a:prstClr val="black"/>
              </a:solidFill>
            </a:endParaRPr>
          </a:p>
          <a:p>
            <a:pPr>
              <a:lnSpc>
                <a:spcPct val="150000"/>
              </a:lnSpc>
            </a:pPr>
            <a:r>
              <a:rPr lang="en-US" sz="1400" dirty="0">
                <a:solidFill>
                  <a:prstClr val="black"/>
                </a:solidFill>
              </a:rPr>
              <a:t>Hank </a:t>
            </a:r>
            <a:r>
              <a:rPr lang="en-US" sz="1400" dirty="0" smtClean="0">
                <a:solidFill>
                  <a:prstClr val="black"/>
                </a:solidFill>
              </a:rPr>
              <a:t>   4  </a:t>
            </a:r>
            <a:r>
              <a:rPr lang="en-US" sz="1400" dirty="0">
                <a:solidFill>
                  <a:prstClr val="black"/>
                </a:solidFill>
              </a:rPr>
              <a:t>4 </a:t>
            </a:r>
            <a:r>
              <a:rPr lang="en-US" sz="1400" dirty="0" smtClean="0">
                <a:solidFill>
                  <a:prstClr val="black"/>
                </a:solidFill>
              </a:rPr>
              <a:t>    Coat </a:t>
            </a:r>
            <a:endParaRPr lang="en-US" sz="1400" dirty="0">
              <a:solidFill>
                <a:prstClr val="black"/>
              </a:solidFill>
            </a:endParaRPr>
          </a:p>
        </p:txBody>
      </p:sp>
      <p:sp>
        <p:nvSpPr>
          <p:cNvPr id="7" name="TextBox 6"/>
          <p:cNvSpPr txBox="1"/>
          <p:nvPr/>
        </p:nvSpPr>
        <p:spPr>
          <a:xfrm>
            <a:off x="2514600" y="5715000"/>
            <a:ext cx="6254726" cy="369332"/>
          </a:xfrm>
          <a:prstGeom prst="rect">
            <a:avLst/>
          </a:prstGeom>
          <a:noFill/>
        </p:spPr>
        <p:txBody>
          <a:bodyPr wrap="none" rtlCol="0">
            <a:spAutoFit/>
          </a:bodyPr>
          <a:lstStyle/>
          <a:p>
            <a:r>
              <a:rPr lang="en-US" dirty="0" smtClean="0">
                <a:solidFill>
                  <a:prstClr val="black"/>
                </a:solidFill>
              </a:rPr>
              <a:t>Select  e.id, </a:t>
            </a:r>
            <a:r>
              <a:rPr lang="en-US" dirty="0" err="1" smtClean="0">
                <a:solidFill>
                  <a:prstClr val="black"/>
                </a:solidFill>
              </a:rPr>
              <a:t>d.id,d.name</a:t>
            </a:r>
            <a:r>
              <a:rPr lang="en-US" dirty="0" smtClean="0">
                <a:solidFill>
                  <a:prstClr val="black"/>
                </a:solidFill>
              </a:rPr>
              <a:t> from sales </a:t>
            </a:r>
            <a:r>
              <a:rPr lang="en-US" smtClean="0">
                <a:solidFill>
                  <a:prstClr val="black"/>
                </a:solidFill>
              </a:rPr>
              <a:t>e join </a:t>
            </a:r>
            <a:r>
              <a:rPr lang="en-US" dirty="0" smtClean="0">
                <a:solidFill>
                  <a:prstClr val="black"/>
                </a:solidFill>
              </a:rPr>
              <a:t>things d on(e.id=d.id); </a:t>
            </a:r>
            <a:endParaRPr lang="en-US" dirty="0">
              <a:solidFill>
                <a:prstClr val="black"/>
              </a:solidFill>
            </a:endParaRPr>
          </a:p>
        </p:txBody>
      </p:sp>
    </p:spTree>
    <p:extLst>
      <p:ext uri="{BB962C8B-B14F-4D97-AF65-F5344CB8AC3E}">
        <p14:creationId xmlns:p14="http://schemas.microsoft.com/office/powerpoint/2010/main" val="113641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1473480" cy="400110"/>
          </a:xfrm>
          <a:prstGeom prst="rect">
            <a:avLst/>
          </a:prstGeom>
          <a:noFill/>
        </p:spPr>
        <p:txBody>
          <a:bodyPr wrap="none" rtlCol="0">
            <a:spAutoFit/>
          </a:bodyPr>
          <a:lstStyle/>
          <a:p>
            <a:r>
              <a:rPr lang="en-US" sz="2000" b="1" u="sng" dirty="0" smtClean="0">
                <a:solidFill>
                  <a:prstClr val="black"/>
                </a:solidFill>
              </a:rPr>
              <a:t>OUTER JOIN</a:t>
            </a:r>
            <a:endParaRPr lang="en-US" sz="2000" b="1" u="sng" dirty="0">
              <a:solidFill>
                <a:prstClr val="black"/>
              </a:solidFill>
            </a:endParaRPr>
          </a:p>
        </p:txBody>
      </p:sp>
      <p:sp>
        <p:nvSpPr>
          <p:cNvPr id="3" name="Rectangle 2"/>
          <p:cNvSpPr/>
          <p:nvPr/>
        </p:nvSpPr>
        <p:spPr>
          <a:xfrm>
            <a:off x="762000" y="1600200"/>
            <a:ext cx="4876800" cy="2246769"/>
          </a:xfrm>
          <a:prstGeom prst="rect">
            <a:avLst/>
          </a:prstGeom>
        </p:spPr>
        <p:txBody>
          <a:bodyPr wrap="square">
            <a:spAutoFit/>
          </a:bodyPr>
          <a:lstStyle/>
          <a:p>
            <a:pPr>
              <a:lnSpc>
                <a:spcPct val="200000"/>
              </a:lnSpc>
            </a:pPr>
            <a:r>
              <a:rPr lang="en-US" sz="1400" dirty="0" smtClean="0">
                <a:solidFill>
                  <a:prstClr val="black"/>
                </a:solidFill>
              </a:rPr>
              <a:t>hive</a:t>
            </a:r>
            <a:r>
              <a:rPr lang="en-US" sz="1400" dirty="0">
                <a:solidFill>
                  <a:prstClr val="black"/>
                </a:solidFill>
              </a:rPr>
              <a:t>&gt; </a:t>
            </a:r>
            <a:r>
              <a:rPr lang="en-US" sz="1400" b="1" dirty="0">
                <a:solidFill>
                  <a:prstClr val="black"/>
                </a:solidFill>
              </a:rPr>
              <a:t>SELECT sales.*, things</a:t>
            </a:r>
            <a:r>
              <a:rPr lang="en-US" sz="1400" b="1" dirty="0" smtClean="0">
                <a:solidFill>
                  <a:prstClr val="black"/>
                </a:solidFill>
              </a:rPr>
              <a:t>.*</a:t>
            </a:r>
            <a:r>
              <a:rPr lang="en-US" sz="1400" b="1" dirty="0">
                <a:solidFill>
                  <a:prstClr val="black"/>
                </a:solidFill>
              </a:rPr>
              <a:t> </a:t>
            </a:r>
            <a:r>
              <a:rPr lang="en-US" sz="1400" dirty="0" smtClean="0">
                <a:solidFill>
                  <a:prstClr val="black"/>
                </a:solidFill>
              </a:rPr>
              <a:t> </a:t>
            </a:r>
            <a:r>
              <a:rPr lang="en-US" sz="1400" b="1" dirty="0">
                <a:solidFill>
                  <a:prstClr val="black"/>
                </a:solidFill>
              </a:rPr>
              <a:t>FROM sales FULL OUTER JOIN things ON (sales.id = things.id</a:t>
            </a:r>
            <a:r>
              <a:rPr lang="en-US" sz="1400" b="1" dirty="0" smtClean="0">
                <a:solidFill>
                  <a:prstClr val="black"/>
                </a:solidFill>
              </a:rPr>
              <a:t>);</a:t>
            </a:r>
          </a:p>
          <a:p>
            <a:r>
              <a:rPr lang="en-US" sz="1400" dirty="0" smtClean="0">
                <a:solidFill>
                  <a:prstClr val="black"/>
                </a:solidFill>
              </a:rPr>
              <a:t>Ali     0        NULL </a:t>
            </a:r>
          </a:p>
          <a:p>
            <a:r>
              <a:rPr lang="en-US" sz="1400" dirty="0" smtClean="0">
                <a:solidFill>
                  <a:prstClr val="black"/>
                </a:solidFill>
              </a:rPr>
              <a:t>NULL          1 Scarf </a:t>
            </a:r>
          </a:p>
          <a:p>
            <a:r>
              <a:rPr lang="en-US" sz="1400" dirty="0" smtClean="0">
                <a:solidFill>
                  <a:prstClr val="black"/>
                </a:solidFill>
              </a:rPr>
              <a:t>Joe     2      2 Tie </a:t>
            </a:r>
          </a:p>
          <a:p>
            <a:r>
              <a:rPr lang="en-US" sz="1400" dirty="0" smtClean="0">
                <a:solidFill>
                  <a:prstClr val="black"/>
                </a:solidFill>
              </a:rPr>
              <a:t>Hank  2      </a:t>
            </a:r>
            <a:r>
              <a:rPr lang="en-US" sz="1400" dirty="0">
                <a:solidFill>
                  <a:prstClr val="black"/>
                </a:solidFill>
              </a:rPr>
              <a:t>2 </a:t>
            </a:r>
            <a:r>
              <a:rPr lang="en-US" sz="1400" dirty="0" smtClean="0">
                <a:solidFill>
                  <a:prstClr val="black"/>
                </a:solidFill>
              </a:rPr>
              <a:t>Tie </a:t>
            </a:r>
          </a:p>
          <a:p>
            <a:r>
              <a:rPr lang="en-US" sz="1400" dirty="0">
                <a:solidFill>
                  <a:prstClr val="black"/>
                </a:solidFill>
              </a:rPr>
              <a:t> </a:t>
            </a:r>
            <a:r>
              <a:rPr lang="en-US" sz="1400" dirty="0" smtClean="0">
                <a:solidFill>
                  <a:prstClr val="black"/>
                </a:solidFill>
              </a:rPr>
              <a:t>Eve    3      </a:t>
            </a:r>
            <a:r>
              <a:rPr lang="en-US" sz="1400" dirty="0">
                <a:solidFill>
                  <a:prstClr val="black"/>
                </a:solidFill>
              </a:rPr>
              <a:t>3 </a:t>
            </a:r>
            <a:r>
              <a:rPr lang="en-US" sz="1400" dirty="0" smtClean="0">
                <a:solidFill>
                  <a:prstClr val="black"/>
                </a:solidFill>
              </a:rPr>
              <a:t>Hat </a:t>
            </a:r>
          </a:p>
          <a:p>
            <a:r>
              <a:rPr lang="en-US" sz="1400" dirty="0">
                <a:solidFill>
                  <a:prstClr val="black"/>
                </a:solidFill>
              </a:rPr>
              <a:t> </a:t>
            </a:r>
            <a:r>
              <a:rPr lang="en-US" sz="1400" dirty="0" smtClean="0">
                <a:solidFill>
                  <a:prstClr val="black"/>
                </a:solidFill>
              </a:rPr>
              <a:t>Hank 4     </a:t>
            </a:r>
            <a:r>
              <a:rPr lang="en-US" sz="1400" dirty="0">
                <a:solidFill>
                  <a:prstClr val="black"/>
                </a:solidFill>
              </a:rPr>
              <a:t>4 Coat</a:t>
            </a:r>
          </a:p>
        </p:txBody>
      </p:sp>
      <p:sp>
        <p:nvSpPr>
          <p:cNvPr id="4" name="TextBox 3"/>
          <p:cNvSpPr txBox="1"/>
          <p:nvPr/>
        </p:nvSpPr>
        <p:spPr>
          <a:xfrm>
            <a:off x="3006763" y="914400"/>
            <a:ext cx="1565237" cy="369332"/>
          </a:xfrm>
          <a:prstGeom prst="rect">
            <a:avLst/>
          </a:prstGeom>
          <a:noFill/>
        </p:spPr>
        <p:txBody>
          <a:bodyPr wrap="none" rtlCol="0">
            <a:spAutoFit/>
          </a:bodyPr>
          <a:lstStyle/>
          <a:p>
            <a:r>
              <a:rPr lang="en-US" b="1" dirty="0" smtClean="0">
                <a:solidFill>
                  <a:prstClr val="black"/>
                </a:solidFill>
              </a:rPr>
              <a:t>Full Outer Join</a:t>
            </a:r>
            <a:endParaRPr lang="en-US" b="1" dirty="0">
              <a:solidFill>
                <a:prstClr val="black"/>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107561"/>
            <a:ext cx="3838575" cy="2624486"/>
          </a:xfrm>
          <a:prstGeom prst="rect">
            <a:avLst/>
          </a:prstGeom>
        </p:spPr>
      </p:pic>
    </p:spTree>
    <p:extLst>
      <p:ext uri="{BB962C8B-B14F-4D97-AF65-F5344CB8AC3E}">
        <p14:creationId xmlns:p14="http://schemas.microsoft.com/office/powerpoint/2010/main" val="4011240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23054"/>
            <a:ext cx="2060564" cy="461665"/>
          </a:xfrm>
          <a:prstGeom prst="rect">
            <a:avLst/>
          </a:prstGeom>
          <a:noFill/>
        </p:spPr>
        <p:txBody>
          <a:bodyPr wrap="none" rtlCol="0">
            <a:spAutoFit/>
          </a:bodyPr>
          <a:lstStyle/>
          <a:p>
            <a:r>
              <a:rPr lang="en-US" sz="2400" b="1" dirty="0" smtClean="0">
                <a:solidFill>
                  <a:prstClr val="black"/>
                </a:solidFill>
              </a:rPr>
              <a:t>Left Outer Join</a:t>
            </a:r>
            <a:endParaRPr lang="en-US" sz="2400" b="1" dirty="0">
              <a:solidFill>
                <a:prstClr val="black"/>
              </a:solidFill>
            </a:endParaRPr>
          </a:p>
        </p:txBody>
      </p:sp>
      <p:sp>
        <p:nvSpPr>
          <p:cNvPr id="3" name="Rectangle 2"/>
          <p:cNvSpPr/>
          <p:nvPr/>
        </p:nvSpPr>
        <p:spPr>
          <a:xfrm>
            <a:off x="685800" y="1143000"/>
            <a:ext cx="7620000" cy="1815882"/>
          </a:xfrm>
          <a:prstGeom prst="rect">
            <a:avLst/>
          </a:prstGeom>
        </p:spPr>
        <p:txBody>
          <a:bodyPr wrap="square">
            <a:spAutoFit/>
          </a:bodyPr>
          <a:lstStyle/>
          <a:p>
            <a:r>
              <a:rPr lang="en-US" sz="1400" dirty="0">
                <a:solidFill>
                  <a:prstClr val="black"/>
                </a:solidFill>
              </a:rPr>
              <a:t>hive&gt; </a:t>
            </a:r>
            <a:r>
              <a:rPr lang="en-US" sz="1400" b="1" dirty="0">
                <a:solidFill>
                  <a:prstClr val="black"/>
                </a:solidFill>
              </a:rPr>
              <a:t>SELECT sales.*, things.*</a:t>
            </a:r>
            <a:endParaRPr lang="en-US" sz="1400" dirty="0">
              <a:solidFill>
                <a:prstClr val="black"/>
              </a:solidFill>
            </a:endParaRPr>
          </a:p>
          <a:p>
            <a:pPr marL="285750" indent="-285750">
              <a:buFont typeface="Wingdings"/>
              <a:buChar char="Ø"/>
            </a:pPr>
            <a:r>
              <a:rPr lang="en-US" sz="1400" b="1" dirty="0" smtClean="0">
                <a:solidFill>
                  <a:prstClr val="black"/>
                </a:solidFill>
              </a:rPr>
              <a:t>FROM </a:t>
            </a:r>
            <a:r>
              <a:rPr lang="en-US" sz="1400" b="1" dirty="0">
                <a:solidFill>
                  <a:prstClr val="black"/>
                </a:solidFill>
              </a:rPr>
              <a:t>sales LEFT OUTER JOIN things ON (sales.id = things.id</a:t>
            </a:r>
            <a:r>
              <a:rPr lang="en-US" sz="1400" b="1" dirty="0" smtClean="0">
                <a:solidFill>
                  <a:prstClr val="black"/>
                </a:solidFill>
              </a:rPr>
              <a:t>);</a:t>
            </a:r>
          </a:p>
          <a:p>
            <a:endParaRPr lang="en-US" sz="1400" dirty="0">
              <a:solidFill>
                <a:prstClr val="black"/>
              </a:solidFill>
            </a:endParaRPr>
          </a:p>
          <a:p>
            <a:r>
              <a:rPr lang="en-US" sz="1400" dirty="0" smtClean="0">
                <a:solidFill>
                  <a:prstClr val="black"/>
                </a:solidFill>
              </a:rPr>
              <a:t>Ali      0        NULL</a:t>
            </a:r>
            <a:endParaRPr lang="en-US" sz="1400" dirty="0">
              <a:solidFill>
                <a:prstClr val="black"/>
              </a:solidFill>
            </a:endParaRPr>
          </a:p>
          <a:p>
            <a:r>
              <a:rPr lang="en-US" sz="1400" dirty="0">
                <a:solidFill>
                  <a:prstClr val="black"/>
                </a:solidFill>
              </a:rPr>
              <a:t>Joe </a:t>
            </a:r>
            <a:r>
              <a:rPr lang="en-US" sz="1400" dirty="0" smtClean="0">
                <a:solidFill>
                  <a:prstClr val="black"/>
                </a:solidFill>
              </a:rPr>
              <a:t>    2       2   Tie</a:t>
            </a:r>
            <a:endParaRPr lang="en-US" sz="1400" dirty="0">
              <a:solidFill>
                <a:prstClr val="black"/>
              </a:solidFill>
            </a:endParaRPr>
          </a:p>
          <a:p>
            <a:r>
              <a:rPr lang="en-US" sz="1400" dirty="0">
                <a:solidFill>
                  <a:prstClr val="black"/>
                </a:solidFill>
              </a:rPr>
              <a:t>Hank </a:t>
            </a:r>
            <a:r>
              <a:rPr lang="en-US" sz="1400" dirty="0" smtClean="0">
                <a:solidFill>
                  <a:prstClr val="black"/>
                </a:solidFill>
              </a:rPr>
              <a:t> 2       2   Tie</a:t>
            </a:r>
            <a:endParaRPr lang="en-US" sz="1400" dirty="0">
              <a:solidFill>
                <a:prstClr val="black"/>
              </a:solidFill>
            </a:endParaRPr>
          </a:p>
          <a:p>
            <a:r>
              <a:rPr lang="en-US" sz="1400" dirty="0">
                <a:solidFill>
                  <a:prstClr val="black"/>
                </a:solidFill>
              </a:rPr>
              <a:t>Eve </a:t>
            </a:r>
            <a:r>
              <a:rPr lang="en-US" sz="1400" dirty="0" smtClean="0">
                <a:solidFill>
                  <a:prstClr val="black"/>
                </a:solidFill>
              </a:rPr>
              <a:t>    3       3   Hat</a:t>
            </a:r>
            <a:endParaRPr lang="en-US" sz="1400" dirty="0">
              <a:solidFill>
                <a:prstClr val="black"/>
              </a:solidFill>
            </a:endParaRPr>
          </a:p>
          <a:p>
            <a:r>
              <a:rPr lang="en-US" sz="1400" dirty="0">
                <a:solidFill>
                  <a:prstClr val="black"/>
                </a:solidFill>
              </a:rPr>
              <a:t>Hank </a:t>
            </a:r>
            <a:r>
              <a:rPr lang="en-US" sz="1400" dirty="0" smtClean="0">
                <a:solidFill>
                  <a:prstClr val="black"/>
                </a:solidFill>
              </a:rPr>
              <a:t> 4       4   Coat</a:t>
            </a:r>
            <a:endParaRPr lang="en-US" sz="1400" dirty="0">
              <a:solidFill>
                <a:prstClr val="black"/>
              </a:solidFill>
            </a:endParaRPr>
          </a:p>
        </p:txBody>
      </p:sp>
      <p:sp>
        <p:nvSpPr>
          <p:cNvPr id="4" name="Rectangle 3"/>
          <p:cNvSpPr/>
          <p:nvPr/>
        </p:nvSpPr>
        <p:spPr>
          <a:xfrm>
            <a:off x="685800" y="3657600"/>
            <a:ext cx="5791200" cy="2031325"/>
          </a:xfrm>
          <a:prstGeom prst="rect">
            <a:avLst/>
          </a:prstGeom>
        </p:spPr>
        <p:txBody>
          <a:bodyPr wrap="square">
            <a:spAutoFit/>
          </a:bodyPr>
          <a:lstStyle/>
          <a:p>
            <a:endParaRPr lang="en-US" sz="1400" dirty="0">
              <a:solidFill>
                <a:prstClr val="black"/>
              </a:solidFill>
            </a:endParaRPr>
          </a:p>
          <a:p>
            <a:r>
              <a:rPr lang="en-US" sz="1400" dirty="0" smtClean="0">
                <a:solidFill>
                  <a:prstClr val="black"/>
                </a:solidFill>
              </a:rPr>
              <a:t>hive</a:t>
            </a:r>
            <a:r>
              <a:rPr lang="en-US" sz="1400" dirty="0">
                <a:solidFill>
                  <a:prstClr val="black"/>
                </a:solidFill>
              </a:rPr>
              <a:t>&gt; </a:t>
            </a:r>
            <a:r>
              <a:rPr lang="en-US" sz="1400" b="1" dirty="0">
                <a:solidFill>
                  <a:prstClr val="black"/>
                </a:solidFill>
              </a:rPr>
              <a:t>SELECT sales.*, things.*</a:t>
            </a:r>
            <a:r>
              <a:rPr lang="en-US" sz="1400" dirty="0">
                <a:solidFill>
                  <a:prstClr val="black"/>
                </a:solidFill>
              </a:rPr>
              <a:t>&gt; </a:t>
            </a:r>
            <a:r>
              <a:rPr lang="en-US" sz="1400" b="1" dirty="0">
                <a:solidFill>
                  <a:prstClr val="black"/>
                </a:solidFill>
              </a:rPr>
              <a:t>FROM sales RIGHT OUTER JOIN things ON (sales.id = things.id</a:t>
            </a:r>
            <a:r>
              <a:rPr lang="en-US" sz="1400" b="1" dirty="0" smtClean="0">
                <a:solidFill>
                  <a:prstClr val="black"/>
                </a:solidFill>
              </a:rPr>
              <a:t>);</a:t>
            </a:r>
          </a:p>
          <a:p>
            <a:endParaRPr lang="en-US" sz="1400" dirty="0" smtClean="0">
              <a:solidFill>
                <a:prstClr val="black"/>
              </a:solidFill>
            </a:endParaRPr>
          </a:p>
          <a:p>
            <a:r>
              <a:rPr lang="en-US" sz="1400" dirty="0" smtClean="0">
                <a:solidFill>
                  <a:prstClr val="black"/>
                </a:solidFill>
              </a:rPr>
              <a:t>NULL           1  Scarf</a:t>
            </a:r>
          </a:p>
          <a:p>
            <a:r>
              <a:rPr lang="en-US" sz="1400" dirty="0" smtClean="0">
                <a:solidFill>
                  <a:prstClr val="black"/>
                </a:solidFill>
              </a:rPr>
              <a:t>Joe      2      2  Tie</a:t>
            </a:r>
          </a:p>
          <a:p>
            <a:r>
              <a:rPr lang="en-US" sz="1400" dirty="0" smtClean="0">
                <a:solidFill>
                  <a:prstClr val="black"/>
                </a:solidFill>
              </a:rPr>
              <a:t>Hank   2      </a:t>
            </a:r>
            <a:r>
              <a:rPr lang="en-US" sz="1400" dirty="0">
                <a:solidFill>
                  <a:prstClr val="black"/>
                </a:solidFill>
              </a:rPr>
              <a:t>2 </a:t>
            </a:r>
            <a:r>
              <a:rPr lang="en-US" sz="1400" dirty="0" smtClean="0">
                <a:solidFill>
                  <a:prstClr val="black"/>
                </a:solidFill>
              </a:rPr>
              <a:t> Tie</a:t>
            </a:r>
          </a:p>
          <a:p>
            <a:r>
              <a:rPr lang="en-US" sz="1400" dirty="0" smtClean="0">
                <a:solidFill>
                  <a:prstClr val="black"/>
                </a:solidFill>
              </a:rPr>
              <a:t>Eve      3      3   Hat</a:t>
            </a:r>
          </a:p>
          <a:p>
            <a:r>
              <a:rPr lang="en-US" sz="1400" dirty="0" smtClean="0">
                <a:solidFill>
                  <a:prstClr val="black"/>
                </a:solidFill>
              </a:rPr>
              <a:t>Hank   4      4   </a:t>
            </a:r>
            <a:r>
              <a:rPr lang="en-US" sz="1400" dirty="0">
                <a:solidFill>
                  <a:prstClr val="black"/>
                </a:solidFill>
              </a:rPr>
              <a:t>Coat </a:t>
            </a:r>
          </a:p>
        </p:txBody>
      </p:sp>
      <p:sp>
        <p:nvSpPr>
          <p:cNvPr id="5" name="Rectangle 4"/>
          <p:cNvSpPr/>
          <p:nvPr/>
        </p:nvSpPr>
        <p:spPr>
          <a:xfrm>
            <a:off x="762000" y="3123575"/>
            <a:ext cx="2514599" cy="461665"/>
          </a:xfrm>
          <a:prstGeom prst="rect">
            <a:avLst/>
          </a:prstGeom>
        </p:spPr>
        <p:txBody>
          <a:bodyPr wrap="square">
            <a:spAutoFit/>
          </a:bodyPr>
          <a:lstStyle/>
          <a:p>
            <a:r>
              <a:rPr lang="en-US" sz="2400" b="1" u="sng" dirty="0">
                <a:solidFill>
                  <a:prstClr val="black"/>
                </a:solidFill>
              </a:rPr>
              <a:t>Right Outer Join:</a:t>
            </a:r>
          </a:p>
        </p:txBody>
      </p:sp>
    </p:spTree>
    <p:extLst>
      <p:ext uri="{BB962C8B-B14F-4D97-AF65-F5344CB8AC3E}">
        <p14:creationId xmlns:p14="http://schemas.microsoft.com/office/powerpoint/2010/main" val="271670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371600"/>
            <a:ext cx="8382000" cy="4955203"/>
          </a:xfrm>
          <a:prstGeom prst="rect">
            <a:avLst/>
          </a:prstGeom>
        </p:spPr>
        <p:txBody>
          <a:bodyPr wrap="square">
            <a:spAutoFit/>
          </a:bodyPr>
          <a:lstStyle/>
          <a:p>
            <a:pPr>
              <a:lnSpc>
                <a:spcPct val="150000"/>
              </a:lnSpc>
            </a:pPr>
            <a:r>
              <a:rPr lang="en-US" sz="1400" dirty="0"/>
              <a:t>The Apache Hive data warehouse software facilitates querying and managing large datasets residing in distributed storage. Built on top of Apache Hadoop, it </a:t>
            </a:r>
            <a:r>
              <a:rPr lang="en-US" sz="1400" dirty="0" smtClean="0"/>
              <a:t>provides</a:t>
            </a:r>
          </a:p>
          <a:p>
            <a:endParaRPr lang="en-US" sz="1400" dirty="0"/>
          </a:p>
          <a:p>
            <a:pPr marL="285750" indent="-285750">
              <a:lnSpc>
                <a:spcPct val="200000"/>
              </a:lnSpc>
              <a:buFont typeface="Wingdings" pitchFamily="2" charset="2"/>
              <a:buChar char="Ø"/>
            </a:pPr>
            <a:r>
              <a:rPr lang="en-US" sz="1400" dirty="0" smtClean="0"/>
              <a:t>Tools </a:t>
            </a:r>
            <a:r>
              <a:rPr lang="en-US" sz="1400" dirty="0"/>
              <a:t>to enable easy data extract/transform/load (ETL) </a:t>
            </a:r>
          </a:p>
          <a:p>
            <a:pPr marL="285750" indent="-285750">
              <a:lnSpc>
                <a:spcPct val="200000"/>
              </a:lnSpc>
              <a:buFont typeface="Wingdings" pitchFamily="2" charset="2"/>
              <a:buChar char="Ø"/>
            </a:pPr>
            <a:r>
              <a:rPr lang="en-US" sz="1400" dirty="0" smtClean="0"/>
              <a:t>A </a:t>
            </a:r>
            <a:r>
              <a:rPr lang="en-US" sz="1400" dirty="0"/>
              <a:t>mechanism to impose structure on a variety of data formats</a:t>
            </a:r>
          </a:p>
          <a:p>
            <a:pPr marL="285750" indent="-285750">
              <a:lnSpc>
                <a:spcPct val="200000"/>
              </a:lnSpc>
              <a:buFont typeface="Wingdings" pitchFamily="2" charset="2"/>
              <a:buChar char="Ø"/>
            </a:pPr>
            <a:r>
              <a:rPr lang="en-US" sz="1400" dirty="0" smtClean="0"/>
              <a:t>Access </a:t>
            </a:r>
            <a:r>
              <a:rPr lang="en-US" sz="1400" dirty="0"/>
              <a:t>to files stored either directly in Apache HDFS or in other data storage systems such as Apache Hbase</a:t>
            </a:r>
          </a:p>
          <a:p>
            <a:pPr marL="285750" indent="-285750">
              <a:lnSpc>
                <a:spcPct val="200000"/>
              </a:lnSpc>
              <a:buFont typeface="Wingdings" pitchFamily="2" charset="2"/>
              <a:buChar char="Ø"/>
            </a:pPr>
            <a:r>
              <a:rPr lang="en-US" sz="1400" dirty="0" smtClean="0"/>
              <a:t>Query </a:t>
            </a:r>
            <a:r>
              <a:rPr lang="en-US" sz="1400" dirty="0"/>
              <a:t>execution via </a:t>
            </a:r>
            <a:r>
              <a:rPr lang="en-US" sz="1400" dirty="0" smtClean="0"/>
              <a:t>Map Reduce</a:t>
            </a:r>
            <a:endParaRPr lang="en-US" sz="1400" dirty="0"/>
          </a:p>
          <a:p>
            <a:pPr marL="285750" indent="-285750">
              <a:lnSpc>
                <a:spcPct val="200000"/>
              </a:lnSpc>
              <a:buFont typeface="Wingdings" pitchFamily="2" charset="2"/>
              <a:buChar char="Ø"/>
            </a:pPr>
            <a:r>
              <a:rPr lang="en-US" sz="1400" dirty="0" smtClean="0"/>
              <a:t>Provides </a:t>
            </a:r>
            <a:r>
              <a:rPr lang="en-US" sz="1400" dirty="0"/>
              <a:t>SQL like query language –HIVE QL. Allows to plug in custom mappers/reducers in queries and also allows UDFs </a:t>
            </a:r>
          </a:p>
          <a:p>
            <a:pPr marL="285750" indent="-285750">
              <a:lnSpc>
                <a:spcPct val="200000"/>
              </a:lnSpc>
              <a:buFont typeface="Wingdings" pitchFamily="2" charset="2"/>
              <a:buChar char="Ø"/>
            </a:pPr>
            <a:r>
              <a:rPr lang="en-US" sz="1400" dirty="0" smtClean="0"/>
              <a:t>Hive </a:t>
            </a:r>
            <a:r>
              <a:rPr lang="en-US" sz="1400" dirty="0"/>
              <a:t>is designed to enable easy data summarization, ad-hoc querying </a:t>
            </a:r>
            <a:endParaRPr lang="en-US" sz="1400" dirty="0" smtClean="0"/>
          </a:p>
          <a:p>
            <a:pPr>
              <a:lnSpc>
                <a:spcPct val="200000"/>
              </a:lnSpc>
            </a:pPr>
            <a:r>
              <a:rPr lang="en-US" sz="1400" dirty="0" smtClean="0"/>
              <a:t>         and </a:t>
            </a:r>
            <a:r>
              <a:rPr lang="en-US" sz="1400" dirty="0"/>
              <a:t>analysis of large volumes of data</a:t>
            </a:r>
          </a:p>
          <a:p>
            <a:pPr>
              <a:lnSpc>
                <a:spcPct val="200000"/>
              </a:lnSpc>
            </a:pPr>
            <a:endParaRPr lang="en-US" dirty="0"/>
          </a:p>
        </p:txBody>
      </p:sp>
      <p:sp>
        <p:nvSpPr>
          <p:cNvPr id="3" name="TextBox 2"/>
          <p:cNvSpPr txBox="1"/>
          <p:nvPr/>
        </p:nvSpPr>
        <p:spPr>
          <a:xfrm>
            <a:off x="838200" y="762000"/>
            <a:ext cx="2239459" cy="523220"/>
          </a:xfrm>
          <a:prstGeom prst="rect">
            <a:avLst/>
          </a:prstGeom>
          <a:noFill/>
        </p:spPr>
        <p:txBody>
          <a:bodyPr wrap="none" rtlCol="0">
            <a:spAutoFit/>
          </a:bodyPr>
          <a:lstStyle/>
          <a:p>
            <a:r>
              <a:rPr lang="en-US" sz="2800" b="1" u="sng" dirty="0" smtClean="0"/>
              <a:t>What is Hive :</a:t>
            </a:r>
            <a:endParaRPr lang="en-US" sz="2800" b="1" u="sng" dirty="0"/>
          </a:p>
        </p:txBody>
      </p:sp>
    </p:spTree>
    <p:extLst>
      <p:ext uri="{BB962C8B-B14F-4D97-AF65-F5344CB8AC3E}">
        <p14:creationId xmlns:p14="http://schemas.microsoft.com/office/powerpoint/2010/main" val="407300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extBox 1"/>
          <p:cNvSpPr txBox="1"/>
          <p:nvPr/>
        </p:nvSpPr>
        <p:spPr>
          <a:xfrm>
            <a:off x="685800" y="838200"/>
            <a:ext cx="2943178" cy="523220"/>
          </a:xfrm>
          <a:prstGeom prst="rect">
            <a:avLst/>
          </a:prstGeom>
          <a:noFill/>
        </p:spPr>
        <p:txBody>
          <a:bodyPr wrap="none" rtlCol="0">
            <a:spAutoFit/>
          </a:bodyPr>
          <a:lstStyle/>
          <a:p>
            <a:r>
              <a:rPr lang="en-US" sz="2800" b="1" u="sng" dirty="0" smtClean="0"/>
              <a:t>What Hive is Not ?</a:t>
            </a:r>
            <a:endParaRPr lang="en-US" sz="2800" b="1" u="sng" dirty="0"/>
          </a:p>
        </p:txBody>
      </p:sp>
      <p:sp>
        <p:nvSpPr>
          <p:cNvPr id="3" name="Rectangle 2"/>
          <p:cNvSpPr/>
          <p:nvPr/>
        </p:nvSpPr>
        <p:spPr>
          <a:xfrm>
            <a:off x="533400" y="1600200"/>
            <a:ext cx="8001000" cy="4293483"/>
          </a:xfrm>
          <a:prstGeom prst="rect">
            <a:avLst/>
          </a:prstGeom>
        </p:spPr>
        <p:txBody>
          <a:bodyPr wrap="square">
            <a:spAutoFit/>
          </a:bodyPr>
          <a:lstStyle/>
          <a:p>
            <a:pPr marL="285750" indent="-285750">
              <a:lnSpc>
                <a:spcPct val="150000"/>
              </a:lnSpc>
              <a:buFont typeface="Wingdings" pitchFamily="2" charset="2"/>
              <a:buChar char="Ø"/>
            </a:pPr>
            <a:r>
              <a:rPr lang="en-US" sz="1400" dirty="0"/>
              <a:t>Latency for Hive queries is generally very high (minutes) even when data sets involved are very small (say a few hundred megabytes). As a result it cannot be compared with systems such as RDBMS. </a:t>
            </a:r>
          </a:p>
          <a:p>
            <a:pPr marL="285750" indent="-285750">
              <a:lnSpc>
                <a:spcPct val="150000"/>
              </a:lnSpc>
              <a:buFont typeface="Wingdings" pitchFamily="2" charset="2"/>
              <a:buChar char="Ø"/>
            </a:pPr>
            <a:r>
              <a:rPr lang="en-US" sz="1400" dirty="0" smtClean="0"/>
              <a:t>Hive </a:t>
            </a:r>
            <a:r>
              <a:rPr lang="en-US" sz="1400" dirty="0"/>
              <a:t>is not designed for online transaction processing and does not offer real-time queries and row level updates. It is best used for batch jobs over large sets of immutable data (like web logs). Table update is achieved by transforming data into new table. </a:t>
            </a:r>
          </a:p>
          <a:p>
            <a:pPr marL="285750" indent="-285750">
              <a:lnSpc>
                <a:spcPct val="200000"/>
              </a:lnSpc>
              <a:buFont typeface="Wingdings" pitchFamily="2" charset="2"/>
              <a:buChar char="Ø"/>
            </a:pPr>
            <a:r>
              <a:rPr lang="en-US" sz="1400" dirty="0" smtClean="0"/>
              <a:t>Hive </a:t>
            </a:r>
            <a:r>
              <a:rPr lang="en-US" sz="1400" dirty="0"/>
              <a:t>schema is not a ‘schema on write’. Does not verify the data when it is loaded. It is a ‘schema on read’ which verifies data on SQL query.</a:t>
            </a:r>
          </a:p>
          <a:p>
            <a:pPr marL="285750" indent="-285750">
              <a:lnSpc>
                <a:spcPct val="200000"/>
              </a:lnSpc>
              <a:buFont typeface="Wingdings" pitchFamily="2" charset="2"/>
              <a:buChar char="Ø"/>
            </a:pPr>
            <a:r>
              <a:rPr lang="en-US" sz="1400" dirty="0" smtClean="0"/>
              <a:t>Unlike </a:t>
            </a:r>
            <a:r>
              <a:rPr lang="en-US" sz="1400" dirty="0"/>
              <a:t>RDBMS table, More than one schema can be applied to same data</a:t>
            </a:r>
          </a:p>
          <a:p>
            <a:pPr marL="285750" indent="-285750">
              <a:lnSpc>
                <a:spcPct val="200000"/>
              </a:lnSpc>
              <a:buFont typeface="Wingdings" pitchFamily="2" charset="2"/>
              <a:buChar char="Ø"/>
            </a:pPr>
            <a:r>
              <a:rPr lang="en-US" sz="1400" dirty="0" smtClean="0"/>
              <a:t>Hive </a:t>
            </a:r>
            <a:r>
              <a:rPr lang="en-US" sz="1400" dirty="0"/>
              <a:t>doesn’t define clear semantics for concurrent access to tables, which means applications need to build their own application-level concurrency or locking mechanism. The Hive team is actively working on improvements in all </a:t>
            </a:r>
            <a:r>
              <a:rPr lang="en-US" sz="1400" dirty="0" smtClean="0"/>
              <a:t>these areas.</a:t>
            </a:r>
            <a:endParaRPr lang="en-US" sz="1400" dirty="0"/>
          </a:p>
        </p:txBody>
      </p:sp>
    </p:spTree>
    <p:extLst>
      <p:ext uri="{BB962C8B-B14F-4D97-AF65-F5344CB8AC3E}">
        <p14:creationId xmlns:p14="http://schemas.microsoft.com/office/powerpoint/2010/main" val="28868971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90600"/>
            <a:ext cx="2792303" cy="523220"/>
          </a:xfrm>
          <a:prstGeom prst="rect">
            <a:avLst/>
          </a:prstGeom>
          <a:noFill/>
        </p:spPr>
        <p:txBody>
          <a:bodyPr wrap="none" rtlCol="0">
            <a:spAutoFit/>
          </a:bodyPr>
          <a:lstStyle/>
          <a:p>
            <a:r>
              <a:rPr lang="en-US" sz="2800" b="1" u="sng" dirty="0" smtClean="0"/>
              <a:t>Hive is </a:t>
            </a:r>
            <a:r>
              <a:rPr lang="en-US" sz="2800" b="1" u="sng" dirty="0" smtClean="0"/>
              <a:t>u</a:t>
            </a:r>
            <a:r>
              <a:rPr lang="en-US" sz="2800" b="1" u="sng" dirty="0" smtClean="0"/>
              <a:t>sed for:-</a:t>
            </a:r>
            <a:endParaRPr lang="en-US" sz="2800" b="1" u="sng" dirty="0"/>
          </a:p>
        </p:txBody>
      </p:sp>
      <p:sp>
        <p:nvSpPr>
          <p:cNvPr id="3" name="Rectangle 2"/>
          <p:cNvSpPr/>
          <p:nvPr/>
        </p:nvSpPr>
        <p:spPr>
          <a:xfrm>
            <a:off x="762000" y="2133600"/>
            <a:ext cx="8763000" cy="2620333"/>
          </a:xfrm>
          <a:prstGeom prst="rect">
            <a:avLst/>
          </a:prstGeom>
        </p:spPr>
        <p:txBody>
          <a:bodyPr wrap="square">
            <a:spAutoFit/>
          </a:bodyPr>
          <a:lstStyle/>
          <a:p>
            <a:pPr marL="457200" indent="-457200">
              <a:lnSpc>
                <a:spcPct val="200000"/>
              </a:lnSpc>
              <a:buFont typeface="Wingdings" pitchFamily="2" charset="2"/>
              <a:buChar char="Ø"/>
            </a:pPr>
            <a:r>
              <a:rPr lang="en-US" sz="1400" dirty="0"/>
              <a:t>Log Processing</a:t>
            </a:r>
          </a:p>
          <a:p>
            <a:pPr marL="457200" indent="-457200">
              <a:lnSpc>
                <a:spcPct val="200000"/>
              </a:lnSpc>
              <a:buFont typeface="Wingdings" pitchFamily="2" charset="2"/>
              <a:buChar char="Ø"/>
            </a:pPr>
            <a:r>
              <a:rPr lang="en-US" sz="1400" dirty="0" smtClean="0"/>
              <a:t>Text </a:t>
            </a:r>
            <a:r>
              <a:rPr lang="en-US" sz="1400" dirty="0"/>
              <a:t>Mining</a:t>
            </a:r>
          </a:p>
          <a:p>
            <a:pPr marL="457200" indent="-457200">
              <a:lnSpc>
                <a:spcPct val="200000"/>
              </a:lnSpc>
              <a:buFont typeface="Wingdings" pitchFamily="2" charset="2"/>
              <a:buChar char="Ø"/>
            </a:pPr>
            <a:r>
              <a:rPr lang="en-US" sz="1400" dirty="0" smtClean="0"/>
              <a:t>Document </a:t>
            </a:r>
            <a:r>
              <a:rPr lang="en-US" sz="1400" dirty="0"/>
              <a:t>Indexing</a:t>
            </a:r>
          </a:p>
          <a:p>
            <a:pPr marL="457200" indent="-457200">
              <a:lnSpc>
                <a:spcPct val="200000"/>
              </a:lnSpc>
              <a:buFont typeface="Wingdings" pitchFamily="2" charset="2"/>
              <a:buChar char="Ø"/>
            </a:pPr>
            <a:r>
              <a:rPr lang="en-US" sz="1400" dirty="0"/>
              <a:t>C</a:t>
            </a:r>
            <a:r>
              <a:rPr lang="en-US" sz="1400" dirty="0" smtClean="0"/>
              <a:t>ustomer-facing </a:t>
            </a:r>
            <a:r>
              <a:rPr lang="en-US" sz="1400" dirty="0"/>
              <a:t>business intelligence (Google analytics)</a:t>
            </a:r>
          </a:p>
          <a:p>
            <a:pPr marL="457200" indent="-457200">
              <a:lnSpc>
                <a:spcPct val="200000"/>
              </a:lnSpc>
              <a:buFont typeface="Wingdings" pitchFamily="2" charset="2"/>
              <a:buChar char="Ø"/>
            </a:pPr>
            <a:r>
              <a:rPr lang="en-US" sz="1400" dirty="0" smtClean="0"/>
              <a:t>Predictive Modeling</a:t>
            </a:r>
            <a:endParaRPr lang="en-US" sz="1400" dirty="0"/>
          </a:p>
          <a:p>
            <a:pPr marL="457200" indent="-457200">
              <a:lnSpc>
                <a:spcPct val="200000"/>
              </a:lnSpc>
              <a:buFont typeface="Wingdings" pitchFamily="2" charset="2"/>
              <a:buChar char="Ø"/>
            </a:pPr>
            <a:r>
              <a:rPr lang="en-US" sz="1400" dirty="0" smtClean="0"/>
              <a:t>Hypothesis </a:t>
            </a:r>
            <a:r>
              <a:rPr lang="en-US" sz="1400" dirty="0"/>
              <a:t>Testing</a:t>
            </a:r>
          </a:p>
        </p:txBody>
      </p:sp>
    </p:spTree>
    <p:extLst>
      <p:ext uri="{BB962C8B-B14F-4D97-AF65-F5344CB8AC3E}">
        <p14:creationId xmlns:p14="http://schemas.microsoft.com/office/powerpoint/2010/main" val="126154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118" y="1524000"/>
            <a:ext cx="7929282" cy="3970318"/>
          </a:xfrm>
          <a:prstGeom prst="rect">
            <a:avLst/>
          </a:prstGeom>
        </p:spPr>
        <p:txBody>
          <a:bodyPr wrap="square">
            <a:spAutoFit/>
          </a:bodyPr>
          <a:lstStyle/>
          <a:p>
            <a:pPr marL="285750" indent="-285750">
              <a:lnSpc>
                <a:spcPct val="200000"/>
              </a:lnSpc>
              <a:buFont typeface="Wingdings" pitchFamily="2" charset="2"/>
              <a:buChar char="Ø"/>
            </a:pPr>
            <a:r>
              <a:rPr lang="en-US" sz="1400" b="1" u="sng" dirty="0" smtClean="0"/>
              <a:t>Metastore</a:t>
            </a:r>
            <a:r>
              <a:rPr lang="en-US" sz="1400" b="1" dirty="0" smtClean="0"/>
              <a:t> </a:t>
            </a:r>
            <a:r>
              <a:rPr lang="en-US" sz="1400" dirty="0" smtClean="0"/>
              <a:t>: </a:t>
            </a:r>
            <a:r>
              <a:rPr lang="en-US" sz="1400" dirty="0"/>
              <a:t>Stores system catalog</a:t>
            </a:r>
          </a:p>
          <a:p>
            <a:pPr marL="285750" indent="-285750">
              <a:lnSpc>
                <a:spcPct val="200000"/>
              </a:lnSpc>
              <a:buFont typeface="Wingdings" pitchFamily="2" charset="2"/>
              <a:buChar char="Ø"/>
            </a:pPr>
            <a:r>
              <a:rPr lang="en-US" sz="1400" b="1" u="sng" dirty="0" smtClean="0"/>
              <a:t>Driver </a:t>
            </a:r>
            <a:r>
              <a:rPr lang="en-US" sz="1400" dirty="0" smtClean="0"/>
              <a:t>: </a:t>
            </a:r>
            <a:r>
              <a:rPr lang="en-US" sz="1400" dirty="0"/>
              <a:t>manages life cycle of HiveQLquery as it moves thru’ HIVE; also manages session handle and session statistics</a:t>
            </a:r>
          </a:p>
          <a:p>
            <a:pPr marL="285750" indent="-285750">
              <a:lnSpc>
                <a:spcPct val="200000"/>
              </a:lnSpc>
              <a:buFont typeface="Wingdings" pitchFamily="2" charset="2"/>
              <a:buChar char="Ø"/>
            </a:pPr>
            <a:r>
              <a:rPr lang="en-US" sz="1400" b="1" u="sng" dirty="0" smtClean="0"/>
              <a:t>Query </a:t>
            </a:r>
            <a:r>
              <a:rPr lang="en-US" sz="1400" b="1" u="sng" dirty="0"/>
              <a:t>compiler</a:t>
            </a:r>
            <a:r>
              <a:rPr lang="en-US" sz="1400" dirty="0"/>
              <a:t>: Compiles HiveQLinto a directed acyclic graph of map/reduce tasks</a:t>
            </a:r>
          </a:p>
          <a:p>
            <a:pPr marL="285750" indent="-285750">
              <a:lnSpc>
                <a:spcPct val="200000"/>
              </a:lnSpc>
              <a:buFont typeface="Wingdings" pitchFamily="2" charset="2"/>
              <a:buChar char="Ø"/>
            </a:pPr>
            <a:r>
              <a:rPr lang="en-US" sz="1400" b="1" u="sng" dirty="0" smtClean="0"/>
              <a:t>Execution </a:t>
            </a:r>
            <a:r>
              <a:rPr lang="en-US" sz="1400" b="1" u="sng" dirty="0"/>
              <a:t>engines</a:t>
            </a:r>
            <a:r>
              <a:rPr lang="en-US" sz="1400" dirty="0"/>
              <a:t>: The component executes the tasks in proper dependency order; interacts with Hadoop</a:t>
            </a:r>
          </a:p>
          <a:p>
            <a:pPr marL="285750" indent="-285750">
              <a:lnSpc>
                <a:spcPct val="200000"/>
              </a:lnSpc>
              <a:buFont typeface="Wingdings" pitchFamily="2" charset="2"/>
              <a:buChar char="Ø"/>
            </a:pPr>
            <a:r>
              <a:rPr lang="en-US" sz="1400" b="1" u="sng" dirty="0" smtClean="0"/>
              <a:t>Hive Server </a:t>
            </a:r>
            <a:r>
              <a:rPr lang="en-US" sz="1400" dirty="0" smtClean="0"/>
              <a:t>: </a:t>
            </a:r>
            <a:r>
              <a:rPr lang="en-US" sz="1400" dirty="0"/>
              <a:t>provides Thrift interface and JDBC/ODBC for integrating other applications.</a:t>
            </a:r>
          </a:p>
          <a:p>
            <a:pPr marL="285750" indent="-285750">
              <a:lnSpc>
                <a:spcPct val="200000"/>
              </a:lnSpc>
              <a:buFont typeface="Wingdings" pitchFamily="2" charset="2"/>
              <a:buChar char="Ø"/>
            </a:pPr>
            <a:r>
              <a:rPr lang="en-US" sz="1400" b="1" u="sng" dirty="0" smtClean="0"/>
              <a:t>Client </a:t>
            </a:r>
            <a:r>
              <a:rPr lang="en-US" sz="1400" b="1" u="sng" dirty="0"/>
              <a:t>components: </a:t>
            </a:r>
            <a:r>
              <a:rPr lang="en-US" sz="1400" dirty="0"/>
              <a:t>CLI, web interface, jdbc/odbcinteface</a:t>
            </a:r>
          </a:p>
          <a:p>
            <a:pPr marL="285750" indent="-285750">
              <a:lnSpc>
                <a:spcPct val="200000"/>
              </a:lnSpc>
              <a:buFont typeface="Wingdings" pitchFamily="2" charset="2"/>
              <a:buChar char="Ø"/>
            </a:pPr>
            <a:r>
              <a:rPr lang="en-US" sz="1400" dirty="0" smtClean="0"/>
              <a:t>Extensibility </a:t>
            </a:r>
            <a:r>
              <a:rPr lang="en-US" sz="1400" dirty="0"/>
              <a:t>interface include SerDe, User Defined Functions and User Defined Aggregate Function.</a:t>
            </a:r>
          </a:p>
        </p:txBody>
      </p:sp>
      <p:sp>
        <p:nvSpPr>
          <p:cNvPr id="3" name="TextBox 2"/>
          <p:cNvSpPr txBox="1"/>
          <p:nvPr/>
        </p:nvSpPr>
        <p:spPr>
          <a:xfrm>
            <a:off x="609600" y="508919"/>
            <a:ext cx="3348994" cy="584775"/>
          </a:xfrm>
          <a:prstGeom prst="rect">
            <a:avLst/>
          </a:prstGeom>
          <a:noFill/>
        </p:spPr>
        <p:txBody>
          <a:bodyPr wrap="none" rtlCol="0">
            <a:spAutoFit/>
          </a:bodyPr>
          <a:lstStyle/>
          <a:p>
            <a:r>
              <a:rPr lang="en-US" sz="3200" b="1" u="sng" dirty="0" smtClean="0"/>
              <a:t>Hive Architecture :</a:t>
            </a:r>
            <a:endParaRPr lang="en-US" sz="3200" b="1" u="sng" dirty="0"/>
          </a:p>
        </p:txBody>
      </p:sp>
    </p:spTree>
    <p:extLst>
      <p:ext uri="{BB962C8B-B14F-4D97-AF65-F5344CB8AC3E}">
        <p14:creationId xmlns:p14="http://schemas.microsoft.com/office/powerpoint/2010/main" val="292752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3692036" cy="523220"/>
          </a:xfrm>
          <a:prstGeom prst="rect">
            <a:avLst/>
          </a:prstGeom>
          <a:noFill/>
        </p:spPr>
        <p:txBody>
          <a:bodyPr wrap="none" rtlCol="0">
            <a:spAutoFit/>
          </a:bodyPr>
          <a:lstStyle/>
          <a:p>
            <a:r>
              <a:rPr lang="en-US" sz="2800" b="1" u="sng" dirty="0" smtClean="0"/>
              <a:t>Hive Data Organized as </a:t>
            </a:r>
            <a:endParaRPr lang="en-US" sz="2800" b="1" u="sng" dirty="0"/>
          </a:p>
        </p:txBody>
      </p:sp>
      <p:sp>
        <p:nvSpPr>
          <p:cNvPr id="3" name="Rectangle 2"/>
          <p:cNvSpPr/>
          <p:nvPr/>
        </p:nvSpPr>
        <p:spPr>
          <a:xfrm>
            <a:off x="762000" y="1524000"/>
            <a:ext cx="7696200" cy="3239733"/>
          </a:xfrm>
          <a:prstGeom prst="rect">
            <a:avLst/>
          </a:prstGeom>
        </p:spPr>
        <p:txBody>
          <a:bodyPr wrap="square">
            <a:spAutoFit/>
          </a:bodyPr>
          <a:lstStyle/>
          <a:p>
            <a:pPr marL="285750" indent="-285750">
              <a:lnSpc>
                <a:spcPct val="250000"/>
              </a:lnSpc>
              <a:buFont typeface="Wingdings" pitchFamily="2" charset="2"/>
              <a:buChar char="Ø"/>
            </a:pPr>
            <a:r>
              <a:rPr lang="en-US" sz="1400" b="1" dirty="0"/>
              <a:t>Databases</a:t>
            </a:r>
            <a:r>
              <a:rPr lang="en-US" sz="1400" dirty="0"/>
              <a:t> –Namespace that separates tables</a:t>
            </a:r>
          </a:p>
          <a:p>
            <a:pPr marL="285750" indent="-285750">
              <a:lnSpc>
                <a:spcPct val="250000"/>
              </a:lnSpc>
              <a:buFont typeface="Wingdings" pitchFamily="2" charset="2"/>
              <a:buChar char="Ø"/>
            </a:pPr>
            <a:r>
              <a:rPr lang="en-US" sz="1400" b="1" dirty="0" smtClean="0"/>
              <a:t>Tables </a:t>
            </a:r>
            <a:r>
              <a:rPr lang="en-US" sz="1400" dirty="0"/>
              <a:t>-Homogeneous units of data with same schema</a:t>
            </a:r>
          </a:p>
          <a:p>
            <a:pPr marL="285750" indent="-285750">
              <a:lnSpc>
                <a:spcPct val="250000"/>
              </a:lnSpc>
              <a:buFont typeface="Wingdings" pitchFamily="2" charset="2"/>
              <a:buChar char="Ø"/>
            </a:pPr>
            <a:r>
              <a:rPr lang="en-US" sz="1400" b="1" dirty="0" smtClean="0"/>
              <a:t>Partitions</a:t>
            </a:r>
            <a:r>
              <a:rPr lang="en-US" sz="1400" dirty="0" smtClean="0"/>
              <a:t> </a:t>
            </a:r>
            <a:r>
              <a:rPr lang="en-US" sz="1400" dirty="0"/>
              <a:t>-A way of dividing a table into coarse-grained </a:t>
            </a:r>
            <a:r>
              <a:rPr lang="en-US" sz="1400" dirty="0" smtClean="0"/>
              <a:t> Parts based </a:t>
            </a:r>
            <a:r>
              <a:rPr lang="en-US" sz="1400" dirty="0"/>
              <a:t>on the value of a partition column, such as </a:t>
            </a:r>
            <a:r>
              <a:rPr lang="en-US" sz="1400" dirty="0" smtClean="0"/>
              <a:t>date.</a:t>
            </a:r>
            <a:endParaRPr lang="en-US" sz="1400" dirty="0"/>
          </a:p>
          <a:p>
            <a:pPr marL="285750" indent="-285750">
              <a:lnSpc>
                <a:spcPct val="250000"/>
              </a:lnSpc>
              <a:buFont typeface="Wingdings" pitchFamily="2" charset="2"/>
              <a:buChar char="Ø"/>
            </a:pPr>
            <a:r>
              <a:rPr lang="en-US" sz="1400" b="1" dirty="0" smtClean="0"/>
              <a:t>Buckets</a:t>
            </a:r>
            <a:r>
              <a:rPr lang="en-US" sz="1400" dirty="0" smtClean="0"/>
              <a:t> </a:t>
            </a:r>
            <a:r>
              <a:rPr lang="en-US" sz="1400" dirty="0"/>
              <a:t>-Tables or partitions may further be subdivided into buckets, to give extra structure to the data that may be used for more efficient queries.</a:t>
            </a:r>
          </a:p>
        </p:txBody>
      </p:sp>
    </p:spTree>
    <p:extLst>
      <p:ext uri="{BB962C8B-B14F-4D97-AF65-F5344CB8AC3E}">
        <p14:creationId xmlns:p14="http://schemas.microsoft.com/office/powerpoint/2010/main" val="242801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4661148" cy="523220"/>
          </a:xfrm>
          <a:prstGeom prst="rect">
            <a:avLst/>
          </a:prstGeom>
          <a:noFill/>
        </p:spPr>
        <p:txBody>
          <a:bodyPr wrap="none" rtlCol="0">
            <a:spAutoFit/>
          </a:bodyPr>
          <a:lstStyle/>
          <a:p>
            <a:r>
              <a:rPr lang="en-US" sz="2800" b="1" u="sng" dirty="0" smtClean="0"/>
              <a:t>Difference B/W  HIVE and SQL</a:t>
            </a:r>
            <a:endParaRPr lang="en-US" sz="2800" b="1" u="sn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398359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350" y="1600200"/>
            <a:ext cx="382905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29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19780"/>
            <a:ext cx="1918667" cy="523220"/>
          </a:xfrm>
          <a:prstGeom prst="rect">
            <a:avLst/>
          </a:prstGeom>
          <a:noFill/>
        </p:spPr>
        <p:txBody>
          <a:bodyPr wrap="none" rtlCol="0">
            <a:spAutoFit/>
          </a:bodyPr>
          <a:lstStyle/>
          <a:p>
            <a:r>
              <a:rPr lang="en-US" sz="2800" b="1" u="sng" dirty="0" smtClean="0"/>
              <a:t>Data Types:</a:t>
            </a:r>
            <a:endParaRPr lang="en-US" sz="2800" b="1" u="sng" dirty="0"/>
          </a:p>
        </p:txBody>
      </p:sp>
      <p:sp>
        <p:nvSpPr>
          <p:cNvPr id="3" name="TextBox 2"/>
          <p:cNvSpPr txBox="1"/>
          <p:nvPr/>
        </p:nvSpPr>
        <p:spPr>
          <a:xfrm>
            <a:off x="762000" y="1143000"/>
            <a:ext cx="5590569" cy="369332"/>
          </a:xfrm>
          <a:prstGeom prst="rect">
            <a:avLst/>
          </a:prstGeom>
          <a:noFill/>
        </p:spPr>
        <p:txBody>
          <a:bodyPr wrap="none" rtlCol="0">
            <a:spAutoFit/>
          </a:bodyPr>
          <a:lstStyle/>
          <a:p>
            <a:r>
              <a:rPr lang="en-US" dirty="0" smtClean="0"/>
              <a:t>1. Primitive Data Type                        2. Complex Data Type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0700"/>
            <a:ext cx="7696200" cy="4441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0854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613</TotalTime>
  <Words>1675</Words>
  <Application>Microsoft Office PowerPoint</Application>
  <PresentationFormat>On-screen Show (4:3)</PresentationFormat>
  <Paragraphs>233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Storage Hive and HDFS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kaalibabu</dc:creator>
  <cp:lastModifiedBy>Diwakar</cp:lastModifiedBy>
  <cp:revision>43</cp:revision>
  <dcterms:created xsi:type="dcterms:W3CDTF">2013-04-22T11:59:25Z</dcterms:created>
  <dcterms:modified xsi:type="dcterms:W3CDTF">2017-05-12T02:44:45Z</dcterms:modified>
</cp:coreProperties>
</file>