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279" autoAdjust="0"/>
    <p:restoredTop sz="93969" autoAdjust="0"/>
  </p:normalViewPr>
  <p:slideViewPr>
    <p:cSldViewPr>
      <p:cViewPr varScale="1">
        <p:scale>
          <a:sx n="46" d="100"/>
          <a:sy n="46" d="100"/>
        </p:scale>
        <p:origin x="15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57157\Downloads\FINAL%20Tabl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57157\Downloads\FINAL%20Tabl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Table.csv]Sheet1!PivotTable1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800" b="1"/>
              <a:t>Top</a:t>
            </a:r>
            <a:r>
              <a:rPr lang="en-IN" sz="2800" b="1" baseline="0"/>
              <a:t> 5 Categories</a:t>
            </a:r>
            <a:endParaRPr lang="en-IN" sz="28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tx1">
                <a:lumMod val="15000"/>
                <a:lumOff val="85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tx1">
                <a:lumMod val="15000"/>
                <a:lumOff val="85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tx1">
                <a:lumMod val="15000"/>
                <a:lumOff val="85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 w="25400"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  <c:invertIfNegative val="0"/>
          <c:cat>
            <c:strRef>
              <c:f>Sheet1!$A$4:$A$9</c:f>
              <c:strCache>
                <c:ptCount val="5"/>
                <c:pt idx="0">
                  <c:v>food</c:v>
                </c:pt>
                <c:pt idx="1">
                  <c:v>technology</c:v>
                </c:pt>
                <c:pt idx="2">
                  <c:v>healthy eating</c:v>
                </c:pt>
                <c:pt idx="3">
                  <c:v>science</c:v>
                </c:pt>
                <c:pt idx="4">
                  <c:v>Animals</c:v>
                </c:pt>
              </c:strCache>
            </c:strRef>
          </c:cat>
          <c:val>
            <c:numRef>
              <c:f>Sheet1!$B$4:$B$9</c:f>
              <c:numCache>
                <c:formatCode>0.00%</c:formatCode>
                <c:ptCount val="5"/>
                <c:pt idx="0">
                  <c:v>0.19002183045205565</c:v>
                </c:pt>
                <c:pt idx="1">
                  <c:v>0.19589838295058795</c:v>
                </c:pt>
                <c:pt idx="2">
                  <c:v>0.19761118995913202</c:v>
                </c:pt>
                <c:pt idx="3">
                  <c:v>0.20282370912490097</c:v>
                </c:pt>
                <c:pt idx="4">
                  <c:v>0.21364488751332342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E0-4F6A-BB6B-C7ED39420F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"/>
        <c:axId val="452730592"/>
        <c:axId val="452731072"/>
      </c:barChart>
      <c:catAx>
        <c:axId val="452730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731072"/>
        <c:crosses val="autoZero"/>
        <c:auto val="1"/>
        <c:lblAlgn val="ctr"/>
        <c:lblOffset val="100"/>
        <c:noMultiLvlLbl val="0"/>
      </c:catAx>
      <c:valAx>
        <c:axId val="452731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800" b="1"/>
                  <a:t>Popularity</a:t>
                </a:r>
                <a:r>
                  <a:rPr lang="en-IN" sz="2800" b="1" baseline="0"/>
                  <a:t> Score</a:t>
                </a:r>
                <a:endParaRPr lang="en-IN" sz="2800" b="1"/>
              </a:p>
            </c:rich>
          </c:tx>
          <c:layout>
            <c:manualLayout>
              <c:xMode val="edge"/>
              <c:yMode val="edge"/>
              <c:x val="0.42856293206426954"/>
              <c:y val="0.939455927578686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730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2857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Table.csv]Sheet1!PivotTable1</c:name>
    <c:fmtId val="2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/>
              <a:t>Popularity</a:t>
            </a:r>
            <a:r>
              <a:rPr lang="en-US" sz="3200" baseline="0"/>
              <a:t> percentage share from top 5 categories</a:t>
            </a:r>
            <a:endParaRPr lang="en-US" sz="32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 w="12700">
              <a:solidFill>
                <a:schemeClr val="tx1"/>
              </a:solidFill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separator> </c:separator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1111220472440946E-2"/>
              <c:y val="0"/>
            </c:manualLayout>
          </c:layout>
          <c:spPr>
            <a:noFill/>
            <a:ln w="12700">
              <a:solidFill>
                <a:schemeClr val="tx1"/>
              </a:solidFill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separator> </c:separator>
          <c:extLst>
            <c:ext xmlns:c15="http://schemas.microsoft.com/office/drawing/2012/chart" uri="{CE6537A1-D6FC-4f65-9D91-7224C49458BB}">
              <c15:layout>
                <c:manualLayout>
                  <c:w val="0.2011804461942257"/>
                  <c:h val="0.10644151635214689"/>
                </c:manualLayout>
              </c15:layout>
            </c:ext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 w="12700">
              <a:solidFill>
                <a:schemeClr val="tx1"/>
              </a:solidFill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separator> </c:separator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 w="12700">
              <a:solidFill>
                <a:schemeClr val="tx1"/>
              </a:solidFill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separator> </c:separator>
          <c:extLst>
            <c:ext xmlns:c15="http://schemas.microsoft.com/office/drawing/2012/chart" uri="{CE6537A1-D6FC-4f65-9D91-7224C49458BB}">
              <c15:layout>
                <c:manualLayout>
                  <c:w val="0.2011804461942257"/>
                  <c:h val="0.10644151635214689"/>
                </c:manualLayout>
              </c15:layout>
            </c:ext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 w="12700">
              <a:solidFill>
                <a:schemeClr val="tx1"/>
              </a:solidFill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separator> </c:separator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 w="12700">
              <a:solidFill>
                <a:schemeClr val="tx1"/>
              </a:solidFill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separator> </c:separator>
          <c:extLst>
            <c:ext xmlns:c15="http://schemas.microsoft.com/office/drawing/2012/chart" uri="{CE6537A1-D6FC-4f65-9D91-7224C49458BB}">
              <c15:layout>
                <c:manualLayout>
                  <c:w val="0.2011804461942257"/>
                  <c:h val="0.10644151635214689"/>
                </c:manualLayout>
              </c15:layout>
            </c:ext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 w="12700">
              <a:solidFill>
                <a:schemeClr val="tx1"/>
              </a:solidFill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separator> </c:separator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 w="12700">
              <a:solidFill>
                <a:schemeClr val="tx1"/>
              </a:solidFill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separator> </c:separator>
          <c:extLst>
            <c:ext xmlns:c15="http://schemas.microsoft.com/office/drawing/2012/chart" uri="{CE6537A1-D6FC-4f65-9D91-7224C49458BB}">
              <c15:layout>
                <c:manualLayout>
                  <c:w val="0.2011804461942257"/>
                  <c:h val="0.10644151635214689"/>
                </c:manualLayout>
              </c15:layout>
            </c:ext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explosion val="12"/>
          <c:dPt>
            <c:idx val="0"/>
            <c:bubble3D val="0"/>
            <c:explosion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A33-4648-B0E6-B140D9D7D97F}"/>
              </c:ext>
            </c:extLst>
          </c:dPt>
          <c:dPt>
            <c:idx val="1"/>
            <c:bubble3D val="0"/>
            <c:explosion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A33-4648-B0E6-B140D9D7D97F}"/>
              </c:ext>
            </c:extLst>
          </c:dPt>
          <c:dPt>
            <c:idx val="2"/>
            <c:bubble3D val="0"/>
            <c:explosion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A33-4648-B0E6-B140D9D7D97F}"/>
              </c:ext>
            </c:extLst>
          </c:dPt>
          <c:dPt>
            <c:idx val="3"/>
            <c:bubble3D val="0"/>
            <c:explosion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A33-4648-B0E6-B140D9D7D97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A33-4648-B0E6-B140D9D7D97F}"/>
              </c:ext>
            </c:extLst>
          </c:dPt>
          <c:dLbls>
            <c:dLbl>
              <c:idx val="4"/>
              <c:layout>
                <c:manualLayout>
                  <c:x val="4.5308525411033307E-2"/>
                  <c:y val="2.3823943669897684E-3"/>
                </c:manualLayout>
              </c:layout>
              <c:spPr>
                <a:noFill/>
                <a:ln w="12700">
                  <a:solidFill>
                    <a:schemeClr val="tx1"/>
                  </a:solidFill>
                </a:ln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9099873562749342"/>
                      <c:h val="7.785431191371007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AA33-4648-B0E6-B140D9D7D97F}"/>
                </c:ext>
              </c:extLst>
            </c:dLbl>
            <c:spPr>
              <a:noFill/>
              <a:ln w="12700">
                <a:solidFill>
                  <a:schemeClr val="tx1"/>
                </a:solidFill>
              </a:ln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Sheet1!$A$4:$A$9</c:f>
              <c:strCache>
                <c:ptCount val="5"/>
                <c:pt idx="0">
                  <c:v>food</c:v>
                </c:pt>
                <c:pt idx="1">
                  <c:v>technology</c:v>
                </c:pt>
                <c:pt idx="2">
                  <c:v>healthy eating</c:v>
                </c:pt>
                <c:pt idx="3">
                  <c:v>science</c:v>
                </c:pt>
                <c:pt idx="4">
                  <c:v>Animals</c:v>
                </c:pt>
              </c:strCache>
            </c:strRef>
          </c:cat>
          <c:val>
            <c:numRef>
              <c:f>Sheet1!$B$4:$B$9</c:f>
              <c:numCache>
                <c:formatCode>0.00%</c:formatCode>
                <c:ptCount val="5"/>
                <c:pt idx="0">
                  <c:v>0.19002183045205565</c:v>
                </c:pt>
                <c:pt idx="1">
                  <c:v>0.19589838295058795</c:v>
                </c:pt>
                <c:pt idx="2">
                  <c:v>0.19761118995913202</c:v>
                </c:pt>
                <c:pt idx="3">
                  <c:v>0.20282370912490097</c:v>
                </c:pt>
                <c:pt idx="4">
                  <c:v>0.21364488751332342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A33-4648-B0E6-B140D9D7D97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6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9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583E186-7AF4-F7BB-451E-575FF93C209F}"/>
              </a:ext>
            </a:extLst>
          </p:cNvPr>
          <p:cNvSpPr txBox="1"/>
          <p:nvPr/>
        </p:nvSpPr>
        <p:spPr>
          <a:xfrm>
            <a:off x="2261371" y="4220170"/>
            <a:ext cx="56765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Social Buzz Analysis</a:t>
            </a:r>
            <a:endParaRPr lang="en-IN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142456" y="1563497"/>
            <a:ext cx="5677467" cy="1939706"/>
            <a:chOff x="0" y="-47625"/>
            <a:chExt cx="7569956" cy="2586276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18466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Animals and Science are the two most popular categories of content, showing that people enjoy “real life” and “factual” content the most.</a:t>
              </a: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982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800" b="1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ANALYSIS</a:t>
              </a: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17" name="Group 11">
            <a:extLst>
              <a:ext uri="{FF2B5EF4-FFF2-40B4-BE49-F238E27FC236}">
                <a16:creationId xmlns:a16="http://schemas.microsoft.com/office/drawing/2014/main" id="{AE0EFE75-225F-F5E0-98C9-F92876CBE2FA}"/>
              </a:ext>
            </a:extLst>
          </p:cNvPr>
          <p:cNvGrpSpPr/>
          <p:nvPr/>
        </p:nvGrpSpPr>
        <p:grpSpPr>
          <a:xfrm>
            <a:off x="11130166" y="3740704"/>
            <a:ext cx="5677467" cy="2978451"/>
            <a:chOff x="0" y="-47625"/>
            <a:chExt cx="7569956" cy="3971270"/>
          </a:xfrm>
        </p:grpSpPr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8A8A73BD-2D63-E844-D694-AD91877A2D38}"/>
                </a:ext>
              </a:extLst>
            </p:cNvPr>
            <p:cNvSpPr txBox="1"/>
            <p:nvPr/>
          </p:nvSpPr>
          <p:spPr>
            <a:xfrm>
              <a:off x="0" y="691990"/>
              <a:ext cx="7569956" cy="32316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Food is a common theme with the top five categories with “ Healthy Eating” ranking the highest. This may give an indication to the audience within your user base. You could use this insight to create a  campaign and work with healthy eating brands to boost user engagement.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5B92552C-4C92-C6B4-0BB9-FF1DD9F6EA04}"/>
                </a:ext>
              </a:extLst>
            </p:cNvPr>
            <p:cNvSpPr txBox="1"/>
            <p:nvPr/>
          </p:nvSpPr>
          <p:spPr>
            <a:xfrm>
              <a:off x="0" y="-47625"/>
              <a:ext cx="7569956" cy="4982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800" b="1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</a:t>
              </a:r>
            </a:p>
          </p:txBody>
        </p:sp>
      </p:grpSp>
      <p:grpSp>
        <p:nvGrpSpPr>
          <p:cNvPr id="26" name="Group 11">
            <a:extLst>
              <a:ext uri="{FF2B5EF4-FFF2-40B4-BE49-F238E27FC236}">
                <a16:creationId xmlns:a16="http://schemas.microsoft.com/office/drawing/2014/main" id="{EED081EC-A4F6-7066-22D2-7F7F84B97D61}"/>
              </a:ext>
            </a:extLst>
          </p:cNvPr>
          <p:cNvGrpSpPr/>
          <p:nvPr/>
        </p:nvGrpSpPr>
        <p:grpSpPr>
          <a:xfrm>
            <a:off x="11194026" y="7194879"/>
            <a:ext cx="5677467" cy="1939706"/>
            <a:chOff x="0" y="-47625"/>
            <a:chExt cx="7569956" cy="2586276"/>
          </a:xfrm>
        </p:grpSpPr>
        <p:sp>
          <p:nvSpPr>
            <p:cNvPr id="27" name="TextBox 12">
              <a:extLst>
                <a:ext uri="{FF2B5EF4-FFF2-40B4-BE49-F238E27FC236}">
                  <a16:creationId xmlns:a16="http://schemas.microsoft.com/office/drawing/2014/main" id="{BE7D1B0B-1BCA-1437-F7BF-2632D3C69BA0}"/>
                </a:ext>
              </a:extLst>
            </p:cNvPr>
            <p:cNvSpPr txBox="1"/>
            <p:nvPr/>
          </p:nvSpPr>
          <p:spPr>
            <a:xfrm>
              <a:off x="0" y="691990"/>
              <a:ext cx="7569956" cy="18466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This ad-hoc analysis is insightful, but its time to take this analysis into large scale production for real time understanding of your business. We can show you how to do this.</a:t>
              </a:r>
            </a:p>
          </p:txBody>
        </p:sp>
        <p:sp>
          <p:nvSpPr>
            <p:cNvPr id="28" name="TextBox 13">
              <a:extLst>
                <a:ext uri="{FF2B5EF4-FFF2-40B4-BE49-F238E27FC236}">
                  <a16:creationId xmlns:a16="http://schemas.microsoft.com/office/drawing/2014/main" id="{3EB25294-3BCD-2D9D-5CA6-AFA704E0490E}"/>
                </a:ext>
              </a:extLst>
            </p:cNvPr>
            <p:cNvSpPr txBox="1"/>
            <p:nvPr/>
          </p:nvSpPr>
          <p:spPr>
            <a:xfrm>
              <a:off x="0" y="-47625"/>
              <a:ext cx="7569956" cy="4982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800" b="1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NEXT</a:t>
              </a:r>
              <a:r>
                <a:rPr lang="en-US" sz="2800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 </a:t>
              </a:r>
              <a:r>
                <a:rPr lang="en-US" sz="2800" b="1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STEPS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5047612"/>
            <a:chOff x="0" y="0"/>
            <a:chExt cx="11564591" cy="673014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44319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81DF0E-FEBF-B28D-6D19-AC837536AA19}"/>
              </a:ext>
            </a:extLst>
          </p:cNvPr>
          <p:cNvSpPr txBox="1"/>
          <p:nvPr/>
        </p:nvSpPr>
        <p:spPr>
          <a:xfrm>
            <a:off x="9144000" y="2697597"/>
            <a:ext cx="67818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Social Buzz is fastest growing technology unicorn that need to adapt quickly to its global scale.</a:t>
            </a:r>
          </a:p>
          <a:p>
            <a:r>
              <a:rPr lang="en-US" sz="2800" dirty="0"/>
              <a:t>Accenture has begun three months POC focusing on these tasks.</a:t>
            </a:r>
          </a:p>
          <a:p>
            <a:endParaRPr lang="en-US" sz="2800" dirty="0"/>
          </a:p>
          <a:p>
            <a:r>
              <a:rPr lang="en-US" sz="2800" dirty="0"/>
              <a:t>1. An audit of their big data practice.</a:t>
            </a:r>
          </a:p>
          <a:p>
            <a:r>
              <a:rPr lang="en-US" sz="2800" dirty="0"/>
              <a:t>2. Recommendations for a successful IPO.</a:t>
            </a:r>
          </a:p>
          <a:p>
            <a:r>
              <a:rPr lang="en-US" sz="2800" dirty="0"/>
              <a:t>3. An analysis to find Social Buzz’s top 5 most popular categories of content.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9179E2-21B2-3F61-F4B2-06D7377AE232}"/>
              </a:ext>
            </a:extLst>
          </p:cNvPr>
          <p:cNvSpPr txBox="1"/>
          <p:nvPr/>
        </p:nvSpPr>
        <p:spPr>
          <a:xfrm>
            <a:off x="2107520" y="5443762"/>
            <a:ext cx="67490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Over 100000 posts per day.</a:t>
            </a:r>
          </a:p>
          <a:p>
            <a:pPr marL="342900" indent="-342900">
              <a:buAutoNum type="arabicPeriod"/>
            </a:pPr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36,500,000 pieces of content every year.</a:t>
            </a:r>
          </a:p>
          <a:p>
            <a:pPr marL="342900" indent="-342900">
              <a:buAutoNum type="arabicPeriod"/>
            </a:pPr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But when to capitalize on it when there is so much?</a:t>
            </a:r>
          </a:p>
          <a:p>
            <a:pPr marL="342900" indent="-342900">
              <a:buAutoNum type="arabicPeriod"/>
            </a:pPr>
            <a:endParaRPr lang="en-IN" sz="28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IN" sz="2800" dirty="0">
                <a:solidFill>
                  <a:schemeClr val="bg1"/>
                </a:solidFill>
              </a:rPr>
              <a:t>Analysis to find Social Buzz top 5 most popular content categories.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46289D-A9E5-C44E-0EB6-A35D257033C1}"/>
              </a:ext>
            </a:extLst>
          </p:cNvPr>
          <p:cNvSpPr txBox="1"/>
          <p:nvPr/>
        </p:nvSpPr>
        <p:spPr>
          <a:xfrm>
            <a:off x="14249400" y="1825527"/>
            <a:ext cx="327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Marcus Rampton</a:t>
            </a:r>
          </a:p>
          <a:p>
            <a:r>
              <a:rPr lang="en-US" sz="2800" dirty="0"/>
              <a:t>Senior Principle</a:t>
            </a:r>
            <a:endParaRPr lang="en-IN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96BB6B-596D-4B5F-6395-CC0A5E203749}"/>
              </a:ext>
            </a:extLst>
          </p:cNvPr>
          <p:cNvSpPr txBox="1"/>
          <p:nvPr/>
        </p:nvSpPr>
        <p:spPr>
          <a:xfrm>
            <a:off x="14293092" y="4451001"/>
            <a:ext cx="327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Andrew Fleming</a:t>
            </a:r>
          </a:p>
          <a:p>
            <a:r>
              <a:rPr lang="en-US" sz="2800" dirty="0"/>
              <a:t>Chief Technical Architect</a:t>
            </a:r>
            <a:endParaRPr lang="en-IN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A88CBF-2305-5B0E-512D-4A235CD7194B}"/>
              </a:ext>
            </a:extLst>
          </p:cNvPr>
          <p:cNvSpPr txBox="1"/>
          <p:nvPr/>
        </p:nvSpPr>
        <p:spPr>
          <a:xfrm>
            <a:off x="14266053" y="7537776"/>
            <a:ext cx="327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Diwakar Kumar</a:t>
            </a:r>
          </a:p>
          <a:p>
            <a:r>
              <a:rPr lang="en-US" sz="2800" dirty="0"/>
              <a:t>Data Analyst</a:t>
            </a:r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E3C6A6-FAA3-F35B-03D3-DF96AD9CEDD5}"/>
              </a:ext>
            </a:extLst>
          </p:cNvPr>
          <p:cNvSpPr txBox="1"/>
          <p:nvPr/>
        </p:nvSpPr>
        <p:spPr>
          <a:xfrm>
            <a:off x="4197568" y="1454169"/>
            <a:ext cx="3713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 Understanding</a:t>
            </a:r>
            <a:endParaRPr lang="en-IN" sz="32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781D224-6BE5-EC53-7A53-A8621DEF32A4}"/>
              </a:ext>
            </a:extLst>
          </p:cNvPr>
          <p:cNvSpPr txBox="1"/>
          <p:nvPr/>
        </p:nvSpPr>
        <p:spPr>
          <a:xfrm>
            <a:off x="5964396" y="3049895"/>
            <a:ext cx="4630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 Cleaning</a:t>
            </a:r>
            <a:endParaRPr lang="en-IN" sz="3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7D72D4-D36D-E211-0523-085B907F13AA}"/>
              </a:ext>
            </a:extLst>
          </p:cNvPr>
          <p:cNvSpPr txBox="1"/>
          <p:nvPr/>
        </p:nvSpPr>
        <p:spPr>
          <a:xfrm>
            <a:off x="7684645" y="4763851"/>
            <a:ext cx="3288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 Modelling </a:t>
            </a:r>
            <a:endParaRPr lang="en-IN" sz="3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5C2F22-46E3-533C-2266-631E4C14F4A5}"/>
              </a:ext>
            </a:extLst>
          </p:cNvPr>
          <p:cNvSpPr txBox="1"/>
          <p:nvPr/>
        </p:nvSpPr>
        <p:spPr>
          <a:xfrm>
            <a:off x="9682044" y="6285148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 Analysis</a:t>
            </a:r>
            <a:endParaRPr lang="en-IN" sz="3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A58225-7A99-E4C7-13A3-190983BEF746}"/>
              </a:ext>
            </a:extLst>
          </p:cNvPr>
          <p:cNvSpPr txBox="1"/>
          <p:nvPr/>
        </p:nvSpPr>
        <p:spPr>
          <a:xfrm>
            <a:off x="11404902" y="8125997"/>
            <a:ext cx="42922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Uncover</a:t>
            </a:r>
            <a:r>
              <a:rPr lang="en-US" sz="3200" dirty="0"/>
              <a:t> </a:t>
            </a:r>
            <a:r>
              <a:rPr lang="en-US" sz="3200" b="1" dirty="0"/>
              <a:t>Insights</a:t>
            </a:r>
            <a:endParaRPr lang="en-IN" sz="32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7D1C04-F641-36FB-6AED-262B58159F0B}"/>
              </a:ext>
            </a:extLst>
          </p:cNvPr>
          <p:cNvSpPr txBox="1"/>
          <p:nvPr/>
        </p:nvSpPr>
        <p:spPr>
          <a:xfrm>
            <a:off x="2590170" y="5224164"/>
            <a:ext cx="2597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Unique Categories</a:t>
            </a:r>
            <a:endParaRPr lang="en-IN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8B9DAD-602E-7A5A-D222-27909EEF01FC}"/>
              </a:ext>
            </a:extLst>
          </p:cNvPr>
          <p:cNvSpPr txBox="1"/>
          <p:nvPr/>
        </p:nvSpPr>
        <p:spPr>
          <a:xfrm>
            <a:off x="7277100" y="5224165"/>
            <a:ext cx="3733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Reaction to Animal Posts</a:t>
            </a:r>
            <a:endParaRPr lang="en-IN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D01163-A109-D794-1E43-3B2ECE446BE0}"/>
              </a:ext>
            </a:extLst>
          </p:cNvPr>
          <p:cNvSpPr txBox="1"/>
          <p:nvPr/>
        </p:nvSpPr>
        <p:spPr>
          <a:xfrm>
            <a:off x="12114435" y="5609761"/>
            <a:ext cx="48781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Months with most Posts</a:t>
            </a:r>
            <a:endParaRPr lang="en-IN" sz="3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EE9B1C-7FCD-72A0-740B-E0DC40509ADB}"/>
              </a:ext>
            </a:extLst>
          </p:cNvPr>
          <p:cNvSpPr/>
          <p:nvPr/>
        </p:nvSpPr>
        <p:spPr>
          <a:xfrm>
            <a:off x="1974690" y="3628428"/>
            <a:ext cx="3200400" cy="15957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16</a:t>
            </a:r>
            <a:endParaRPr lang="en-IN" sz="4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3B84EE-E832-D00D-F19B-D50C6ADB5550}"/>
              </a:ext>
            </a:extLst>
          </p:cNvPr>
          <p:cNvSpPr/>
          <p:nvPr/>
        </p:nvSpPr>
        <p:spPr>
          <a:xfrm>
            <a:off x="7158092" y="3547764"/>
            <a:ext cx="3200400" cy="15957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1897</a:t>
            </a:r>
            <a:endParaRPr lang="en-IN" sz="4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588BDE-A51D-B2A4-0BB0-CC4C61E4B036}"/>
              </a:ext>
            </a:extLst>
          </p:cNvPr>
          <p:cNvSpPr/>
          <p:nvPr/>
        </p:nvSpPr>
        <p:spPr>
          <a:xfrm>
            <a:off x="12341494" y="3565592"/>
            <a:ext cx="3200400" cy="15957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JANUARY</a:t>
            </a:r>
            <a:endParaRPr lang="en-IN" sz="4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2619" y="869986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3B4CB7C0-FE61-1B8E-BAFF-5FBC27048A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6944846"/>
              </p:ext>
            </p:extLst>
          </p:nvPr>
        </p:nvGraphicFramePr>
        <p:xfrm>
          <a:off x="3433643" y="931296"/>
          <a:ext cx="12694292" cy="8218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1FB849F3-D346-9B77-6564-EE1782DDBB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4568454"/>
              </p:ext>
            </p:extLst>
          </p:nvPr>
        </p:nvGraphicFramePr>
        <p:xfrm>
          <a:off x="1509032" y="1231450"/>
          <a:ext cx="12473381" cy="799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9" name="Picture 28">
            <a:extLst>
              <a:ext uri="{FF2B5EF4-FFF2-40B4-BE49-F238E27FC236}">
                <a16:creationId xmlns:a16="http://schemas.microsoft.com/office/drawing/2014/main" id="{F0866B33-8AB9-729C-0EF6-0E2250B32D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81237" y="3722585"/>
            <a:ext cx="5140700" cy="231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323</Words>
  <Application>Microsoft Office PowerPoint</Application>
  <PresentationFormat>Custom</PresentationFormat>
  <Paragraphs>83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Graphik Regular</vt:lpstr>
      <vt:lpstr>Calibri</vt:lpstr>
      <vt:lpstr>Arial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Das, Diwakar</cp:lastModifiedBy>
  <cp:revision>11</cp:revision>
  <dcterms:created xsi:type="dcterms:W3CDTF">2006-08-16T00:00:00Z</dcterms:created>
  <dcterms:modified xsi:type="dcterms:W3CDTF">2024-06-20T13:28:31Z</dcterms:modified>
  <dc:identifier>DAEhDyfaYKE</dc:identifier>
</cp:coreProperties>
</file>