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Maven Pro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MavenPro-bold.fntdata"/><Relationship Id="rId16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f4c7724bc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2f4c7724bca_2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f4c7724bca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2f4c7724bca_2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f4c7724bca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2f4c7724bca_2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f4c7724bca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2f4c7724bca_2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f4c87496ac_0_1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f4c87496ac_0_1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f4c7724bca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2f4c7724bca_2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5" name="Google Shape;275;p13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76" name="Google Shape;276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ctrTitle"/>
          </p:nvPr>
        </p:nvSpPr>
        <p:spPr>
          <a:xfrm>
            <a:off x="1012750" y="982309"/>
            <a:ext cx="4255500" cy="14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ct val="92957"/>
              <a:buFont typeface="Calibri"/>
              <a:buNone/>
            </a:pPr>
            <a:r>
              <a:rPr b="1" lang="en" sz="4733">
                <a:solidFill>
                  <a:srgbClr val="2F5496"/>
                </a:solidFill>
              </a:rPr>
              <a:t>Blinkit Analysis</a:t>
            </a:r>
            <a:endParaRPr sz="3933"/>
          </a:p>
        </p:txBody>
      </p:sp>
      <p:sp>
        <p:nvSpPr>
          <p:cNvPr id="284" name="Google Shape;284;p14"/>
          <p:cNvSpPr txBox="1"/>
          <p:nvPr>
            <p:ph idx="1" type="subTitle"/>
          </p:nvPr>
        </p:nvSpPr>
        <p:spPr>
          <a:xfrm>
            <a:off x="918375" y="2571750"/>
            <a:ext cx="42555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None/>
            </a:pPr>
            <a:r>
              <a:rPr b="1" lang="en" sz="2600">
                <a:solidFill>
                  <a:schemeClr val="dk2"/>
                </a:solidFill>
              </a:rPr>
              <a:t>Comprehensive Data Insights</a:t>
            </a:r>
            <a:endParaRPr b="1" sz="1400">
              <a:solidFill>
                <a:schemeClr val="dk2"/>
              </a:solidFill>
            </a:endParaRPr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3900" y="826838"/>
            <a:ext cx="1605427" cy="1605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457200" y="205976"/>
            <a:ext cx="8229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600"/>
              <a:buFont typeface="Calibri"/>
              <a:buNone/>
            </a:pPr>
            <a:r>
              <a:rPr b="1" lang="en" sz="3100">
                <a:solidFill>
                  <a:srgbClr val="2F5496"/>
                </a:solidFill>
              </a:rPr>
              <a:t>STEPS IN PROJECT</a:t>
            </a:r>
            <a:endParaRPr sz="2300"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457200" y="998825"/>
            <a:ext cx="8229600" cy="3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Requirement Gathering/Business Requirements</a:t>
            </a:r>
            <a:endParaRPr sz="400">
              <a:solidFill>
                <a:srgbClr val="000000"/>
              </a:solidFill>
            </a:endParaRPr>
          </a:p>
          <a:p>
            <a:pPr indent="-285750" lvl="0" marL="34290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Data Walkthrough</a:t>
            </a:r>
            <a:endParaRPr sz="400">
              <a:solidFill>
                <a:srgbClr val="000000"/>
              </a:solidFill>
            </a:endParaRPr>
          </a:p>
          <a:p>
            <a:pPr indent="-285750" lvl="0" marL="34290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Data Connection</a:t>
            </a:r>
            <a:endParaRPr sz="400">
              <a:solidFill>
                <a:srgbClr val="000000"/>
              </a:solidFill>
            </a:endParaRPr>
          </a:p>
          <a:p>
            <a:pPr indent="-285750" lvl="0" marL="34290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Data Cleaning / Quality Check</a:t>
            </a:r>
            <a:endParaRPr sz="400">
              <a:solidFill>
                <a:srgbClr val="000000"/>
              </a:solidFill>
            </a:endParaRPr>
          </a:p>
          <a:p>
            <a:pPr indent="-285750" lvl="0" marL="34290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Data Modeling</a:t>
            </a:r>
            <a:endParaRPr sz="400">
              <a:solidFill>
                <a:srgbClr val="000000"/>
              </a:solidFill>
            </a:endParaRPr>
          </a:p>
          <a:p>
            <a:pPr indent="-285750" lvl="0" marL="34290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Data Processing</a:t>
            </a:r>
            <a:endParaRPr sz="400">
              <a:solidFill>
                <a:srgbClr val="000000"/>
              </a:solidFill>
            </a:endParaRPr>
          </a:p>
          <a:p>
            <a:pPr indent="-285750" lvl="0" marL="34290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DAX Calculations</a:t>
            </a:r>
            <a:endParaRPr sz="400">
              <a:solidFill>
                <a:srgbClr val="000000"/>
              </a:solidFill>
            </a:endParaRPr>
          </a:p>
          <a:p>
            <a:pPr indent="-285750" lvl="0" marL="34290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Dashboard Layout</a:t>
            </a:r>
            <a:endParaRPr sz="400">
              <a:solidFill>
                <a:srgbClr val="000000"/>
              </a:solidFill>
            </a:endParaRPr>
          </a:p>
          <a:p>
            <a:pPr indent="-285750" lvl="0" marL="34290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Charts Development and Formatting</a:t>
            </a:r>
            <a:endParaRPr sz="400">
              <a:solidFill>
                <a:srgbClr val="000000"/>
              </a:solidFill>
            </a:endParaRPr>
          </a:p>
          <a:p>
            <a:pPr indent="-285750" lvl="0" marL="34290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Dashboard/Report Development</a:t>
            </a:r>
            <a:endParaRPr sz="400">
              <a:solidFill>
                <a:srgbClr val="000000"/>
              </a:solidFill>
            </a:endParaRPr>
          </a:p>
          <a:p>
            <a:pPr indent="-285750" lvl="0" marL="342900" rtl="0" algn="l">
              <a:spcBef>
                <a:spcPts val="480"/>
              </a:spcBef>
              <a:spcAft>
                <a:spcPts val="120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Insights Generation</a:t>
            </a:r>
            <a:endParaRPr sz="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457200" y="78650"/>
            <a:ext cx="8229600" cy="75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600"/>
              <a:buFont typeface="Calibri"/>
              <a:buNone/>
            </a:pPr>
            <a:r>
              <a:rPr b="1" lang="en" sz="3100">
                <a:solidFill>
                  <a:srgbClr val="2F5496"/>
                </a:solidFill>
              </a:rPr>
              <a:t>BUSINESS REQUIREMENT</a:t>
            </a:r>
            <a:endParaRPr sz="2300"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528000" y="874527"/>
            <a:ext cx="8229600" cy="4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To conduct a comprehensive analysis of Blinkit's sales performance, customer satisfaction, and inventory distribution to identify key insights and opportunities for optimization using various KPIs and visualizations in Power BI.</a:t>
            </a:r>
            <a:endParaRPr b="1">
              <a:solidFill>
                <a:srgbClr val="000000"/>
              </a:solidFill>
            </a:endParaRPr>
          </a:p>
          <a:p>
            <a:pPr indent="0" lvl="0" marL="342900" rtl="0" algn="l">
              <a:spcBef>
                <a:spcPts val="560"/>
              </a:spcBef>
              <a:spcAft>
                <a:spcPts val="0"/>
              </a:spcAft>
              <a:buNone/>
            </a:pPr>
            <a:br>
              <a:rPr b="1" lang="en" sz="2800">
                <a:solidFill>
                  <a:srgbClr val="2F5496"/>
                </a:solidFill>
              </a:rPr>
            </a:br>
            <a:r>
              <a:rPr b="1" lang="en" sz="2800">
                <a:solidFill>
                  <a:srgbClr val="2F5496"/>
                </a:solidFill>
              </a:rPr>
              <a:t>KPI's Requirements</a:t>
            </a:r>
            <a:endParaRPr/>
          </a:p>
          <a:p>
            <a:pPr indent="-320040" lvl="0" marL="34290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2400">
                <a:solidFill>
                  <a:srgbClr val="000000"/>
                </a:solidFill>
              </a:rPr>
              <a:t>Total Sales: The overall revenue generated from all items sold.</a:t>
            </a:r>
            <a:endParaRPr>
              <a:solidFill>
                <a:srgbClr val="000000"/>
              </a:solidFill>
            </a:endParaRPr>
          </a:p>
          <a:p>
            <a:pPr indent="-320040" lvl="0" marL="34290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2400">
                <a:solidFill>
                  <a:srgbClr val="000000"/>
                </a:solidFill>
              </a:rPr>
              <a:t>Average Sales: The average revenue per sale.</a:t>
            </a:r>
            <a:endParaRPr>
              <a:solidFill>
                <a:srgbClr val="000000"/>
              </a:solidFill>
            </a:endParaRPr>
          </a:p>
          <a:p>
            <a:pPr indent="-320040" lvl="0" marL="34290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2400">
                <a:solidFill>
                  <a:srgbClr val="000000"/>
                </a:solidFill>
              </a:rPr>
              <a:t>Number of Items: The total count of different items sold.</a:t>
            </a:r>
            <a:endParaRPr>
              <a:solidFill>
                <a:srgbClr val="000000"/>
              </a:solidFill>
            </a:endParaRPr>
          </a:p>
          <a:p>
            <a:pPr indent="-320040" lvl="0" marL="342900" rtl="0" algn="l">
              <a:spcBef>
                <a:spcPts val="480"/>
              </a:spcBef>
              <a:spcAft>
                <a:spcPts val="1200"/>
              </a:spcAft>
              <a:buClr>
                <a:srgbClr val="000000"/>
              </a:buClr>
              <a:buSzPct val="100000"/>
              <a:buChar char="●"/>
            </a:pPr>
            <a:r>
              <a:rPr lang="en" sz="2400">
                <a:solidFill>
                  <a:srgbClr val="000000"/>
                </a:solidFill>
              </a:rPr>
              <a:t>Average Rating: The average customer rating for items sold.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600"/>
              <a:buFont typeface="Calibri"/>
              <a:buNone/>
            </a:pPr>
            <a:r>
              <a:rPr b="1" lang="en" sz="3100">
                <a:solidFill>
                  <a:srgbClr val="2F5496"/>
                </a:solidFill>
              </a:rPr>
              <a:t>CHART'S REQUIREMENTS</a:t>
            </a:r>
            <a:endParaRPr sz="2300"/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457200" y="1063225"/>
            <a:ext cx="8229600" cy="3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10000"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34290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2400">
                <a:solidFill>
                  <a:srgbClr val="000000"/>
                </a:solidFill>
              </a:rPr>
              <a:t>Total Sales by Fat Content: Analyze the impact of fat content on total sales. Chart Type: Donut Chart.</a:t>
            </a:r>
            <a:endParaRPr>
              <a:solidFill>
                <a:srgbClr val="000000"/>
              </a:solidFill>
            </a:endParaRPr>
          </a:p>
          <a:p>
            <a:pPr indent="-274320" lvl="0" marL="34290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2400">
                <a:solidFill>
                  <a:srgbClr val="000000"/>
                </a:solidFill>
              </a:rPr>
              <a:t>Total Sales by Item Type: Identify the performance of different item types in terms of total sales. Chart Type: Bar Chart.</a:t>
            </a:r>
            <a:endParaRPr>
              <a:solidFill>
                <a:srgbClr val="000000"/>
              </a:solidFill>
            </a:endParaRPr>
          </a:p>
          <a:p>
            <a:pPr indent="-274320" lvl="0" marL="34290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2400">
                <a:solidFill>
                  <a:srgbClr val="000000"/>
                </a:solidFill>
              </a:rPr>
              <a:t>Fat Content by Outlet for Total Sales: Compare total sales across different outlets segmented by fat content. Chart Type: Stacked Column Chart.</a:t>
            </a:r>
            <a:endParaRPr>
              <a:solidFill>
                <a:srgbClr val="000000"/>
              </a:solidFill>
            </a:endParaRPr>
          </a:p>
          <a:p>
            <a:pPr indent="-274320" lvl="0" marL="34290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2400">
                <a:solidFill>
                  <a:srgbClr val="000000"/>
                </a:solidFill>
              </a:rPr>
              <a:t>Total Sales by Outlet Establishment: Evaluate how the age or type of outlet establishment influences total sales. Chart Type: Line Chart.</a:t>
            </a:r>
            <a:endParaRPr>
              <a:solidFill>
                <a:srgbClr val="000000"/>
              </a:solidFill>
            </a:endParaRPr>
          </a:p>
          <a:p>
            <a:pPr indent="-274320" lvl="0" marL="34290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2400">
                <a:solidFill>
                  <a:srgbClr val="000000"/>
                </a:solidFill>
              </a:rPr>
              <a:t>Sales by Outlet Size: Analyze the correlation between outlet size and total sales. Chart Type: Donut/Pie Chart.</a:t>
            </a:r>
            <a:endParaRPr>
              <a:solidFill>
                <a:srgbClr val="000000"/>
              </a:solidFill>
            </a:endParaRPr>
          </a:p>
          <a:p>
            <a:pPr indent="-274320" lvl="0" marL="34290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2400">
                <a:solidFill>
                  <a:srgbClr val="000000"/>
                </a:solidFill>
              </a:rPr>
              <a:t>Sales by Outlet Location: Assess the geographic distribution of sales across different locations. Chart Type: Funnel Map.</a:t>
            </a:r>
            <a:endParaRPr>
              <a:solidFill>
                <a:srgbClr val="000000"/>
              </a:solidFill>
            </a:endParaRPr>
          </a:p>
          <a:p>
            <a:pPr indent="-274320" lvl="0" marL="342900" rtl="0" algn="l">
              <a:spcBef>
                <a:spcPts val="480"/>
              </a:spcBef>
              <a:spcAft>
                <a:spcPts val="1200"/>
              </a:spcAft>
              <a:buClr>
                <a:srgbClr val="000000"/>
              </a:buClr>
              <a:buSzPct val="100000"/>
              <a:buChar char="●"/>
            </a:pPr>
            <a:r>
              <a:rPr lang="en" sz="2400">
                <a:solidFill>
                  <a:srgbClr val="000000"/>
                </a:solidFill>
              </a:rPr>
              <a:t>All Metrics by Outlet Type: Provide a comprehensive view of all key metrics broken down by different outlet types. Chart Type: Matrix Card.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ct val="116129"/>
              <a:buFont typeface="Calibri"/>
              <a:buNone/>
            </a:pPr>
            <a:r>
              <a:rPr lang="en" sz="3100">
                <a:solidFill>
                  <a:srgbClr val="2F5496"/>
                </a:solidFill>
              </a:rPr>
              <a:t>Dashboard Insights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9" name="Google Shape;3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200" y="758675"/>
            <a:ext cx="8614999" cy="434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/>
          <p:nvPr>
            <p:ph type="title"/>
          </p:nvPr>
        </p:nvSpPr>
        <p:spPr>
          <a:xfrm>
            <a:off x="457200" y="6442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600"/>
              <a:buFont typeface="Calibri"/>
              <a:buNone/>
            </a:pPr>
            <a:r>
              <a:rPr b="1" lang="en" sz="3100">
                <a:solidFill>
                  <a:srgbClr val="2F5496"/>
                </a:solidFill>
              </a:rPr>
              <a:t>Dashboard Insights</a:t>
            </a:r>
            <a:endParaRPr sz="2300"/>
          </a:p>
        </p:txBody>
      </p:sp>
      <p:sp>
        <p:nvSpPr>
          <p:cNvPr id="315" name="Google Shape;315;p19"/>
          <p:cNvSpPr txBox="1"/>
          <p:nvPr>
            <p:ph idx="1" type="body"/>
          </p:nvPr>
        </p:nvSpPr>
        <p:spPr>
          <a:xfrm>
            <a:off x="457200" y="921825"/>
            <a:ext cx="8229600" cy="36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2890" lvl="0" marL="342900" rtl="0" algn="l">
              <a:spcBef>
                <a:spcPts val="480"/>
              </a:spcBef>
              <a:spcAft>
                <a:spcPts val="0"/>
              </a:spcAft>
              <a:buClr>
                <a:srgbClr val="2F5496"/>
              </a:buClr>
              <a:buSzPct val="100000"/>
              <a:buChar char="●"/>
            </a:pPr>
            <a:r>
              <a:rPr b="1" lang="en" sz="2400">
                <a:solidFill>
                  <a:srgbClr val="2F5496"/>
                </a:solidFill>
              </a:rPr>
              <a:t>What is the total sales amount?</a:t>
            </a:r>
            <a:endParaRPr/>
          </a:p>
          <a:p>
            <a:pPr indent="-275907" lvl="0" marL="342900" rtl="0" algn="l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2410">
                <a:solidFill>
                  <a:srgbClr val="000000"/>
                </a:solidFill>
              </a:rPr>
              <a:t>$1.20M</a:t>
            </a:r>
            <a:endParaRPr sz="1510">
              <a:solidFill>
                <a:srgbClr val="000000"/>
              </a:solidFill>
            </a:endParaRPr>
          </a:p>
          <a:p>
            <a:pPr indent="-262890" lvl="0" marL="342900" rtl="0" algn="l">
              <a:spcBef>
                <a:spcPts val="480"/>
              </a:spcBef>
              <a:spcAft>
                <a:spcPts val="0"/>
              </a:spcAft>
              <a:buClr>
                <a:srgbClr val="2F5496"/>
              </a:buClr>
              <a:buSzPct val="100000"/>
              <a:buChar char="●"/>
            </a:pPr>
            <a:r>
              <a:rPr b="1" lang="en" sz="2400">
                <a:solidFill>
                  <a:srgbClr val="2F5496"/>
                </a:solidFill>
              </a:rPr>
              <a:t>How many items were sold?</a:t>
            </a:r>
            <a:endParaRPr/>
          </a:p>
          <a:p>
            <a:pPr indent="-275907" lvl="0" marL="342900" rtl="0" algn="l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2410">
                <a:solidFill>
                  <a:srgbClr val="000000"/>
                </a:solidFill>
              </a:rPr>
              <a:t>8523</a:t>
            </a:r>
            <a:endParaRPr sz="1510">
              <a:solidFill>
                <a:srgbClr val="000000"/>
              </a:solidFill>
            </a:endParaRPr>
          </a:p>
          <a:p>
            <a:pPr indent="-262890" lvl="0" marL="342900" rtl="0" algn="l">
              <a:spcBef>
                <a:spcPts val="480"/>
              </a:spcBef>
              <a:spcAft>
                <a:spcPts val="0"/>
              </a:spcAft>
              <a:buClr>
                <a:srgbClr val="2F5496"/>
              </a:buClr>
              <a:buSzPct val="100000"/>
              <a:buChar char="●"/>
            </a:pPr>
            <a:r>
              <a:rPr b="1" lang="en" sz="2400">
                <a:solidFill>
                  <a:srgbClr val="2F5496"/>
                </a:solidFill>
              </a:rPr>
              <a:t>What is the average sales per item?</a:t>
            </a:r>
            <a:endParaRPr/>
          </a:p>
          <a:p>
            <a:pPr indent="-275907" lvl="0" marL="342900" rtl="0" algn="l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2410">
                <a:solidFill>
                  <a:srgbClr val="000000"/>
                </a:solidFill>
              </a:rPr>
              <a:t>$141</a:t>
            </a:r>
            <a:endParaRPr sz="1510">
              <a:solidFill>
                <a:srgbClr val="000000"/>
              </a:solidFill>
            </a:endParaRPr>
          </a:p>
          <a:p>
            <a:pPr indent="-262890" lvl="0" marL="342900" rtl="0" algn="l">
              <a:spcBef>
                <a:spcPts val="480"/>
              </a:spcBef>
              <a:spcAft>
                <a:spcPts val="0"/>
              </a:spcAft>
              <a:buClr>
                <a:srgbClr val="2F5496"/>
              </a:buClr>
              <a:buSzPct val="100000"/>
              <a:buChar char="●"/>
            </a:pPr>
            <a:r>
              <a:rPr b="1" lang="en" sz="2400">
                <a:solidFill>
                  <a:srgbClr val="2F5496"/>
                </a:solidFill>
              </a:rPr>
              <a:t>What is the average customer rating?</a:t>
            </a:r>
            <a:endParaRPr/>
          </a:p>
          <a:p>
            <a:pPr indent="-275907" lvl="0" marL="342900" rtl="0" algn="l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2410">
                <a:solidFill>
                  <a:srgbClr val="000000"/>
                </a:solidFill>
              </a:rPr>
              <a:t>3.9</a:t>
            </a:r>
            <a:endParaRPr sz="1510">
              <a:solidFill>
                <a:srgbClr val="000000"/>
              </a:solidFill>
            </a:endParaRPr>
          </a:p>
          <a:p>
            <a:pPr indent="-262890" lvl="0" marL="342900" rtl="0" algn="l">
              <a:spcBef>
                <a:spcPts val="480"/>
              </a:spcBef>
              <a:spcAft>
                <a:spcPts val="0"/>
              </a:spcAft>
              <a:buClr>
                <a:srgbClr val="2F5496"/>
              </a:buClr>
              <a:buSzPct val="100000"/>
              <a:buChar char="●"/>
            </a:pPr>
            <a:r>
              <a:rPr b="1" lang="en" sz="2400">
                <a:solidFill>
                  <a:srgbClr val="2F5496"/>
                </a:solidFill>
              </a:rPr>
              <a:t>Which outlet type generated the highest total sales?</a:t>
            </a:r>
            <a:endParaRPr/>
          </a:p>
          <a:p>
            <a:pPr indent="-275907" lvl="0" marL="342900" rtl="0" algn="l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2410">
                <a:solidFill>
                  <a:srgbClr val="000000"/>
                </a:solidFill>
              </a:rPr>
              <a:t>Supermarket Type1 ($787.55K)</a:t>
            </a:r>
            <a:endParaRPr sz="1510">
              <a:solidFill>
                <a:srgbClr val="000000"/>
              </a:solidFill>
            </a:endParaRPr>
          </a:p>
          <a:p>
            <a:pPr indent="-262890" lvl="0" marL="342900" rtl="0" algn="l">
              <a:spcBef>
                <a:spcPts val="480"/>
              </a:spcBef>
              <a:spcAft>
                <a:spcPts val="0"/>
              </a:spcAft>
              <a:buClr>
                <a:srgbClr val="2F5496"/>
              </a:buClr>
              <a:buSzPct val="100000"/>
              <a:buChar char="●"/>
            </a:pPr>
            <a:r>
              <a:rPr b="1" lang="en" sz="2400">
                <a:solidFill>
                  <a:srgbClr val="2F5496"/>
                </a:solidFill>
              </a:rPr>
              <a:t>Which outlet size had the highest sales?</a:t>
            </a:r>
            <a:endParaRPr/>
          </a:p>
          <a:p>
            <a:pPr indent="-275907" lvl="0" marL="342900" rtl="0" algn="l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2410">
                <a:solidFill>
                  <a:srgbClr val="000000"/>
                </a:solidFill>
              </a:rPr>
              <a:t>Medium ($507.9K)</a:t>
            </a:r>
            <a:endParaRPr sz="1510">
              <a:solidFill>
                <a:srgbClr val="000000"/>
              </a:solidFill>
            </a:endParaRPr>
          </a:p>
          <a:p>
            <a:pPr indent="-262890" lvl="0" marL="342900" rtl="0" algn="l">
              <a:spcBef>
                <a:spcPts val="480"/>
              </a:spcBef>
              <a:spcAft>
                <a:spcPts val="0"/>
              </a:spcAft>
              <a:buClr>
                <a:srgbClr val="2F5496"/>
              </a:buClr>
              <a:buSzPct val="100000"/>
              <a:buChar char="●"/>
            </a:pPr>
            <a:r>
              <a:rPr b="1" lang="en" sz="2400">
                <a:solidFill>
                  <a:srgbClr val="2F5496"/>
                </a:solidFill>
              </a:rPr>
              <a:t>Which type of tier location had the highest sales?</a:t>
            </a:r>
            <a:endParaRPr/>
          </a:p>
          <a:p>
            <a:pPr indent="-275907" lvl="0" marL="342900" rtl="0" algn="l">
              <a:spcBef>
                <a:spcPts val="440"/>
              </a:spcBef>
              <a:spcAft>
                <a:spcPts val="1200"/>
              </a:spcAft>
              <a:buClr>
                <a:srgbClr val="000000"/>
              </a:buClr>
              <a:buSzPct val="100000"/>
              <a:buChar char="●"/>
            </a:pPr>
            <a:r>
              <a:rPr lang="en" sz="2410">
                <a:solidFill>
                  <a:srgbClr val="000000"/>
                </a:solidFill>
              </a:rPr>
              <a:t>Tier 3 ($472.13K)</a:t>
            </a:r>
            <a:endParaRPr sz="151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