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9" r:id="rId3"/>
    <p:sldId id="314" r:id="rId4"/>
    <p:sldId id="320" r:id="rId5"/>
    <p:sldId id="315" r:id="rId6"/>
    <p:sldId id="316" r:id="rId7"/>
    <p:sldId id="317" r:id="rId8"/>
    <p:sldId id="318" r:id="rId9"/>
    <p:sldId id="322" r:id="rId10"/>
    <p:sldId id="323" r:id="rId11"/>
    <p:sldId id="324" r:id="rId12"/>
    <p:sldId id="326" r:id="rId13"/>
    <p:sldId id="331" r:id="rId14"/>
    <p:sldId id="327" r:id="rId15"/>
    <p:sldId id="330" r:id="rId16"/>
    <p:sldId id="329" r:id="rId17"/>
    <p:sldId id="319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Chakra Petch Medium" panose="020B0604020202020204" charset="-34"/>
      <p:regular r:id="rId21"/>
      <p:bold r:id="rId22"/>
      <p:italic r:id="rId23"/>
      <p:boldItalic r:id="rId24"/>
    </p:embeddedFont>
    <p:embeddedFont>
      <p:font typeface="Fira Code" panose="020B0809050000020004" pitchFamily="49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BA9EEC-5126-46A4-AD23-39300C3A02D8}">
  <a:tblStyle styleId="{E0BA9EEC-5126-46A4-AD23-39300C3A0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1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17030f7ab2_0_22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17030f7ab2_0_22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78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61526d799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161526d799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17030f7ab2_0_22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17030f7ab2_0_22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14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61526d799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161526d799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98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117030f7ab2_0_22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117030f7ab2_0_22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107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17030f7ab2_0_22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17030f7ab2_0_22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135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1165482c6e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1165482c6e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68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17030f7ab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17030f7ab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165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61526d799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161526d799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87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2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8712862" y="137154"/>
            <a:ext cx="132938" cy="218080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2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43" name="Google Shape;643;p3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3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3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3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8" name="Google Shape;648;p32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32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650" name="Google Shape;650;p3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3750" y="130008"/>
              <a:ext cx="218100" cy="218100"/>
            </a:xfrm>
            <a:prstGeom prst="leftRightArrowCallout">
              <a:avLst>
                <a:gd name="adj1" fmla="val 34916"/>
                <a:gd name="adj2" fmla="val 25000"/>
                <a:gd name="adj3" fmla="val 35030"/>
                <a:gd name="adj4" fmla="val 4812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2" name="Google Shape;652;p32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2"/>
          <p:cNvSpPr/>
          <p:nvPr/>
        </p:nvSpPr>
        <p:spPr>
          <a:xfrm>
            <a:off x="6760300" y="117804"/>
            <a:ext cx="2161200" cy="25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2"/>
          <p:cNvSpPr/>
          <p:nvPr/>
        </p:nvSpPr>
        <p:spPr>
          <a:xfrm>
            <a:off x="8690995" y="137150"/>
            <a:ext cx="152400" cy="2181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897338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4856037" y="1992600"/>
            <a:ext cx="3390600" cy="44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8973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4856038" y="2437500"/>
            <a:ext cx="3390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9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715100" y="1547575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2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407500" y="6371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6371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722600" y="10194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407500" y="14593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718850" y="14593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725560" y="18416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407500" y="22814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718850" y="22814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725560" y="26637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407500" y="317980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718850" y="317980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725560" y="356210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407500" y="4001950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718850" y="4001950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725560" y="4384250"/>
            <a:ext cx="5640900" cy="1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1844400" y="2739675"/>
            <a:ext cx="5455200" cy="6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1844413" y="1467150"/>
            <a:ext cx="545520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69150" y="137187"/>
            <a:ext cx="9031450" cy="282372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70625" y="64225"/>
            <a:ext cx="9028500" cy="5028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234375" y="117804"/>
            <a:ext cx="256800" cy="2568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73925" y="5008650"/>
            <a:ext cx="90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6760300" y="117804"/>
            <a:ext cx="2161200" cy="2568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715100" y="2793988"/>
            <a:ext cx="4163400" cy="11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72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6"/>
          <p:cNvSpPr txBox="1">
            <a:spLocks noGrp="1"/>
          </p:cNvSpPr>
          <p:nvPr>
            <p:ph type="ctrTitle"/>
          </p:nvPr>
        </p:nvSpPr>
        <p:spPr>
          <a:xfrm>
            <a:off x="715150" y="941500"/>
            <a:ext cx="7713600" cy="30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500" dirty="0"/>
              <a:t>Comparison of Different Techniques for Fisheye Correction</a:t>
            </a:r>
            <a:r>
              <a:rPr lang="en" sz="4500" dirty="0"/>
              <a:t>:</a:t>
            </a:r>
            <a:endParaRPr sz="3100" dirty="0"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100" dirty="0"/>
              <a:t>Computer Vision Mini-project</a:t>
            </a:r>
            <a:endParaRPr sz="3100" dirty="0">
              <a:solidFill>
                <a:schemeClr val="accent1"/>
              </a:solidFill>
            </a:endParaRPr>
          </a:p>
        </p:txBody>
      </p:sp>
      <p:sp>
        <p:nvSpPr>
          <p:cNvPr id="666" name="Google Shape;666;p36"/>
          <p:cNvSpPr txBox="1">
            <a:spLocks noGrp="1"/>
          </p:cNvSpPr>
          <p:nvPr>
            <p:ph type="subTitle" idx="1"/>
          </p:nvPr>
        </p:nvSpPr>
        <p:spPr>
          <a:xfrm>
            <a:off x="715250" y="3952400"/>
            <a:ext cx="7713600" cy="7181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Eshaan Shah –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210962174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Ankit Kumar –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210962158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Pranay Jaju –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210962146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667" name="Google Shape;667;p36"/>
          <p:cNvGrpSpPr/>
          <p:nvPr/>
        </p:nvGrpSpPr>
        <p:grpSpPr>
          <a:xfrm>
            <a:off x="7587247" y="2888719"/>
            <a:ext cx="378215" cy="598023"/>
            <a:chOff x="1654675" y="1997765"/>
            <a:chExt cx="445587" cy="704551"/>
          </a:xfrm>
        </p:grpSpPr>
        <p:sp>
          <p:nvSpPr>
            <p:cNvPr id="668" name="Google Shape;668;p36"/>
            <p:cNvSpPr/>
            <p:nvPr/>
          </p:nvSpPr>
          <p:spPr>
            <a:xfrm>
              <a:off x="1655926" y="1998979"/>
              <a:ext cx="440657" cy="703336"/>
            </a:xfrm>
            <a:custGeom>
              <a:avLst/>
              <a:gdLst/>
              <a:ahLst/>
              <a:cxnLst/>
              <a:rect l="l" t="t" r="r" b="b"/>
              <a:pathLst>
                <a:path w="11976" h="19115" extrusionOk="0">
                  <a:moveTo>
                    <a:pt x="0" y="1"/>
                  </a:moveTo>
                  <a:lnTo>
                    <a:pt x="0" y="17113"/>
                  </a:lnTo>
                  <a:lnTo>
                    <a:pt x="2002" y="17113"/>
                  </a:lnTo>
                  <a:lnTo>
                    <a:pt x="2002" y="16112"/>
                  </a:lnTo>
                  <a:lnTo>
                    <a:pt x="3002" y="16112"/>
                  </a:lnTo>
                  <a:lnTo>
                    <a:pt x="3002" y="15112"/>
                  </a:lnTo>
                  <a:lnTo>
                    <a:pt x="4003" y="15112"/>
                  </a:lnTo>
                  <a:lnTo>
                    <a:pt x="4003" y="14111"/>
                  </a:lnTo>
                  <a:lnTo>
                    <a:pt x="4971" y="14111"/>
                  </a:lnTo>
                  <a:lnTo>
                    <a:pt x="4971" y="16112"/>
                  </a:lnTo>
                  <a:lnTo>
                    <a:pt x="5971" y="16112"/>
                  </a:lnTo>
                  <a:lnTo>
                    <a:pt x="5971" y="18114"/>
                  </a:lnTo>
                  <a:lnTo>
                    <a:pt x="6972" y="18114"/>
                  </a:lnTo>
                  <a:lnTo>
                    <a:pt x="6972" y="19115"/>
                  </a:lnTo>
                  <a:lnTo>
                    <a:pt x="8973" y="19115"/>
                  </a:lnTo>
                  <a:lnTo>
                    <a:pt x="8973" y="18114"/>
                  </a:lnTo>
                  <a:lnTo>
                    <a:pt x="9974" y="18114"/>
                  </a:lnTo>
                  <a:lnTo>
                    <a:pt x="9974" y="16112"/>
                  </a:lnTo>
                  <a:lnTo>
                    <a:pt x="8973" y="16112"/>
                  </a:lnTo>
                  <a:lnTo>
                    <a:pt x="8973" y="14111"/>
                  </a:lnTo>
                  <a:lnTo>
                    <a:pt x="7973" y="14111"/>
                  </a:lnTo>
                  <a:lnTo>
                    <a:pt x="7973" y="13110"/>
                  </a:lnTo>
                  <a:lnTo>
                    <a:pt x="11976" y="13110"/>
                  </a:lnTo>
                  <a:lnTo>
                    <a:pt x="11976" y="12110"/>
                  </a:lnTo>
                  <a:lnTo>
                    <a:pt x="11976" y="11109"/>
                  </a:lnTo>
                  <a:lnTo>
                    <a:pt x="11042" y="11109"/>
                  </a:lnTo>
                  <a:lnTo>
                    <a:pt x="11042" y="11042"/>
                  </a:lnTo>
                  <a:lnTo>
                    <a:pt x="11042" y="10008"/>
                  </a:lnTo>
                  <a:lnTo>
                    <a:pt x="10041" y="10008"/>
                  </a:lnTo>
                  <a:lnTo>
                    <a:pt x="10041" y="9007"/>
                  </a:lnTo>
                  <a:lnTo>
                    <a:pt x="9040" y="9007"/>
                  </a:lnTo>
                  <a:lnTo>
                    <a:pt x="9040" y="8007"/>
                  </a:lnTo>
                  <a:lnTo>
                    <a:pt x="8039" y="8007"/>
                  </a:lnTo>
                  <a:lnTo>
                    <a:pt x="8039" y="7006"/>
                  </a:lnTo>
                  <a:lnTo>
                    <a:pt x="7039" y="7006"/>
                  </a:lnTo>
                  <a:lnTo>
                    <a:pt x="7039" y="6005"/>
                  </a:lnTo>
                  <a:lnTo>
                    <a:pt x="6038" y="6005"/>
                  </a:lnTo>
                  <a:lnTo>
                    <a:pt x="6038" y="5005"/>
                  </a:lnTo>
                  <a:lnTo>
                    <a:pt x="5037" y="5005"/>
                  </a:lnTo>
                  <a:lnTo>
                    <a:pt x="5037" y="4004"/>
                  </a:lnTo>
                  <a:lnTo>
                    <a:pt x="4037" y="4004"/>
                  </a:lnTo>
                  <a:lnTo>
                    <a:pt x="4037" y="3003"/>
                  </a:lnTo>
                  <a:lnTo>
                    <a:pt x="3036" y="3003"/>
                  </a:lnTo>
                  <a:lnTo>
                    <a:pt x="3036" y="2002"/>
                  </a:lnTo>
                  <a:lnTo>
                    <a:pt x="2035" y="2002"/>
                  </a:lnTo>
                  <a:lnTo>
                    <a:pt x="2035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654675" y="1997765"/>
              <a:ext cx="36869" cy="628459"/>
            </a:xfrm>
            <a:custGeom>
              <a:avLst/>
              <a:gdLst/>
              <a:ahLst/>
              <a:cxnLst/>
              <a:rect l="l" t="t" r="r" b="b"/>
              <a:pathLst>
                <a:path w="1002" h="17080" extrusionOk="0">
                  <a:moveTo>
                    <a:pt x="1" y="1"/>
                  </a:moveTo>
                  <a:lnTo>
                    <a:pt x="1" y="17079"/>
                  </a:lnTo>
                  <a:lnTo>
                    <a:pt x="1002" y="1707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692758" y="203459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729553" y="2072643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765170" y="2109474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803216" y="2146269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841262" y="218310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878057" y="221993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91488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951721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988553" y="2330391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2025348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206217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914889" y="2442064"/>
              <a:ext cx="185373" cy="36869"/>
            </a:xfrm>
            <a:custGeom>
              <a:avLst/>
              <a:gdLst/>
              <a:ahLst/>
              <a:cxnLst/>
              <a:rect l="l" t="t" r="r" b="b"/>
              <a:pathLst>
                <a:path w="5038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5038" y="1002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914889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803216" y="2478895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841262" y="2515727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878057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2" y="2002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914889" y="2663017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951721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988553" y="258935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765170" y="2515727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729553" y="255255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692758" y="2589354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69BFA2-7ECE-13BB-61B9-A4DC191C0B67}"/>
              </a:ext>
            </a:extLst>
          </p:cNvPr>
          <p:cNvSpPr/>
          <p:nvPr/>
        </p:nvSpPr>
        <p:spPr>
          <a:xfrm>
            <a:off x="323850" y="651510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effectLst/>
                <a:latin typeface="Chakra Petch Medium" panose="020B0604020202020204" charset="-34"/>
                <a:cs typeface="Chakra Petch Medium" panose="020B0604020202020204" charset="-34"/>
              </a:rPr>
              <a:t>1. Identify the Distorted Region</a:t>
            </a:r>
            <a:endParaRPr lang="en-IN" sz="1200"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D8A3-BDB8-522D-692F-C7D30A14969B}"/>
              </a:ext>
            </a:extLst>
          </p:cNvPr>
          <p:cNvSpPr/>
          <p:nvPr/>
        </p:nvSpPr>
        <p:spPr>
          <a:xfrm>
            <a:off x="1604010" y="2087880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effectLst/>
                <a:latin typeface="Chakra Petch Medium" panose="020B0604020202020204" charset="-34"/>
                <a:cs typeface="Chakra Petch Medium" panose="020B0604020202020204" charset="-34"/>
              </a:rPr>
              <a:t>2. Circle Fitting</a:t>
            </a:r>
            <a:endParaRPr lang="en-IN" sz="1200"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19111-77B9-3960-8E21-C445B2109C64}"/>
              </a:ext>
            </a:extLst>
          </p:cNvPr>
          <p:cNvSpPr/>
          <p:nvPr/>
        </p:nvSpPr>
        <p:spPr>
          <a:xfrm>
            <a:off x="3345180" y="3669030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effectLst/>
                <a:latin typeface="Chakra Petch Medium" panose="020B0604020202020204" charset="-34"/>
                <a:cs typeface="Chakra Petch Medium" panose="020B0604020202020204" charset="-34"/>
              </a:rPr>
              <a:t>3. Calculate the Circle Parameters</a:t>
            </a:r>
            <a:endParaRPr lang="en-IN" sz="1200"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3E93E-582D-246F-FF5A-29AD6B41DEA5}"/>
              </a:ext>
            </a:extLst>
          </p:cNvPr>
          <p:cNvSpPr/>
          <p:nvPr/>
        </p:nvSpPr>
        <p:spPr>
          <a:xfrm>
            <a:off x="4693920" y="1802153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effectLst/>
                <a:latin typeface="Chakra Petch Medium" panose="020B0604020202020204" charset="-34"/>
                <a:cs typeface="Chakra Petch Medium" panose="020B0604020202020204" charset="-34"/>
              </a:rPr>
              <a:t>4. Remapping Pixels</a:t>
            </a:r>
            <a:endParaRPr lang="en-IN" sz="1200"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CF1B5-B8F1-3899-E1D9-39BBD3261C68}"/>
              </a:ext>
            </a:extLst>
          </p:cNvPr>
          <p:cNvSpPr txBox="1"/>
          <p:nvPr/>
        </p:nvSpPr>
        <p:spPr>
          <a:xfrm>
            <a:off x="3009900" y="735330"/>
            <a:ext cx="5444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latin typeface="Chakra Petch Medium" panose="020B0604020202020204" charset="-34"/>
                <a:cs typeface="Chakra Petch Medium" panose="020B0604020202020204" charset="-34"/>
              </a:rPr>
              <a:t>5-step process this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85D0CE-2AE0-AE7F-5576-BDAA290A089B}"/>
              </a:ext>
            </a:extLst>
          </p:cNvPr>
          <p:cNvSpPr/>
          <p:nvPr/>
        </p:nvSpPr>
        <p:spPr>
          <a:xfrm>
            <a:off x="6922770" y="2996567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i="0" dirty="0">
                <a:effectLst/>
                <a:latin typeface="Chakra Petch Medium" panose="020B0604020202020204" charset="-34"/>
                <a:cs typeface="Chakra Petch Medium" panose="020B0604020202020204" charset="-34"/>
              </a:rPr>
              <a:t>5. Interpolation</a:t>
            </a:r>
            <a:endParaRPr lang="en-IN" sz="1200"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F896F6C-0EB7-DE90-64C0-9967F469B4D2}"/>
              </a:ext>
            </a:extLst>
          </p:cNvPr>
          <p:cNvSpPr/>
          <p:nvPr/>
        </p:nvSpPr>
        <p:spPr>
          <a:xfrm rot="7926935">
            <a:off x="6964228" y="2482216"/>
            <a:ext cx="285750" cy="32385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AB5E9B2-5573-52A3-D928-FE26F9FE8B08}"/>
              </a:ext>
            </a:extLst>
          </p:cNvPr>
          <p:cNvSpPr/>
          <p:nvPr/>
        </p:nvSpPr>
        <p:spPr>
          <a:xfrm rot="8045662">
            <a:off x="1099185" y="1981201"/>
            <a:ext cx="285750" cy="32385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B649C1D-E13B-CF88-0BF8-B1B249F77298}"/>
              </a:ext>
            </a:extLst>
          </p:cNvPr>
          <p:cNvSpPr/>
          <p:nvPr/>
        </p:nvSpPr>
        <p:spPr>
          <a:xfrm rot="8045662">
            <a:off x="2714625" y="3390902"/>
            <a:ext cx="285750" cy="32385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61337C0-96A5-6AA7-3D7F-F926A2792A4D}"/>
              </a:ext>
            </a:extLst>
          </p:cNvPr>
          <p:cNvSpPr/>
          <p:nvPr/>
        </p:nvSpPr>
        <p:spPr>
          <a:xfrm rot="2175522">
            <a:off x="4340070" y="3175614"/>
            <a:ext cx="285750" cy="32385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58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4"/>
          <p:cNvSpPr txBox="1">
            <a:spLocks noGrp="1"/>
          </p:cNvSpPr>
          <p:nvPr>
            <p:ph type="title"/>
          </p:nvPr>
        </p:nvSpPr>
        <p:spPr>
          <a:xfrm>
            <a:off x="715100" y="4044450"/>
            <a:ext cx="77139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Choose the distorted region</a:t>
            </a:r>
            <a:endParaRPr dirty="0"/>
          </a:p>
        </p:txBody>
      </p:sp>
      <p:grpSp>
        <p:nvGrpSpPr>
          <p:cNvPr id="951" name="Google Shape;951;p44"/>
          <p:cNvGrpSpPr/>
          <p:nvPr/>
        </p:nvGrpSpPr>
        <p:grpSpPr>
          <a:xfrm>
            <a:off x="8271160" y="4294911"/>
            <a:ext cx="564698" cy="627192"/>
            <a:chOff x="2877151" y="3108530"/>
            <a:chExt cx="665290" cy="738916"/>
          </a:xfrm>
        </p:grpSpPr>
        <p:sp>
          <p:nvSpPr>
            <p:cNvPr id="952" name="Google Shape;952;p44"/>
            <p:cNvSpPr/>
            <p:nvPr/>
          </p:nvSpPr>
          <p:spPr>
            <a:xfrm>
              <a:off x="2877151" y="3108530"/>
              <a:ext cx="665290" cy="736489"/>
            </a:xfrm>
            <a:custGeom>
              <a:avLst/>
              <a:gdLst/>
              <a:ahLst/>
              <a:cxnLst/>
              <a:rect l="l" t="t" r="r" b="b"/>
              <a:pathLst>
                <a:path w="18081" h="20016" extrusionOk="0">
                  <a:moveTo>
                    <a:pt x="3070" y="1"/>
                  </a:moveTo>
                  <a:lnTo>
                    <a:pt x="3070" y="1002"/>
                  </a:lnTo>
                  <a:lnTo>
                    <a:pt x="2002" y="1002"/>
                  </a:lnTo>
                  <a:lnTo>
                    <a:pt x="2002" y="2002"/>
                  </a:lnTo>
                  <a:lnTo>
                    <a:pt x="2002" y="3003"/>
                  </a:lnTo>
                  <a:lnTo>
                    <a:pt x="2002" y="4004"/>
                  </a:lnTo>
                  <a:lnTo>
                    <a:pt x="3003" y="4004"/>
                  </a:lnTo>
                  <a:lnTo>
                    <a:pt x="3003" y="5004"/>
                  </a:lnTo>
                  <a:lnTo>
                    <a:pt x="3003" y="6005"/>
                  </a:lnTo>
                  <a:lnTo>
                    <a:pt x="3003" y="7006"/>
                  </a:lnTo>
                  <a:lnTo>
                    <a:pt x="4004" y="7006"/>
                  </a:lnTo>
                  <a:lnTo>
                    <a:pt x="4004" y="8007"/>
                  </a:lnTo>
                  <a:lnTo>
                    <a:pt x="4004" y="9007"/>
                  </a:lnTo>
                  <a:lnTo>
                    <a:pt x="3003" y="9007"/>
                  </a:lnTo>
                  <a:lnTo>
                    <a:pt x="3003" y="8007"/>
                  </a:lnTo>
                  <a:lnTo>
                    <a:pt x="1" y="8007"/>
                  </a:lnTo>
                  <a:lnTo>
                    <a:pt x="1" y="9007"/>
                  </a:lnTo>
                  <a:lnTo>
                    <a:pt x="1" y="11009"/>
                  </a:lnTo>
                  <a:lnTo>
                    <a:pt x="1001" y="11009"/>
                  </a:lnTo>
                  <a:lnTo>
                    <a:pt x="1001" y="12009"/>
                  </a:lnTo>
                  <a:lnTo>
                    <a:pt x="2002" y="12009"/>
                  </a:lnTo>
                  <a:lnTo>
                    <a:pt x="2002" y="14011"/>
                  </a:lnTo>
                  <a:lnTo>
                    <a:pt x="3003" y="14011"/>
                  </a:lnTo>
                  <a:lnTo>
                    <a:pt x="3003" y="16012"/>
                  </a:lnTo>
                  <a:lnTo>
                    <a:pt x="4004" y="16012"/>
                  </a:lnTo>
                  <a:lnTo>
                    <a:pt x="4004" y="18014"/>
                  </a:lnTo>
                  <a:lnTo>
                    <a:pt x="5004" y="18014"/>
                  </a:lnTo>
                  <a:lnTo>
                    <a:pt x="5004" y="19014"/>
                  </a:lnTo>
                  <a:lnTo>
                    <a:pt x="5004" y="20015"/>
                  </a:lnTo>
                  <a:lnTo>
                    <a:pt x="15078" y="20015"/>
                  </a:lnTo>
                  <a:lnTo>
                    <a:pt x="15078" y="18014"/>
                  </a:lnTo>
                  <a:lnTo>
                    <a:pt x="16079" y="18014"/>
                  </a:lnTo>
                  <a:lnTo>
                    <a:pt x="16079" y="16012"/>
                  </a:lnTo>
                  <a:lnTo>
                    <a:pt x="17080" y="16012"/>
                  </a:lnTo>
                  <a:lnTo>
                    <a:pt x="17080" y="9941"/>
                  </a:lnTo>
                  <a:lnTo>
                    <a:pt x="18080" y="9941"/>
                  </a:lnTo>
                  <a:lnTo>
                    <a:pt x="18080" y="9041"/>
                  </a:lnTo>
                  <a:lnTo>
                    <a:pt x="18080" y="8040"/>
                  </a:lnTo>
                  <a:lnTo>
                    <a:pt x="18080" y="7039"/>
                  </a:lnTo>
                  <a:lnTo>
                    <a:pt x="18080" y="6039"/>
                  </a:lnTo>
                  <a:lnTo>
                    <a:pt x="18080" y="5038"/>
                  </a:lnTo>
                  <a:lnTo>
                    <a:pt x="18080" y="4037"/>
                  </a:lnTo>
                  <a:lnTo>
                    <a:pt x="18080" y="3036"/>
                  </a:lnTo>
                  <a:lnTo>
                    <a:pt x="17080" y="3036"/>
                  </a:lnTo>
                  <a:lnTo>
                    <a:pt x="17080" y="3003"/>
                  </a:lnTo>
                  <a:lnTo>
                    <a:pt x="17080" y="2002"/>
                  </a:lnTo>
                  <a:lnTo>
                    <a:pt x="14077" y="2002"/>
                  </a:lnTo>
                  <a:lnTo>
                    <a:pt x="14077" y="1002"/>
                  </a:lnTo>
                  <a:lnTo>
                    <a:pt x="11075" y="1002"/>
                  </a:lnTo>
                  <a:lnTo>
                    <a:pt x="11075" y="1"/>
                  </a:lnTo>
                  <a:lnTo>
                    <a:pt x="9074" y="1"/>
                  </a:lnTo>
                  <a:lnTo>
                    <a:pt x="9074" y="1002"/>
                  </a:lnTo>
                  <a:lnTo>
                    <a:pt x="8073" y="1002"/>
                  </a:lnTo>
                  <a:lnTo>
                    <a:pt x="8073" y="2002"/>
                  </a:lnTo>
                  <a:lnTo>
                    <a:pt x="8073" y="3003"/>
                  </a:lnTo>
                  <a:lnTo>
                    <a:pt x="8073" y="4004"/>
                  </a:lnTo>
                  <a:lnTo>
                    <a:pt x="8073" y="5004"/>
                  </a:lnTo>
                  <a:lnTo>
                    <a:pt x="8073" y="6005"/>
                  </a:lnTo>
                  <a:lnTo>
                    <a:pt x="8073" y="7006"/>
                  </a:lnTo>
                  <a:lnTo>
                    <a:pt x="7072" y="7006"/>
                  </a:lnTo>
                  <a:lnTo>
                    <a:pt x="7072" y="6005"/>
                  </a:lnTo>
                  <a:lnTo>
                    <a:pt x="7072" y="5004"/>
                  </a:lnTo>
                  <a:lnTo>
                    <a:pt x="7072" y="4004"/>
                  </a:lnTo>
                  <a:lnTo>
                    <a:pt x="6072" y="4004"/>
                  </a:lnTo>
                  <a:lnTo>
                    <a:pt x="6072" y="3003"/>
                  </a:lnTo>
                  <a:lnTo>
                    <a:pt x="6072" y="2002"/>
                  </a:lnTo>
                  <a:lnTo>
                    <a:pt x="6072" y="1002"/>
                  </a:lnTo>
                  <a:lnTo>
                    <a:pt x="5071" y="1002"/>
                  </a:lnTo>
                  <a:lnTo>
                    <a:pt x="5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2986396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3209778" y="3108530"/>
              <a:ext cx="73664" cy="36869"/>
            </a:xfrm>
            <a:custGeom>
              <a:avLst/>
              <a:gdLst/>
              <a:ahLst/>
              <a:cxnLst/>
              <a:rect l="l" t="t" r="r" b="b"/>
              <a:pathLst>
                <a:path w="2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3283405" y="3145361"/>
              <a:ext cx="111746" cy="295832"/>
            </a:xfrm>
            <a:custGeom>
              <a:avLst/>
              <a:gdLst/>
              <a:ahLst/>
              <a:cxnLst/>
              <a:rect l="l" t="t" r="r" b="b"/>
              <a:pathLst>
                <a:path w="3037" h="8040" extrusionOk="0">
                  <a:moveTo>
                    <a:pt x="1" y="1"/>
                  </a:moveTo>
                  <a:lnTo>
                    <a:pt x="1" y="1001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8040"/>
                  </a:lnTo>
                  <a:lnTo>
                    <a:pt x="1002" y="8040"/>
                  </a:lnTo>
                  <a:lnTo>
                    <a:pt x="1002" y="5038"/>
                  </a:lnTo>
                  <a:lnTo>
                    <a:pt x="1002" y="4037"/>
                  </a:lnTo>
                  <a:lnTo>
                    <a:pt x="1002" y="1001"/>
                  </a:lnTo>
                  <a:lnTo>
                    <a:pt x="3036" y="100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3395114" y="3182193"/>
              <a:ext cx="110495" cy="259000"/>
            </a:xfrm>
            <a:custGeom>
              <a:avLst/>
              <a:gdLst/>
              <a:ahLst/>
              <a:cxnLst/>
              <a:rect l="l" t="t" r="r" b="b"/>
              <a:pathLst>
                <a:path w="3003" h="7039" extrusionOk="0">
                  <a:moveTo>
                    <a:pt x="0" y="0"/>
                  </a:moveTo>
                  <a:lnTo>
                    <a:pt x="0" y="1001"/>
                  </a:lnTo>
                  <a:lnTo>
                    <a:pt x="0" y="3803"/>
                  </a:lnTo>
                  <a:lnTo>
                    <a:pt x="0" y="4037"/>
                  </a:lnTo>
                  <a:lnTo>
                    <a:pt x="0" y="5037"/>
                  </a:lnTo>
                  <a:lnTo>
                    <a:pt x="0" y="6038"/>
                  </a:lnTo>
                  <a:lnTo>
                    <a:pt x="0" y="7039"/>
                  </a:lnTo>
                  <a:lnTo>
                    <a:pt x="1001" y="7039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7"/>
                  </a:lnTo>
                  <a:lnTo>
                    <a:pt x="1001" y="3803"/>
                  </a:lnTo>
                  <a:lnTo>
                    <a:pt x="1001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3505573" y="3219025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35"/>
                  </a:lnTo>
                  <a:lnTo>
                    <a:pt x="1" y="3036"/>
                  </a:lnTo>
                  <a:lnTo>
                    <a:pt x="1" y="4036"/>
                  </a:lnTo>
                  <a:lnTo>
                    <a:pt x="1" y="5037"/>
                  </a:lnTo>
                  <a:lnTo>
                    <a:pt x="1" y="6038"/>
                  </a:lnTo>
                  <a:lnTo>
                    <a:pt x="1" y="7038"/>
                  </a:lnTo>
                  <a:lnTo>
                    <a:pt x="1001" y="7038"/>
                  </a:lnTo>
                  <a:lnTo>
                    <a:pt x="1001" y="6038"/>
                  </a:lnTo>
                  <a:lnTo>
                    <a:pt x="1001" y="5037"/>
                  </a:lnTo>
                  <a:lnTo>
                    <a:pt x="1001" y="4036"/>
                  </a:lnTo>
                  <a:lnTo>
                    <a:pt x="1001" y="3036"/>
                  </a:lnTo>
                  <a:lnTo>
                    <a:pt x="1001" y="2035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3024442" y="3477987"/>
              <a:ext cx="481168" cy="369459"/>
            </a:xfrm>
            <a:custGeom>
              <a:avLst/>
              <a:gdLst/>
              <a:ahLst/>
              <a:cxnLst/>
              <a:rect l="l" t="t" r="r" b="b"/>
              <a:pathLst>
                <a:path w="13077" h="10041" extrusionOk="0">
                  <a:moveTo>
                    <a:pt x="12076" y="0"/>
                  </a:moveTo>
                  <a:lnTo>
                    <a:pt x="12076" y="5037"/>
                  </a:lnTo>
                  <a:lnTo>
                    <a:pt x="11075" y="5037"/>
                  </a:lnTo>
                  <a:lnTo>
                    <a:pt x="11075" y="7039"/>
                  </a:lnTo>
                  <a:lnTo>
                    <a:pt x="10074" y="7039"/>
                  </a:lnTo>
                  <a:lnTo>
                    <a:pt x="10074" y="9040"/>
                  </a:lnTo>
                  <a:lnTo>
                    <a:pt x="2035" y="9040"/>
                  </a:lnTo>
                  <a:lnTo>
                    <a:pt x="2035" y="7039"/>
                  </a:lnTo>
                  <a:lnTo>
                    <a:pt x="1035" y="7039"/>
                  </a:lnTo>
                  <a:lnTo>
                    <a:pt x="1035" y="6038"/>
                  </a:lnTo>
                  <a:lnTo>
                    <a:pt x="1" y="6038"/>
                  </a:lnTo>
                  <a:lnTo>
                    <a:pt x="1" y="8039"/>
                  </a:lnTo>
                  <a:lnTo>
                    <a:pt x="1035" y="8039"/>
                  </a:lnTo>
                  <a:lnTo>
                    <a:pt x="1035" y="9040"/>
                  </a:lnTo>
                  <a:lnTo>
                    <a:pt x="1035" y="10041"/>
                  </a:lnTo>
                  <a:lnTo>
                    <a:pt x="11075" y="10041"/>
                  </a:lnTo>
                  <a:lnTo>
                    <a:pt x="11075" y="8039"/>
                  </a:lnTo>
                  <a:lnTo>
                    <a:pt x="12076" y="8039"/>
                  </a:lnTo>
                  <a:lnTo>
                    <a:pt x="12076" y="6038"/>
                  </a:lnTo>
                  <a:lnTo>
                    <a:pt x="13077" y="6038"/>
                  </a:lnTo>
                  <a:lnTo>
                    <a:pt x="130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2987610" y="3367529"/>
              <a:ext cx="74915" cy="184122"/>
            </a:xfrm>
            <a:custGeom>
              <a:avLst/>
              <a:gdLst/>
              <a:ahLst/>
              <a:cxnLst/>
              <a:rect l="l" t="t" r="r" b="b"/>
              <a:pathLst>
                <a:path w="2036" h="5004" extrusionOk="0">
                  <a:moveTo>
                    <a:pt x="1002" y="0"/>
                  </a:moveTo>
                  <a:lnTo>
                    <a:pt x="1002" y="1001"/>
                  </a:lnTo>
                  <a:lnTo>
                    <a:pt x="1002" y="2002"/>
                  </a:lnTo>
                  <a:lnTo>
                    <a:pt x="1" y="2002"/>
                  </a:lnTo>
                  <a:lnTo>
                    <a:pt x="1" y="3002"/>
                  </a:lnTo>
                  <a:lnTo>
                    <a:pt x="1002" y="3002"/>
                  </a:lnTo>
                  <a:lnTo>
                    <a:pt x="1002" y="4003"/>
                  </a:lnTo>
                  <a:lnTo>
                    <a:pt x="1002" y="5004"/>
                  </a:lnTo>
                  <a:lnTo>
                    <a:pt x="2036" y="5004"/>
                  </a:lnTo>
                  <a:lnTo>
                    <a:pt x="2036" y="4003"/>
                  </a:lnTo>
                  <a:lnTo>
                    <a:pt x="2036" y="3002"/>
                  </a:lnTo>
                  <a:lnTo>
                    <a:pt x="2036" y="2002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4"/>
            <p:cNvSpPr/>
            <p:nvPr/>
          </p:nvSpPr>
          <p:spPr>
            <a:xfrm>
              <a:off x="298761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1" y="1"/>
                  </a:moveTo>
                  <a:lnTo>
                    <a:pt x="1" y="1035"/>
                  </a:lnTo>
                  <a:lnTo>
                    <a:pt x="1" y="2036"/>
                  </a:lnTo>
                  <a:lnTo>
                    <a:pt x="1" y="3036"/>
                  </a:lnTo>
                  <a:lnTo>
                    <a:pt x="1002" y="3036"/>
                  </a:lnTo>
                  <a:lnTo>
                    <a:pt x="1002" y="2036"/>
                  </a:lnTo>
                  <a:lnTo>
                    <a:pt x="1002" y="1035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4"/>
            <p:cNvSpPr/>
            <p:nvPr/>
          </p:nvSpPr>
          <p:spPr>
            <a:xfrm>
              <a:off x="2950815" y="3145361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4"/>
            <p:cNvSpPr/>
            <p:nvPr/>
          </p:nvSpPr>
          <p:spPr>
            <a:xfrm>
              <a:off x="3136151" y="3367529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4"/>
            <p:cNvSpPr/>
            <p:nvPr/>
          </p:nvSpPr>
          <p:spPr>
            <a:xfrm>
              <a:off x="3099320" y="3255820"/>
              <a:ext cx="36869" cy="111746"/>
            </a:xfrm>
            <a:custGeom>
              <a:avLst/>
              <a:gdLst/>
              <a:ahLst/>
              <a:cxnLst/>
              <a:rect l="l" t="t" r="r" b="b"/>
              <a:pathLst>
                <a:path w="1002" h="3037" extrusionOk="0">
                  <a:moveTo>
                    <a:pt x="0" y="1"/>
                  </a:moveTo>
                  <a:lnTo>
                    <a:pt x="0" y="1035"/>
                  </a:lnTo>
                  <a:lnTo>
                    <a:pt x="0" y="2036"/>
                  </a:lnTo>
                  <a:lnTo>
                    <a:pt x="0" y="3036"/>
                  </a:lnTo>
                  <a:lnTo>
                    <a:pt x="1001" y="3036"/>
                  </a:lnTo>
                  <a:lnTo>
                    <a:pt x="1001" y="2036"/>
                  </a:lnTo>
                  <a:lnTo>
                    <a:pt x="1001" y="103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4"/>
            <p:cNvSpPr/>
            <p:nvPr/>
          </p:nvSpPr>
          <p:spPr>
            <a:xfrm>
              <a:off x="3062488" y="3145361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3172946" y="3145361"/>
              <a:ext cx="36869" cy="222205"/>
            </a:xfrm>
            <a:custGeom>
              <a:avLst/>
              <a:gdLst/>
              <a:ahLst/>
              <a:cxnLst/>
              <a:rect l="l" t="t" r="r" b="b"/>
              <a:pathLst>
                <a:path w="1002" h="6039" extrusionOk="0">
                  <a:moveTo>
                    <a:pt x="1" y="1"/>
                  </a:moveTo>
                  <a:lnTo>
                    <a:pt x="1" y="1001"/>
                  </a:lnTo>
                  <a:lnTo>
                    <a:pt x="1" y="2002"/>
                  </a:lnTo>
                  <a:lnTo>
                    <a:pt x="1" y="3003"/>
                  </a:lnTo>
                  <a:lnTo>
                    <a:pt x="1" y="4037"/>
                  </a:lnTo>
                  <a:lnTo>
                    <a:pt x="1" y="5038"/>
                  </a:lnTo>
                  <a:lnTo>
                    <a:pt x="1" y="6038"/>
                  </a:lnTo>
                  <a:lnTo>
                    <a:pt x="1001" y="6038"/>
                  </a:lnTo>
                  <a:lnTo>
                    <a:pt x="1001" y="5038"/>
                  </a:lnTo>
                  <a:lnTo>
                    <a:pt x="1001" y="4037"/>
                  </a:lnTo>
                  <a:lnTo>
                    <a:pt x="1001" y="3003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4"/>
            <p:cNvSpPr/>
            <p:nvPr/>
          </p:nvSpPr>
          <p:spPr>
            <a:xfrm>
              <a:off x="2877151" y="3404324"/>
              <a:ext cx="110495" cy="110532"/>
            </a:xfrm>
            <a:custGeom>
              <a:avLst/>
              <a:gdLst/>
              <a:ahLst/>
              <a:cxnLst/>
              <a:rect l="l" t="t" r="r" b="b"/>
              <a:pathLst>
                <a:path w="3003" h="3004" extrusionOk="0">
                  <a:moveTo>
                    <a:pt x="1" y="1"/>
                  </a:moveTo>
                  <a:lnTo>
                    <a:pt x="1" y="1002"/>
                  </a:lnTo>
                  <a:lnTo>
                    <a:pt x="1" y="3003"/>
                  </a:lnTo>
                  <a:lnTo>
                    <a:pt x="1001" y="3003"/>
                  </a:lnTo>
                  <a:lnTo>
                    <a:pt x="1001" y="1002"/>
                  </a:lnTo>
                  <a:lnTo>
                    <a:pt x="3003" y="1002"/>
                  </a:lnTo>
                  <a:lnTo>
                    <a:pt x="3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4"/>
            <p:cNvSpPr/>
            <p:nvPr/>
          </p:nvSpPr>
          <p:spPr>
            <a:xfrm>
              <a:off x="2912769" y="351481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4"/>
            <p:cNvSpPr/>
            <p:nvPr/>
          </p:nvSpPr>
          <p:spPr>
            <a:xfrm>
              <a:off x="2950815" y="355161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4"/>
            <p:cNvSpPr/>
            <p:nvPr/>
          </p:nvSpPr>
          <p:spPr>
            <a:xfrm>
              <a:off x="2986396" y="3626492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7044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B494E-3F33-08AB-CDAB-2C95DD971A86}"/>
              </a:ext>
            </a:extLst>
          </p:cNvPr>
          <p:cNvSpPr txBox="1"/>
          <p:nvPr/>
        </p:nvSpPr>
        <p:spPr>
          <a:xfrm>
            <a:off x="875428" y="3787533"/>
            <a:ext cx="7393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hakra Petch Medium" panose="020B0604020202020204" charset="-34"/>
                <a:cs typeface="Chakra Petch Medium" panose="020B0604020202020204" charset="-34"/>
              </a:rPr>
              <a:t>2. Circle Fitting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B502F-14E4-6655-7B14-AAC0902A26B1}"/>
              </a:ext>
            </a:extLst>
          </p:cNvPr>
          <p:cNvGrpSpPr/>
          <p:nvPr/>
        </p:nvGrpSpPr>
        <p:grpSpPr>
          <a:xfrm>
            <a:off x="875428" y="1094357"/>
            <a:ext cx="7393144" cy="2398983"/>
            <a:chOff x="786926" y="884807"/>
            <a:chExt cx="7393144" cy="239898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829330-99D4-3D76-F88B-A139082C0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884807"/>
              <a:ext cx="3608070" cy="2398983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9" name="Picture 8" descr="A group of people posing for a photo&#10;&#10;Description automatically generated">
              <a:extLst>
                <a:ext uri="{FF2B5EF4-FFF2-40B4-BE49-F238E27FC236}">
                  <a16:creationId xmlns:a16="http://schemas.microsoft.com/office/drawing/2014/main" id="{46A8C13C-0751-E12B-A52B-2729FC468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26" y="884807"/>
              <a:ext cx="3605990" cy="239760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9714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4525-16F8-9C40-F64E-AC92EDB3A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766763"/>
            <a:ext cx="7713900" cy="4067175"/>
          </a:xfrm>
        </p:spPr>
        <p:txBody>
          <a:bodyPr/>
          <a:lstStyle/>
          <a:p>
            <a:r>
              <a:rPr lang="en-IN" sz="4800" dirty="0"/>
              <a:t>3. Calculating circle params.</a:t>
            </a:r>
            <a:br>
              <a:rPr lang="en-IN" sz="4800" dirty="0"/>
            </a:br>
            <a:br>
              <a:rPr lang="en-IN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br>
              <a:rPr lang="en-IN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IN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Once the equation of the circle is found, it is easy to calculate its radius and centre for use in further calculations</a:t>
            </a:r>
          </a:p>
        </p:txBody>
      </p:sp>
    </p:spTree>
    <p:extLst>
      <p:ext uri="{BB962C8B-B14F-4D97-AF65-F5344CB8AC3E}">
        <p14:creationId xmlns:p14="http://schemas.microsoft.com/office/powerpoint/2010/main" val="167551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B494E-3F33-08AB-CDAB-2C95DD971A86}"/>
              </a:ext>
            </a:extLst>
          </p:cNvPr>
          <p:cNvSpPr txBox="1"/>
          <p:nvPr/>
        </p:nvSpPr>
        <p:spPr>
          <a:xfrm>
            <a:off x="60350" y="2094696"/>
            <a:ext cx="2847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hakra Petch Medium" panose="020B0604020202020204" charset="-34"/>
                <a:cs typeface="Chakra Petch Medium" panose="020B0604020202020204" charset="-34"/>
              </a:rPr>
              <a:t>4. Remapping &amp;</a:t>
            </a:r>
          </a:p>
          <a:p>
            <a:pPr algn="ctr"/>
            <a:r>
              <a:rPr lang="en-IN" sz="2800" b="1" dirty="0">
                <a:latin typeface="Chakra Petch Medium" panose="020B0604020202020204" charset="-34"/>
                <a:cs typeface="Chakra Petch Medium" panose="020B0604020202020204" charset="-34"/>
              </a:rPr>
              <a:t>5. Interpolation</a:t>
            </a:r>
          </a:p>
        </p:txBody>
      </p:sp>
      <p:pic>
        <p:nvPicPr>
          <p:cNvPr id="4" name="Picture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82B272F7-849B-E1E3-CD39-8C5F2924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25" y="744320"/>
            <a:ext cx="59594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4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5"/>
          <p:cNvSpPr txBox="1">
            <a:spLocks noGrp="1"/>
          </p:cNvSpPr>
          <p:nvPr>
            <p:ph type="title"/>
          </p:nvPr>
        </p:nvSpPr>
        <p:spPr>
          <a:xfrm>
            <a:off x="104775" y="2057250"/>
            <a:ext cx="8934450" cy="10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3859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 txBox="1">
            <a:spLocks noGrp="1"/>
          </p:cNvSpPr>
          <p:nvPr>
            <p:ph type="title"/>
          </p:nvPr>
        </p:nvSpPr>
        <p:spPr>
          <a:xfrm>
            <a:off x="1340825" y="1232463"/>
            <a:ext cx="49590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Accuracy</a:t>
            </a:r>
            <a:endParaRPr dirty="0"/>
          </a:p>
        </p:txBody>
      </p:sp>
      <p:sp>
        <p:nvSpPr>
          <p:cNvPr id="703" name="Google Shape;703;p38"/>
          <p:cNvSpPr txBox="1">
            <a:spLocks noGrp="1"/>
          </p:cNvSpPr>
          <p:nvPr>
            <p:ph type="title" idx="2"/>
          </p:nvPr>
        </p:nvSpPr>
        <p:spPr>
          <a:xfrm>
            <a:off x="648425" y="1232463"/>
            <a:ext cx="692400" cy="3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04" name="Google Shape;704;p38"/>
          <p:cNvSpPr txBox="1">
            <a:spLocks noGrp="1"/>
          </p:cNvSpPr>
          <p:nvPr>
            <p:ph type="subTitle" idx="1"/>
          </p:nvPr>
        </p:nvSpPr>
        <p:spPr>
          <a:xfrm>
            <a:off x="655925" y="1614763"/>
            <a:ext cx="5640900" cy="5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Overall,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hemicylindrical performed better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/>
              <a:t>as compared to midpoint circle</a:t>
            </a:r>
            <a:endParaRPr dirty="0"/>
          </a:p>
        </p:txBody>
      </p:sp>
      <p:grpSp>
        <p:nvGrpSpPr>
          <p:cNvPr id="717" name="Google Shape;717;p38"/>
          <p:cNvGrpSpPr/>
          <p:nvPr/>
        </p:nvGrpSpPr>
        <p:grpSpPr>
          <a:xfrm>
            <a:off x="7569329" y="186943"/>
            <a:ext cx="534466" cy="691809"/>
            <a:chOff x="2875937" y="1960933"/>
            <a:chExt cx="629673" cy="815044"/>
          </a:xfrm>
        </p:grpSpPr>
        <p:sp>
          <p:nvSpPr>
            <p:cNvPr id="718" name="Google Shape;718;p38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8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8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702;p38">
            <a:extLst>
              <a:ext uri="{FF2B5EF4-FFF2-40B4-BE49-F238E27FC236}">
                <a16:creationId xmlns:a16="http://schemas.microsoft.com/office/drawing/2014/main" id="{750A3DC0-C38A-1D27-9796-F73768E61178}"/>
              </a:ext>
            </a:extLst>
          </p:cNvPr>
          <p:cNvSpPr txBox="1">
            <a:spLocks/>
          </p:cNvSpPr>
          <p:nvPr/>
        </p:nvSpPr>
        <p:spPr>
          <a:xfrm>
            <a:off x="1337825" y="2257050"/>
            <a:ext cx="4959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IN" dirty="0"/>
              <a:t>Cross-domain applications</a:t>
            </a:r>
          </a:p>
        </p:txBody>
      </p:sp>
      <p:sp>
        <p:nvSpPr>
          <p:cNvPr id="27" name="Google Shape;703;p38">
            <a:extLst>
              <a:ext uri="{FF2B5EF4-FFF2-40B4-BE49-F238E27FC236}">
                <a16:creationId xmlns:a16="http://schemas.microsoft.com/office/drawing/2014/main" id="{D74587D6-AE35-460B-3A9A-11D221298A83}"/>
              </a:ext>
            </a:extLst>
          </p:cNvPr>
          <p:cNvSpPr txBox="1">
            <a:spLocks/>
          </p:cNvSpPr>
          <p:nvPr/>
        </p:nvSpPr>
        <p:spPr>
          <a:xfrm>
            <a:off x="645425" y="2257050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8" name="Google Shape;704;p38">
            <a:extLst>
              <a:ext uri="{FF2B5EF4-FFF2-40B4-BE49-F238E27FC236}">
                <a16:creationId xmlns:a16="http://schemas.microsoft.com/office/drawing/2014/main" id="{456F2C89-1A7C-9089-A2A0-97071A3C68F6}"/>
              </a:ext>
            </a:extLst>
          </p:cNvPr>
          <p:cNvSpPr txBox="1">
            <a:spLocks/>
          </p:cNvSpPr>
          <p:nvPr/>
        </p:nvSpPr>
        <p:spPr>
          <a:xfrm>
            <a:off x="652925" y="2639350"/>
            <a:ext cx="5640900" cy="5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This technology can be potentially used in fields like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surveillance</a:t>
            </a:r>
            <a:r>
              <a:rPr lang="en-US" dirty="0"/>
              <a:t>,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robotics</a:t>
            </a:r>
            <a:r>
              <a:rPr lang="en-US" dirty="0"/>
              <a:t>, etc.</a:t>
            </a:r>
          </a:p>
        </p:txBody>
      </p:sp>
      <p:sp>
        <p:nvSpPr>
          <p:cNvPr id="29" name="Google Shape;702;p38">
            <a:extLst>
              <a:ext uri="{FF2B5EF4-FFF2-40B4-BE49-F238E27FC236}">
                <a16:creationId xmlns:a16="http://schemas.microsoft.com/office/drawing/2014/main" id="{2FEEC8F0-7FAC-5834-F2F7-4A2514408DCD}"/>
              </a:ext>
            </a:extLst>
          </p:cNvPr>
          <p:cNvSpPr txBox="1">
            <a:spLocks/>
          </p:cNvSpPr>
          <p:nvPr/>
        </p:nvSpPr>
        <p:spPr>
          <a:xfrm>
            <a:off x="1334825" y="3281638"/>
            <a:ext cx="676897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4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hakra Petch Medium"/>
              <a:buNone/>
              <a:defRPr sz="26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-IN" dirty="0"/>
              <a:t>Content and geometry of image is </a:t>
            </a:r>
            <a:r>
              <a:rPr lang="en-IN" dirty="0" err="1"/>
              <a:t>presenrved</a:t>
            </a:r>
            <a:endParaRPr lang="en-IN" dirty="0"/>
          </a:p>
        </p:txBody>
      </p:sp>
      <p:sp>
        <p:nvSpPr>
          <p:cNvPr id="30" name="Google Shape;703;p38">
            <a:extLst>
              <a:ext uri="{FF2B5EF4-FFF2-40B4-BE49-F238E27FC236}">
                <a16:creationId xmlns:a16="http://schemas.microsoft.com/office/drawing/2014/main" id="{6B8A55CB-595A-7262-BC01-99E763C0ADAB}"/>
              </a:ext>
            </a:extLst>
          </p:cNvPr>
          <p:cNvSpPr txBox="1">
            <a:spLocks/>
          </p:cNvSpPr>
          <p:nvPr/>
        </p:nvSpPr>
        <p:spPr>
          <a:xfrm>
            <a:off x="642425" y="3281638"/>
            <a:ext cx="6924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kra Petch Medium"/>
              <a:buNone/>
              <a:defRPr sz="3000" b="0" i="0" u="none" strike="noStrike" cap="none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1" name="Google Shape;704;p38">
            <a:extLst>
              <a:ext uri="{FF2B5EF4-FFF2-40B4-BE49-F238E27FC236}">
                <a16:creationId xmlns:a16="http://schemas.microsoft.com/office/drawing/2014/main" id="{7837F7F4-6182-DA73-C030-8FACB9BB7463}"/>
              </a:ext>
            </a:extLst>
          </p:cNvPr>
          <p:cNvSpPr txBox="1">
            <a:spLocks/>
          </p:cNvSpPr>
          <p:nvPr/>
        </p:nvSpPr>
        <p:spPr>
          <a:xfrm>
            <a:off x="665556" y="3536046"/>
            <a:ext cx="7265294" cy="8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The images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does not lose any important information</a:t>
            </a:r>
            <a:r>
              <a:rPr lang="en-US" dirty="0"/>
              <a:t> and the relative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geometry of points to each other is still maintained</a:t>
            </a:r>
          </a:p>
        </p:txBody>
      </p:sp>
    </p:spTree>
    <p:extLst>
      <p:ext uri="{BB962C8B-B14F-4D97-AF65-F5344CB8AC3E}">
        <p14:creationId xmlns:p14="http://schemas.microsoft.com/office/powerpoint/2010/main" val="350363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3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</a:rPr>
              <a:t>you!</a:t>
            </a:r>
            <a:endParaRPr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659" name="Google Shape;1659;p63"/>
          <p:cNvSpPr/>
          <p:nvPr/>
        </p:nvSpPr>
        <p:spPr>
          <a:xfrm>
            <a:off x="920652" y="3284462"/>
            <a:ext cx="598040" cy="595979"/>
          </a:xfrm>
          <a:custGeom>
            <a:avLst/>
            <a:gdLst/>
            <a:ahLst/>
            <a:cxnLst/>
            <a:rect l="l" t="t" r="r" b="b"/>
            <a:pathLst>
              <a:path w="19148" h="19082" extrusionOk="0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3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9"/>
          <p:cNvSpPr txBox="1">
            <a:spLocks noGrp="1"/>
          </p:cNvSpPr>
          <p:nvPr>
            <p:ph type="title"/>
          </p:nvPr>
        </p:nvSpPr>
        <p:spPr>
          <a:xfrm>
            <a:off x="715100" y="1358388"/>
            <a:ext cx="4661100" cy="6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45" name="Google Shape;745;p39"/>
          <p:cNvSpPr txBox="1">
            <a:spLocks noGrp="1"/>
          </p:cNvSpPr>
          <p:nvPr>
            <p:ph type="subTitle" idx="1"/>
          </p:nvPr>
        </p:nvSpPr>
        <p:spPr>
          <a:xfrm>
            <a:off x="715100" y="2305922"/>
            <a:ext cx="4661100" cy="1829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this mini-project, we compare two different techniques for fish eye correction: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Hemicylindrical Unwrapping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&amp; Midpoint Circle Method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746" name="Google Shape;746;p39"/>
          <p:cNvGrpSpPr/>
          <p:nvPr/>
        </p:nvGrpSpPr>
        <p:grpSpPr>
          <a:xfrm>
            <a:off x="7705847" y="4010466"/>
            <a:ext cx="723042" cy="598023"/>
            <a:chOff x="1654675" y="4256126"/>
            <a:chExt cx="851841" cy="704551"/>
          </a:xfrm>
        </p:grpSpPr>
        <p:grpSp>
          <p:nvGrpSpPr>
            <p:cNvPr id="747" name="Google Shape;747;p39"/>
            <p:cNvGrpSpPr/>
            <p:nvPr/>
          </p:nvGrpSpPr>
          <p:grpSpPr>
            <a:xfrm>
              <a:off x="1654675" y="4256126"/>
              <a:ext cx="445587" cy="704551"/>
              <a:chOff x="1654675" y="4256126"/>
              <a:chExt cx="445587" cy="704551"/>
            </a:xfrm>
          </p:grpSpPr>
          <p:sp>
            <p:nvSpPr>
              <p:cNvPr id="748" name="Google Shape;748;p39"/>
              <p:cNvSpPr/>
              <p:nvPr/>
            </p:nvSpPr>
            <p:spPr>
              <a:xfrm>
                <a:off x="1655926" y="4257377"/>
                <a:ext cx="440657" cy="703300"/>
              </a:xfrm>
              <a:custGeom>
                <a:avLst/>
                <a:gdLst/>
                <a:ahLst/>
                <a:cxnLst/>
                <a:rect l="l" t="t" r="r" b="b"/>
                <a:pathLst>
                  <a:path w="11976" h="19114" extrusionOk="0">
                    <a:moveTo>
                      <a:pt x="0" y="0"/>
                    </a:moveTo>
                    <a:lnTo>
                      <a:pt x="0" y="17112"/>
                    </a:lnTo>
                    <a:lnTo>
                      <a:pt x="2002" y="17112"/>
                    </a:lnTo>
                    <a:lnTo>
                      <a:pt x="2002" y="16112"/>
                    </a:lnTo>
                    <a:lnTo>
                      <a:pt x="3002" y="16112"/>
                    </a:lnTo>
                    <a:lnTo>
                      <a:pt x="3002" y="15111"/>
                    </a:lnTo>
                    <a:lnTo>
                      <a:pt x="4003" y="15111"/>
                    </a:lnTo>
                    <a:lnTo>
                      <a:pt x="4003" y="14110"/>
                    </a:lnTo>
                    <a:lnTo>
                      <a:pt x="4971" y="14110"/>
                    </a:lnTo>
                    <a:lnTo>
                      <a:pt x="4971" y="16112"/>
                    </a:lnTo>
                    <a:lnTo>
                      <a:pt x="5971" y="16112"/>
                    </a:lnTo>
                    <a:lnTo>
                      <a:pt x="5971" y="18113"/>
                    </a:lnTo>
                    <a:lnTo>
                      <a:pt x="6972" y="18113"/>
                    </a:lnTo>
                    <a:lnTo>
                      <a:pt x="6972" y="19114"/>
                    </a:lnTo>
                    <a:lnTo>
                      <a:pt x="8973" y="19114"/>
                    </a:lnTo>
                    <a:lnTo>
                      <a:pt x="8973" y="18113"/>
                    </a:lnTo>
                    <a:lnTo>
                      <a:pt x="9974" y="18113"/>
                    </a:lnTo>
                    <a:lnTo>
                      <a:pt x="9974" y="16112"/>
                    </a:lnTo>
                    <a:lnTo>
                      <a:pt x="8973" y="16112"/>
                    </a:lnTo>
                    <a:lnTo>
                      <a:pt x="8973" y="14110"/>
                    </a:lnTo>
                    <a:lnTo>
                      <a:pt x="7973" y="14110"/>
                    </a:lnTo>
                    <a:lnTo>
                      <a:pt x="7973" y="13110"/>
                    </a:lnTo>
                    <a:lnTo>
                      <a:pt x="11976" y="13110"/>
                    </a:lnTo>
                    <a:lnTo>
                      <a:pt x="11976" y="12009"/>
                    </a:lnTo>
                    <a:lnTo>
                      <a:pt x="11976" y="11008"/>
                    </a:lnTo>
                    <a:lnTo>
                      <a:pt x="11042" y="11008"/>
                    </a:lnTo>
                    <a:lnTo>
                      <a:pt x="11042" y="10007"/>
                    </a:lnTo>
                    <a:lnTo>
                      <a:pt x="10041" y="10007"/>
                    </a:lnTo>
                    <a:lnTo>
                      <a:pt x="10041" y="9007"/>
                    </a:lnTo>
                    <a:lnTo>
                      <a:pt x="9040" y="9007"/>
                    </a:lnTo>
                    <a:lnTo>
                      <a:pt x="9040" y="8006"/>
                    </a:lnTo>
                    <a:lnTo>
                      <a:pt x="8039" y="8006"/>
                    </a:lnTo>
                    <a:lnTo>
                      <a:pt x="8039" y="7005"/>
                    </a:lnTo>
                    <a:lnTo>
                      <a:pt x="7039" y="7005"/>
                    </a:lnTo>
                    <a:lnTo>
                      <a:pt x="7039" y="6005"/>
                    </a:lnTo>
                    <a:lnTo>
                      <a:pt x="6038" y="6005"/>
                    </a:lnTo>
                    <a:lnTo>
                      <a:pt x="6038" y="5004"/>
                    </a:lnTo>
                    <a:lnTo>
                      <a:pt x="5037" y="5004"/>
                    </a:lnTo>
                    <a:lnTo>
                      <a:pt x="5037" y="4003"/>
                    </a:lnTo>
                    <a:lnTo>
                      <a:pt x="4037" y="4003"/>
                    </a:lnTo>
                    <a:lnTo>
                      <a:pt x="4037" y="3002"/>
                    </a:lnTo>
                    <a:lnTo>
                      <a:pt x="3036" y="3002"/>
                    </a:lnTo>
                    <a:lnTo>
                      <a:pt x="3036" y="2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9"/>
              <p:cNvSpPr/>
              <p:nvPr/>
            </p:nvSpPr>
            <p:spPr>
              <a:xfrm>
                <a:off x="1654675" y="4256126"/>
                <a:ext cx="36869" cy="62845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7080" extrusionOk="0">
                    <a:moveTo>
                      <a:pt x="1" y="1"/>
                    </a:moveTo>
                    <a:lnTo>
                      <a:pt x="1" y="17080"/>
                    </a:lnTo>
                    <a:lnTo>
                      <a:pt x="1002" y="17080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692758" y="429295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729553" y="432979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765170" y="436662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1803216" y="4403416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841262" y="4440248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878057" y="4477080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914889" y="451512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951721" y="4551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988553" y="458875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2025348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2062179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1914889" y="4699210"/>
                <a:ext cx="185373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5038" h="1002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5038" y="1002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1914889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1803216" y="4736042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1841262" y="4772874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1878057" y="4847751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1" y="0"/>
                    </a:moveTo>
                    <a:lnTo>
                      <a:pt x="1" y="2001"/>
                    </a:lnTo>
                    <a:lnTo>
                      <a:pt x="1002" y="2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1914889" y="4921378"/>
                <a:ext cx="73700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2002" y="1001"/>
                    </a:lnTo>
                    <a:lnTo>
                      <a:pt x="2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1951721" y="4772874"/>
                <a:ext cx="36869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2" extrusionOk="0">
                    <a:moveTo>
                      <a:pt x="0" y="0"/>
                    </a:move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1988553" y="4847751"/>
                <a:ext cx="36832" cy="7366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002" extrusionOk="0">
                    <a:moveTo>
                      <a:pt x="0" y="0"/>
                    </a:moveTo>
                    <a:lnTo>
                      <a:pt x="0" y="2001"/>
                    </a:lnTo>
                    <a:lnTo>
                      <a:pt x="1001" y="2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1765170" y="4772874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1729553" y="4810920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1692758" y="4847751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9"/>
            <p:cNvGrpSpPr/>
            <p:nvPr/>
          </p:nvGrpSpPr>
          <p:grpSpPr>
            <a:xfrm>
              <a:off x="2099011" y="4329790"/>
              <a:ext cx="407505" cy="517999"/>
              <a:chOff x="2099011" y="4329790"/>
              <a:chExt cx="407505" cy="517999"/>
            </a:xfrm>
          </p:grpSpPr>
          <p:sp>
            <p:nvSpPr>
              <p:cNvPr id="773" name="Google Shape;773;p39"/>
              <p:cNvSpPr/>
              <p:nvPr/>
            </p:nvSpPr>
            <p:spPr>
              <a:xfrm>
                <a:off x="2100225" y="4331004"/>
                <a:ext cx="405076" cy="515535"/>
              </a:xfrm>
              <a:custGeom>
                <a:avLst/>
                <a:gdLst/>
                <a:ahLst/>
                <a:cxnLst/>
                <a:rect l="l" t="t" r="r" b="b"/>
                <a:pathLst>
                  <a:path w="11009" h="14011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1001" y="4004"/>
                    </a:lnTo>
                    <a:lnTo>
                      <a:pt x="2002" y="4004"/>
                    </a:lnTo>
                    <a:lnTo>
                      <a:pt x="2002" y="5004"/>
                    </a:lnTo>
                    <a:lnTo>
                      <a:pt x="3003" y="5004"/>
                    </a:lnTo>
                    <a:lnTo>
                      <a:pt x="3003" y="6005"/>
                    </a:lnTo>
                    <a:lnTo>
                      <a:pt x="4003" y="6005"/>
                    </a:lnTo>
                    <a:lnTo>
                      <a:pt x="4003" y="7006"/>
                    </a:lnTo>
                    <a:lnTo>
                      <a:pt x="4003" y="8006"/>
                    </a:lnTo>
                    <a:lnTo>
                      <a:pt x="3003" y="8006"/>
                    </a:lnTo>
                    <a:lnTo>
                      <a:pt x="3003" y="9007"/>
                    </a:lnTo>
                    <a:lnTo>
                      <a:pt x="2002" y="9007"/>
                    </a:lnTo>
                    <a:lnTo>
                      <a:pt x="2002" y="10008"/>
                    </a:lnTo>
                    <a:lnTo>
                      <a:pt x="1001" y="10008"/>
                    </a:lnTo>
                    <a:lnTo>
                      <a:pt x="1001" y="11009"/>
                    </a:lnTo>
                    <a:lnTo>
                      <a:pt x="1001" y="12009"/>
                    </a:lnTo>
                    <a:lnTo>
                      <a:pt x="1001" y="13010"/>
                    </a:lnTo>
                    <a:lnTo>
                      <a:pt x="1" y="13010"/>
                    </a:lnTo>
                    <a:lnTo>
                      <a:pt x="1" y="14011"/>
                    </a:lnTo>
                    <a:lnTo>
                      <a:pt x="11008" y="14011"/>
                    </a:lnTo>
                    <a:lnTo>
                      <a:pt x="11008" y="13010"/>
                    </a:lnTo>
                    <a:lnTo>
                      <a:pt x="10008" y="13010"/>
                    </a:lnTo>
                    <a:lnTo>
                      <a:pt x="10008" y="12009"/>
                    </a:lnTo>
                    <a:lnTo>
                      <a:pt x="10008" y="11009"/>
                    </a:lnTo>
                    <a:lnTo>
                      <a:pt x="10008" y="10008"/>
                    </a:lnTo>
                    <a:lnTo>
                      <a:pt x="9007" y="10008"/>
                    </a:lnTo>
                    <a:lnTo>
                      <a:pt x="9007" y="9007"/>
                    </a:lnTo>
                    <a:lnTo>
                      <a:pt x="8006" y="9007"/>
                    </a:lnTo>
                    <a:lnTo>
                      <a:pt x="8006" y="8006"/>
                    </a:lnTo>
                    <a:lnTo>
                      <a:pt x="7006" y="8006"/>
                    </a:lnTo>
                    <a:lnTo>
                      <a:pt x="7006" y="7006"/>
                    </a:lnTo>
                    <a:lnTo>
                      <a:pt x="7006" y="6005"/>
                    </a:lnTo>
                    <a:lnTo>
                      <a:pt x="8006" y="6005"/>
                    </a:lnTo>
                    <a:lnTo>
                      <a:pt x="8006" y="5004"/>
                    </a:lnTo>
                    <a:lnTo>
                      <a:pt x="9007" y="5004"/>
                    </a:lnTo>
                    <a:lnTo>
                      <a:pt x="9007" y="4004"/>
                    </a:lnTo>
                    <a:lnTo>
                      <a:pt x="10008" y="4004"/>
                    </a:lnTo>
                    <a:lnTo>
                      <a:pt x="10008" y="3003"/>
                    </a:lnTo>
                    <a:lnTo>
                      <a:pt x="10008" y="2002"/>
                    </a:lnTo>
                    <a:lnTo>
                      <a:pt x="10008" y="1001"/>
                    </a:lnTo>
                    <a:lnTo>
                      <a:pt x="11008" y="1001"/>
                    </a:lnTo>
                    <a:lnTo>
                      <a:pt x="110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9"/>
              <p:cNvSpPr/>
              <p:nvPr/>
            </p:nvSpPr>
            <p:spPr>
              <a:xfrm>
                <a:off x="2173889" y="4477080"/>
                <a:ext cx="73664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2" h="2035" extrusionOk="0">
                    <a:moveTo>
                      <a:pt x="0" y="0"/>
                    </a:moveTo>
                    <a:lnTo>
                      <a:pt x="0" y="1034"/>
                    </a:lnTo>
                    <a:lnTo>
                      <a:pt x="1001" y="1034"/>
                    </a:lnTo>
                    <a:lnTo>
                      <a:pt x="1001" y="0"/>
                    </a:lnTo>
                    <a:close/>
                    <a:moveTo>
                      <a:pt x="1001" y="1034"/>
                    </a:moveTo>
                    <a:lnTo>
                      <a:pt x="1001" y="2035"/>
                    </a:lnTo>
                    <a:lnTo>
                      <a:pt x="2001" y="2035"/>
                    </a:lnTo>
                    <a:lnTo>
                      <a:pt x="2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9"/>
              <p:cNvSpPr/>
              <p:nvPr/>
            </p:nvSpPr>
            <p:spPr>
              <a:xfrm>
                <a:off x="2284348" y="4477080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9"/>
              <p:cNvSpPr/>
              <p:nvPr/>
            </p:nvSpPr>
            <p:spPr>
              <a:xfrm>
                <a:off x="2247516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2321143" y="4440248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2247516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9"/>
              <p:cNvSpPr/>
              <p:nvPr/>
            </p:nvSpPr>
            <p:spPr>
              <a:xfrm>
                <a:off x="221068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9"/>
              <p:cNvSpPr/>
              <p:nvPr/>
            </p:nvSpPr>
            <p:spPr>
              <a:xfrm>
                <a:off x="2173889" y="4662415"/>
                <a:ext cx="36832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2321143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1"/>
                    </a:moveTo>
                    <a:lnTo>
                      <a:pt x="1" y="1001"/>
                    </a:lnTo>
                    <a:lnTo>
                      <a:pt x="1002" y="1001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2247516" y="4736042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0" y="1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2284348" y="4699210"/>
                <a:ext cx="36832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2" extrusionOk="0">
                    <a:moveTo>
                      <a:pt x="0" y="1"/>
                    </a:moveTo>
                    <a:lnTo>
                      <a:pt x="0" y="1002"/>
                    </a:lnTo>
                    <a:lnTo>
                      <a:pt x="1001" y="1002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2099011" y="4329790"/>
                <a:ext cx="407505" cy="147327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04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2002"/>
                    </a:lnTo>
                    <a:lnTo>
                      <a:pt x="1001" y="3002"/>
                    </a:lnTo>
                    <a:lnTo>
                      <a:pt x="1001" y="4003"/>
                    </a:lnTo>
                    <a:lnTo>
                      <a:pt x="2035" y="4003"/>
                    </a:lnTo>
                    <a:lnTo>
                      <a:pt x="2035" y="3002"/>
                    </a:lnTo>
                    <a:lnTo>
                      <a:pt x="2035" y="2002"/>
                    </a:lnTo>
                    <a:lnTo>
                      <a:pt x="2035" y="1001"/>
                    </a:lnTo>
                    <a:lnTo>
                      <a:pt x="9040" y="1001"/>
                    </a:lnTo>
                    <a:lnTo>
                      <a:pt x="9040" y="2002"/>
                    </a:lnTo>
                    <a:lnTo>
                      <a:pt x="9040" y="3002"/>
                    </a:lnTo>
                    <a:lnTo>
                      <a:pt x="9040" y="4003"/>
                    </a:lnTo>
                    <a:lnTo>
                      <a:pt x="10074" y="4003"/>
                    </a:lnTo>
                    <a:lnTo>
                      <a:pt x="10074" y="3002"/>
                    </a:lnTo>
                    <a:lnTo>
                      <a:pt x="10074" y="2002"/>
                    </a:lnTo>
                    <a:lnTo>
                      <a:pt x="10074" y="1001"/>
                    </a:lnTo>
                    <a:lnTo>
                      <a:pt x="11075" y="1001"/>
                    </a:lnTo>
                    <a:lnTo>
                      <a:pt x="1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2357974" y="4477080"/>
                <a:ext cx="73700" cy="74878"/>
              </a:xfrm>
              <a:custGeom>
                <a:avLst/>
                <a:gdLst/>
                <a:ahLst/>
                <a:cxnLst/>
                <a:rect l="l" t="t" r="r" b="b"/>
                <a:pathLst>
                  <a:path w="2003" h="2035" extrusionOk="0">
                    <a:moveTo>
                      <a:pt x="1001" y="0"/>
                    </a:moveTo>
                    <a:lnTo>
                      <a:pt x="1001" y="1034"/>
                    </a:lnTo>
                    <a:lnTo>
                      <a:pt x="2002" y="1034"/>
                    </a:lnTo>
                    <a:lnTo>
                      <a:pt x="2002" y="0"/>
                    </a:lnTo>
                    <a:close/>
                    <a:moveTo>
                      <a:pt x="1" y="1034"/>
                    </a:moveTo>
                    <a:lnTo>
                      <a:pt x="1" y="2035"/>
                    </a:lnTo>
                    <a:lnTo>
                      <a:pt x="1001" y="2035"/>
                    </a:lnTo>
                    <a:lnTo>
                      <a:pt x="1001" y="103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321143" y="4551920"/>
                <a:ext cx="36869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2003" extrusionOk="0">
                    <a:moveTo>
                      <a:pt x="1" y="1"/>
                    </a:moveTo>
                    <a:lnTo>
                      <a:pt x="1" y="1002"/>
                    </a:lnTo>
                    <a:lnTo>
                      <a:pt x="1" y="2002"/>
                    </a:lnTo>
                    <a:lnTo>
                      <a:pt x="1002" y="2002"/>
                    </a:lnTo>
                    <a:lnTo>
                      <a:pt x="1002" y="10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357974" y="4625584"/>
                <a:ext cx="36869" cy="36869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2" extrusionOk="0">
                    <a:moveTo>
                      <a:pt x="1" y="0"/>
                    </a:moveTo>
                    <a:lnTo>
                      <a:pt x="1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2394806" y="4662415"/>
                <a:ext cx="36869" cy="36832"/>
              </a:xfrm>
              <a:custGeom>
                <a:avLst/>
                <a:gdLst/>
                <a:ahLst/>
                <a:cxnLst/>
                <a:rect l="l" t="t" r="r" b="b"/>
                <a:pathLst>
                  <a:path w="1002" h="1001" extrusionOk="0">
                    <a:moveTo>
                      <a:pt x="0" y="0"/>
                    </a:moveTo>
                    <a:lnTo>
                      <a:pt x="0" y="1001"/>
                    </a:lnTo>
                    <a:lnTo>
                      <a:pt x="1001" y="1001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2099011" y="4699210"/>
                <a:ext cx="407505" cy="148578"/>
              </a:xfrm>
              <a:custGeom>
                <a:avLst/>
                <a:gdLst/>
                <a:ahLst/>
                <a:cxnLst/>
                <a:rect l="l" t="t" r="r" b="b"/>
                <a:pathLst>
                  <a:path w="11075" h="4038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1001" y="2002"/>
                    </a:lnTo>
                    <a:lnTo>
                      <a:pt x="1001" y="3036"/>
                    </a:lnTo>
                    <a:lnTo>
                      <a:pt x="0" y="3036"/>
                    </a:lnTo>
                    <a:lnTo>
                      <a:pt x="0" y="4037"/>
                    </a:lnTo>
                    <a:lnTo>
                      <a:pt x="11075" y="4037"/>
                    </a:lnTo>
                    <a:lnTo>
                      <a:pt x="11075" y="3036"/>
                    </a:lnTo>
                    <a:lnTo>
                      <a:pt x="10074" y="3036"/>
                    </a:lnTo>
                    <a:lnTo>
                      <a:pt x="10074" y="2002"/>
                    </a:lnTo>
                    <a:lnTo>
                      <a:pt x="10074" y="1002"/>
                    </a:lnTo>
                    <a:lnTo>
                      <a:pt x="10074" y="1"/>
                    </a:lnTo>
                    <a:lnTo>
                      <a:pt x="9040" y="1"/>
                    </a:lnTo>
                    <a:lnTo>
                      <a:pt x="9040" y="1002"/>
                    </a:lnTo>
                    <a:lnTo>
                      <a:pt x="9040" y="2002"/>
                    </a:lnTo>
                    <a:lnTo>
                      <a:pt x="9040" y="3036"/>
                    </a:lnTo>
                    <a:lnTo>
                      <a:pt x="8039" y="3036"/>
                    </a:lnTo>
                    <a:lnTo>
                      <a:pt x="8039" y="2002"/>
                    </a:lnTo>
                    <a:lnTo>
                      <a:pt x="7039" y="2002"/>
                    </a:lnTo>
                    <a:lnTo>
                      <a:pt x="7039" y="3036"/>
                    </a:lnTo>
                    <a:lnTo>
                      <a:pt x="6038" y="3036"/>
                    </a:lnTo>
                    <a:lnTo>
                      <a:pt x="6038" y="2002"/>
                    </a:lnTo>
                    <a:lnTo>
                      <a:pt x="5037" y="2002"/>
                    </a:lnTo>
                    <a:lnTo>
                      <a:pt x="5037" y="3036"/>
                    </a:lnTo>
                    <a:lnTo>
                      <a:pt x="4036" y="3036"/>
                    </a:lnTo>
                    <a:lnTo>
                      <a:pt x="4036" y="2002"/>
                    </a:lnTo>
                    <a:lnTo>
                      <a:pt x="3036" y="2002"/>
                    </a:lnTo>
                    <a:lnTo>
                      <a:pt x="3036" y="3036"/>
                    </a:lnTo>
                    <a:lnTo>
                      <a:pt x="2035" y="3036"/>
                    </a:lnTo>
                    <a:lnTo>
                      <a:pt x="2035" y="2002"/>
                    </a:lnTo>
                    <a:lnTo>
                      <a:pt x="2035" y="1002"/>
                    </a:lnTo>
                    <a:lnTo>
                      <a:pt x="20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3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Hemicylindrical</a:t>
            </a:r>
            <a:r>
              <a:rPr lang="en" sz="8400" dirty="0"/>
              <a:t> </a:t>
            </a:r>
            <a:r>
              <a:rPr lang="en" sz="8400" dirty="0">
                <a:solidFill>
                  <a:schemeClr val="lt1"/>
                </a:solidFill>
                <a:highlight>
                  <a:schemeClr val="dk1"/>
                </a:highlight>
              </a:rPr>
              <a:t>unwrapping</a:t>
            </a:r>
            <a:endParaRPr sz="8400" dirty="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659" name="Google Shape;1659;p63"/>
          <p:cNvSpPr/>
          <p:nvPr/>
        </p:nvSpPr>
        <p:spPr>
          <a:xfrm>
            <a:off x="920652" y="3284462"/>
            <a:ext cx="598040" cy="595979"/>
          </a:xfrm>
          <a:custGeom>
            <a:avLst/>
            <a:gdLst/>
            <a:ahLst/>
            <a:cxnLst/>
            <a:rect l="l" t="t" r="r" b="b"/>
            <a:pathLst>
              <a:path w="19148" h="19082" extrusionOk="0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82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69BFA2-7ECE-13BB-61B9-A4DC191C0B67}"/>
              </a:ext>
            </a:extLst>
          </p:cNvPr>
          <p:cNvSpPr/>
          <p:nvPr/>
        </p:nvSpPr>
        <p:spPr>
          <a:xfrm>
            <a:off x="323850" y="651510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hakra Petch Medium" panose="020B0604020202020204" charset="-34"/>
                <a:cs typeface="Chakra Petch Medium" panose="020B0604020202020204" charset="-34"/>
              </a:rPr>
              <a:t>1. Calculating Vanishing Points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D8A3-BDB8-522D-692F-C7D30A14969B}"/>
              </a:ext>
            </a:extLst>
          </p:cNvPr>
          <p:cNvSpPr/>
          <p:nvPr/>
        </p:nvSpPr>
        <p:spPr>
          <a:xfrm>
            <a:off x="2259330" y="2175510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hakra Petch Medium" panose="020B0604020202020204" charset="-34"/>
                <a:cs typeface="Chakra Petch Medium" panose="020B0604020202020204" charset="-34"/>
              </a:rPr>
              <a:t>2. Estimating Distortion </a:t>
            </a:r>
            <a:r>
              <a:rPr lang="en-IN" sz="1600" dirty="0" err="1">
                <a:latin typeface="Chakra Petch Medium" panose="020B0604020202020204" charset="-34"/>
                <a:cs typeface="Chakra Petch Medium" panose="020B0604020202020204" charset="-34"/>
              </a:rPr>
              <a:t>Center</a:t>
            </a:r>
            <a:endParaRPr lang="en-IN" sz="1600" dirty="0">
              <a:latin typeface="Chakra Petch Medium" panose="020B0604020202020204" charset="-34"/>
              <a:cs typeface="Chakra Petch Medium" panose="020B0604020202020204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19111-77B9-3960-8E21-C445B2109C64}"/>
              </a:ext>
            </a:extLst>
          </p:cNvPr>
          <p:cNvSpPr/>
          <p:nvPr/>
        </p:nvSpPr>
        <p:spPr>
          <a:xfrm>
            <a:off x="4282440" y="3669030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hakra Petch Medium" panose="020B0604020202020204" charset="-34"/>
                <a:cs typeface="Chakra Petch Medium" panose="020B0604020202020204" charset="-34"/>
              </a:rPr>
              <a:t>3. Projecting onto hemicylinder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03E93E-582D-246F-FF5A-29AD6B41DEA5}"/>
              </a:ext>
            </a:extLst>
          </p:cNvPr>
          <p:cNvSpPr/>
          <p:nvPr/>
        </p:nvSpPr>
        <p:spPr>
          <a:xfrm>
            <a:off x="6518910" y="2175510"/>
            <a:ext cx="1935480" cy="1112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Chakra Petch Medium" panose="020B0604020202020204" charset="-34"/>
                <a:cs typeface="Chakra Petch Medium" panose="020B0604020202020204" charset="-34"/>
              </a:rPr>
              <a:t>4. Unwrapping Hemicylinder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CF1B5-B8F1-3899-E1D9-39BBD3261C68}"/>
              </a:ext>
            </a:extLst>
          </p:cNvPr>
          <p:cNvSpPr txBox="1"/>
          <p:nvPr/>
        </p:nvSpPr>
        <p:spPr>
          <a:xfrm>
            <a:off x="3009900" y="735330"/>
            <a:ext cx="5444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latin typeface="Chakra Petch Medium" panose="020B0604020202020204" charset="-34"/>
                <a:cs typeface="Chakra Petch Medium" panose="020B0604020202020204" charset="-34"/>
              </a:rPr>
              <a:t>It’s a 4-step process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67DD8FB-0CA4-16AB-AE33-2C1C34C353CA}"/>
              </a:ext>
            </a:extLst>
          </p:cNvPr>
          <p:cNvSpPr/>
          <p:nvPr/>
        </p:nvSpPr>
        <p:spPr>
          <a:xfrm rot="8045662">
            <a:off x="1323979" y="2028778"/>
            <a:ext cx="375451" cy="42551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4822679-9890-5133-B77A-0EEFA27EBF33}"/>
              </a:ext>
            </a:extLst>
          </p:cNvPr>
          <p:cNvSpPr/>
          <p:nvPr/>
        </p:nvSpPr>
        <p:spPr>
          <a:xfrm rot="8045662">
            <a:off x="3453769" y="3524700"/>
            <a:ext cx="375451" cy="42551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72305C7-B692-D993-5108-B414615964D8}"/>
              </a:ext>
            </a:extLst>
          </p:cNvPr>
          <p:cNvSpPr/>
          <p:nvPr/>
        </p:nvSpPr>
        <p:spPr>
          <a:xfrm rot="2523163">
            <a:off x="5857879" y="2958113"/>
            <a:ext cx="375451" cy="425511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8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FD2F30-D4C5-8ACB-5A1D-F9FB6847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53" y="908720"/>
            <a:ext cx="4004441" cy="219851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B494E-3F33-08AB-CDAB-2C95DD971A86}"/>
              </a:ext>
            </a:extLst>
          </p:cNvPr>
          <p:cNvSpPr txBox="1"/>
          <p:nvPr/>
        </p:nvSpPr>
        <p:spPr>
          <a:xfrm>
            <a:off x="647700" y="3280673"/>
            <a:ext cx="4635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hakra Petch Medium" panose="020B0604020202020204" charset="-34"/>
                <a:cs typeface="Chakra Petch Medium" panose="020B0604020202020204" charset="-34"/>
              </a:rPr>
              <a:t>1. Calculating the position of the vanishing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3B896-0ECD-903B-2588-6C26885A37D6}"/>
              </a:ext>
            </a:extLst>
          </p:cNvPr>
          <p:cNvSpPr txBox="1"/>
          <p:nvPr/>
        </p:nvSpPr>
        <p:spPr>
          <a:xfrm>
            <a:off x="5004633" y="863590"/>
            <a:ext cx="392955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Assuming the projection to follows with the equidistant projection model, we can assume the relation</a:t>
            </a:r>
          </a:p>
          <a:p>
            <a:endParaRPr lang="en-I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I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Using this relation, we can calculate the projection of two parallel lines found in the image (usually edges on a checkerboard) as follows, </a:t>
            </a:r>
          </a:p>
          <a:p>
            <a:endParaRPr lang="en-I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I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and use their intersections as the vanishing points of the image plane.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029AF-B371-3D08-AF70-5EA8BC7D4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11" y="1628372"/>
            <a:ext cx="861245" cy="284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79D98-54C4-4D30-D99C-2E4FDF9B4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70" y="3107236"/>
            <a:ext cx="2337928" cy="68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6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/>
          <p:nvPr/>
        </p:nvSpPr>
        <p:spPr>
          <a:xfrm>
            <a:off x="836450" y="667815"/>
            <a:ext cx="3588600" cy="1746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3"/>
          <p:cNvSpPr txBox="1">
            <a:spLocks noGrp="1"/>
          </p:cNvSpPr>
          <p:nvPr>
            <p:ph type="subTitle" idx="1"/>
          </p:nvPr>
        </p:nvSpPr>
        <p:spPr>
          <a:xfrm>
            <a:off x="836450" y="867178"/>
            <a:ext cx="3556480" cy="12326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2. Estimation of the distortion center of the image</a:t>
            </a:r>
            <a:endParaRPr sz="2800" b="1" dirty="0"/>
          </a:p>
        </p:txBody>
      </p:sp>
      <p:sp>
        <p:nvSpPr>
          <p:cNvPr id="930" name="Google Shape;930;p43"/>
          <p:cNvSpPr txBox="1">
            <a:spLocks noGrp="1"/>
          </p:cNvSpPr>
          <p:nvPr>
            <p:ph type="subTitle" idx="4"/>
          </p:nvPr>
        </p:nvSpPr>
        <p:spPr>
          <a:xfrm>
            <a:off x="836450" y="2874181"/>
            <a:ext cx="7410188" cy="1830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vanishing points</a:t>
            </a:r>
            <a:r>
              <a:rPr lang="en" dirty="0"/>
              <a:t> calculated in the previous step. It is possible to calculate the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distortion center</a:t>
            </a:r>
            <a:r>
              <a:rPr lang="en" dirty="0"/>
              <a:t> of the image. This is usually a point close to the center of the image, and in most cases can by easily estimated by taking the midpoint of the two vanishing points calculated</a:t>
            </a:r>
            <a:endParaRPr dirty="0"/>
          </a:p>
        </p:txBody>
      </p:sp>
      <p:grpSp>
        <p:nvGrpSpPr>
          <p:cNvPr id="931" name="Google Shape;931;p43"/>
          <p:cNvGrpSpPr/>
          <p:nvPr/>
        </p:nvGrpSpPr>
        <p:grpSpPr>
          <a:xfrm>
            <a:off x="3680508" y="2280343"/>
            <a:ext cx="502173" cy="502172"/>
            <a:chOff x="2913983" y="4329790"/>
            <a:chExt cx="591627" cy="591626"/>
          </a:xfrm>
        </p:grpSpPr>
        <p:sp>
          <p:nvSpPr>
            <p:cNvPr id="932" name="Google Shape;932;p43"/>
            <p:cNvSpPr/>
            <p:nvPr/>
          </p:nvSpPr>
          <p:spPr>
            <a:xfrm>
              <a:off x="2913983" y="4329790"/>
              <a:ext cx="591627" cy="589162"/>
            </a:xfrm>
            <a:custGeom>
              <a:avLst/>
              <a:gdLst/>
              <a:ahLst/>
              <a:cxnLst/>
              <a:rect l="l" t="t" r="r" b="b"/>
              <a:pathLst>
                <a:path w="16079" h="16012" extrusionOk="0">
                  <a:moveTo>
                    <a:pt x="4070" y="0"/>
                  </a:moveTo>
                  <a:lnTo>
                    <a:pt x="4070" y="1001"/>
                  </a:lnTo>
                  <a:lnTo>
                    <a:pt x="3069" y="1001"/>
                  </a:lnTo>
                  <a:lnTo>
                    <a:pt x="3069" y="2002"/>
                  </a:lnTo>
                  <a:lnTo>
                    <a:pt x="3069" y="3002"/>
                  </a:lnTo>
                  <a:lnTo>
                    <a:pt x="3069" y="4003"/>
                  </a:lnTo>
                  <a:lnTo>
                    <a:pt x="1001" y="4003"/>
                  </a:lnTo>
                  <a:lnTo>
                    <a:pt x="1001" y="5004"/>
                  </a:lnTo>
                  <a:lnTo>
                    <a:pt x="0" y="5004"/>
                  </a:lnTo>
                  <a:lnTo>
                    <a:pt x="0" y="6005"/>
                  </a:lnTo>
                  <a:lnTo>
                    <a:pt x="0" y="7005"/>
                  </a:lnTo>
                  <a:lnTo>
                    <a:pt x="0" y="8006"/>
                  </a:lnTo>
                  <a:lnTo>
                    <a:pt x="0" y="10007"/>
                  </a:lnTo>
                  <a:lnTo>
                    <a:pt x="1001" y="10007"/>
                  </a:lnTo>
                  <a:lnTo>
                    <a:pt x="1001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3003" y="12009"/>
                  </a:lnTo>
                  <a:lnTo>
                    <a:pt x="3003" y="13010"/>
                  </a:lnTo>
                  <a:lnTo>
                    <a:pt x="4003" y="13010"/>
                  </a:lnTo>
                  <a:lnTo>
                    <a:pt x="4003" y="15011"/>
                  </a:lnTo>
                  <a:lnTo>
                    <a:pt x="4003" y="16012"/>
                  </a:lnTo>
                  <a:lnTo>
                    <a:pt x="14077" y="16012"/>
                  </a:lnTo>
                  <a:lnTo>
                    <a:pt x="14077" y="13010"/>
                  </a:lnTo>
                  <a:lnTo>
                    <a:pt x="15078" y="13010"/>
                  </a:lnTo>
                  <a:lnTo>
                    <a:pt x="15078" y="10041"/>
                  </a:lnTo>
                  <a:lnTo>
                    <a:pt x="16079" y="10041"/>
                  </a:lnTo>
                  <a:lnTo>
                    <a:pt x="16079" y="3002"/>
                  </a:lnTo>
                  <a:lnTo>
                    <a:pt x="15078" y="3002"/>
                  </a:lnTo>
                  <a:lnTo>
                    <a:pt x="15078" y="2002"/>
                  </a:lnTo>
                  <a:lnTo>
                    <a:pt x="15078" y="1001"/>
                  </a:lnTo>
                  <a:lnTo>
                    <a:pt x="14077" y="1001"/>
                  </a:lnTo>
                  <a:lnTo>
                    <a:pt x="14077" y="0"/>
                  </a:lnTo>
                  <a:lnTo>
                    <a:pt x="13076" y="0"/>
                  </a:lnTo>
                  <a:lnTo>
                    <a:pt x="13076" y="1001"/>
                  </a:lnTo>
                  <a:lnTo>
                    <a:pt x="12076" y="1001"/>
                  </a:lnTo>
                  <a:lnTo>
                    <a:pt x="12076" y="0"/>
                  </a:lnTo>
                  <a:lnTo>
                    <a:pt x="10074" y="0"/>
                  </a:lnTo>
                  <a:lnTo>
                    <a:pt x="10074" y="1001"/>
                  </a:lnTo>
                  <a:lnTo>
                    <a:pt x="9074" y="1001"/>
                  </a:lnTo>
                  <a:lnTo>
                    <a:pt x="9074" y="0"/>
                  </a:lnTo>
                  <a:lnTo>
                    <a:pt x="7072" y="0"/>
                  </a:lnTo>
                  <a:lnTo>
                    <a:pt x="7072" y="1001"/>
                  </a:lnTo>
                  <a:lnTo>
                    <a:pt x="6071" y="1001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3431946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3358283" y="436662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1001"/>
                  </a:lnTo>
                  <a:lnTo>
                    <a:pt x="1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3246610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3468741" y="4440248"/>
              <a:ext cx="36869" cy="259000"/>
            </a:xfrm>
            <a:custGeom>
              <a:avLst/>
              <a:gdLst/>
              <a:ahLst/>
              <a:cxnLst/>
              <a:rect l="l" t="t" r="r" b="b"/>
              <a:pathLst>
                <a:path w="1002" h="7039" extrusionOk="0">
                  <a:moveTo>
                    <a:pt x="1" y="0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3431946" y="4699210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1"/>
                  </a:moveTo>
                  <a:lnTo>
                    <a:pt x="0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3062488" y="4810920"/>
              <a:ext cx="369495" cy="110495"/>
            </a:xfrm>
            <a:custGeom>
              <a:avLst/>
              <a:gdLst/>
              <a:ahLst/>
              <a:cxnLst/>
              <a:rect l="l" t="t" r="r" b="b"/>
              <a:pathLst>
                <a:path w="10042" h="3003" extrusionOk="0">
                  <a:moveTo>
                    <a:pt x="1" y="0"/>
                  </a:moveTo>
                  <a:lnTo>
                    <a:pt x="1" y="2002"/>
                  </a:lnTo>
                  <a:lnTo>
                    <a:pt x="1" y="3002"/>
                  </a:lnTo>
                  <a:lnTo>
                    <a:pt x="10041" y="3002"/>
                  </a:lnTo>
                  <a:lnTo>
                    <a:pt x="10041" y="0"/>
                  </a:lnTo>
                  <a:lnTo>
                    <a:pt x="9040" y="0"/>
                  </a:lnTo>
                  <a:lnTo>
                    <a:pt x="904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2950815" y="4366621"/>
              <a:ext cx="111710" cy="222168"/>
            </a:xfrm>
            <a:custGeom>
              <a:avLst/>
              <a:gdLst/>
              <a:ahLst/>
              <a:cxnLst/>
              <a:rect l="l" t="t" r="r" b="b"/>
              <a:pathLst>
                <a:path w="3036" h="6038" extrusionOk="0">
                  <a:moveTo>
                    <a:pt x="2002" y="0"/>
                  </a:moveTo>
                  <a:lnTo>
                    <a:pt x="2002" y="1001"/>
                  </a:lnTo>
                  <a:lnTo>
                    <a:pt x="2002" y="2001"/>
                  </a:lnTo>
                  <a:lnTo>
                    <a:pt x="2002" y="3002"/>
                  </a:lnTo>
                  <a:lnTo>
                    <a:pt x="0" y="3002"/>
                  </a:lnTo>
                  <a:lnTo>
                    <a:pt x="0" y="4036"/>
                  </a:lnTo>
                  <a:lnTo>
                    <a:pt x="2002" y="4036"/>
                  </a:lnTo>
                  <a:lnTo>
                    <a:pt x="2002" y="5037"/>
                  </a:lnTo>
                  <a:lnTo>
                    <a:pt x="2002" y="6038"/>
                  </a:lnTo>
                  <a:lnTo>
                    <a:pt x="3036" y="6038"/>
                  </a:lnTo>
                  <a:lnTo>
                    <a:pt x="3036" y="5037"/>
                  </a:lnTo>
                  <a:lnTo>
                    <a:pt x="3036" y="4036"/>
                  </a:lnTo>
                  <a:lnTo>
                    <a:pt x="3036" y="3002"/>
                  </a:lnTo>
                  <a:lnTo>
                    <a:pt x="3036" y="2001"/>
                  </a:lnTo>
                  <a:lnTo>
                    <a:pt x="3036" y="10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3136151" y="4366621"/>
              <a:ext cx="36832" cy="73664"/>
            </a:xfrm>
            <a:custGeom>
              <a:avLst/>
              <a:gdLst/>
              <a:ahLst/>
              <a:cxnLst/>
              <a:rect l="l" t="t" r="r" b="b"/>
              <a:pathLst>
                <a:path w="1001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1"/>
                  </a:lnTo>
                  <a:lnTo>
                    <a:pt x="1001" y="2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3062488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3172946" y="4329790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3283405" y="4329790"/>
              <a:ext cx="74915" cy="36832"/>
            </a:xfrm>
            <a:custGeom>
              <a:avLst/>
              <a:gdLst/>
              <a:ahLst/>
              <a:cxnLst/>
              <a:rect l="l" t="t" r="r" b="b"/>
              <a:pathLst>
                <a:path w="2036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36" y="100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3395114" y="4329790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2913983" y="4515125"/>
              <a:ext cx="148541" cy="295832"/>
            </a:xfrm>
            <a:custGeom>
              <a:avLst/>
              <a:gdLst/>
              <a:ahLst/>
              <a:cxnLst/>
              <a:rect l="l" t="t" r="r" b="b"/>
              <a:pathLst>
                <a:path w="4037" h="8040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0" y="5004"/>
                  </a:lnTo>
                  <a:lnTo>
                    <a:pt x="1001" y="5004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3" y="7005"/>
                  </a:lnTo>
                  <a:lnTo>
                    <a:pt x="3003" y="8039"/>
                  </a:lnTo>
                  <a:lnTo>
                    <a:pt x="4037" y="8039"/>
                  </a:lnTo>
                  <a:lnTo>
                    <a:pt x="4037" y="6005"/>
                  </a:lnTo>
                  <a:lnTo>
                    <a:pt x="3003" y="6005"/>
                  </a:lnTo>
                  <a:lnTo>
                    <a:pt x="3003" y="5004"/>
                  </a:lnTo>
                  <a:lnTo>
                    <a:pt x="2002" y="5004"/>
                  </a:lnTo>
                  <a:lnTo>
                    <a:pt x="2002" y="4003"/>
                  </a:lnTo>
                  <a:lnTo>
                    <a:pt x="1001" y="4003"/>
                  </a:lnTo>
                  <a:lnTo>
                    <a:pt x="1001" y="3002"/>
                  </a:lnTo>
                  <a:lnTo>
                    <a:pt x="1001" y="2002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A88173F-D116-484C-5CC7-342DAAAB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67814"/>
            <a:ext cx="4089367" cy="17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1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7A2D3A-C320-AAE9-4FED-980877050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41" y="683405"/>
            <a:ext cx="2928959" cy="37766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718" name="Google Shape;1718;p65"/>
          <p:cNvSpPr txBox="1">
            <a:spLocks noGrp="1"/>
          </p:cNvSpPr>
          <p:nvPr>
            <p:ph type="title"/>
          </p:nvPr>
        </p:nvSpPr>
        <p:spPr>
          <a:xfrm>
            <a:off x="715100" y="1169300"/>
            <a:ext cx="4163400" cy="14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3. Calculate the projection mapping relation</a:t>
            </a:r>
            <a:endParaRPr b="1" dirty="0"/>
          </a:p>
        </p:txBody>
      </p:sp>
      <p:sp>
        <p:nvSpPr>
          <p:cNvPr id="1719" name="Google Shape;1719;p65"/>
          <p:cNvSpPr txBox="1">
            <a:spLocks noGrp="1"/>
          </p:cNvSpPr>
          <p:nvPr>
            <p:ph type="subTitle" idx="1"/>
          </p:nvPr>
        </p:nvSpPr>
        <p:spPr>
          <a:xfrm>
            <a:off x="715100" y="2793987"/>
            <a:ext cx="4163400" cy="1666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the geometry of the hemi-cylinder, it is possible to calculate a </a:t>
            </a:r>
            <a:r>
              <a:rPr lang="en" dirty="0">
                <a:solidFill>
                  <a:schemeClr val="bg1"/>
                </a:solidFill>
                <a:highlight>
                  <a:srgbClr val="000000"/>
                </a:highlight>
              </a:rPr>
              <a:t>mapping between the image plane and the hemicylindrical plane</a:t>
            </a:r>
            <a:endParaRPr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grpSp>
        <p:nvGrpSpPr>
          <p:cNvPr id="1721" name="Google Shape;1721;p65"/>
          <p:cNvGrpSpPr/>
          <p:nvPr/>
        </p:nvGrpSpPr>
        <p:grpSpPr>
          <a:xfrm>
            <a:off x="8052499" y="3974188"/>
            <a:ext cx="534466" cy="691809"/>
            <a:chOff x="2875937" y="1960933"/>
            <a:chExt cx="629673" cy="815044"/>
          </a:xfrm>
        </p:grpSpPr>
        <p:sp>
          <p:nvSpPr>
            <p:cNvPr id="1722" name="Google Shape;1722;p65"/>
            <p:cNvSpPr/>
            <p:nvPr/>
          </p:nvSpPr>
          <p:spPr>
            <a:xfrm>
              <a:off x="2879617" y="1962184"/>
              <a:ext cx="625993" cy="811330"/>
            </a:xfrm>
            <a:custGeom>
              <a:avLst/>
              <a:gdLst/>
              <a:ahLst/>
              <a:cxnLst/>
              <a:rect l="l" t="t" r="r" b="b"/>
              <a:pathLst>
                <a:path w="17013" h="22050" extrusionOk="0">
                  <a:moveTo>
                    <a:pt x="5004" y="0"/>
                  </a:moveTo>
                  <a:lnTo>
                    <a:pt x="5004" y="1001"/>
                  </a:lnTo>
                  <a:lnTo>
                    <a:pt x="4003" y="1001"/>
                  </a:lnTo>
                  <a:lnTo>
                    <a:pt x="4003" y="10041"/>
                  </a:lnTo>
                  <a:lnTo>
                    <a:pt x="3003" y="10041"/>
                  </a:lnTo>
                  <a:lnTo>
                    <a:pt x="3003" y="9040"/>
                  </a:lnTo>
                  <a:lnTo>
                    <a:pt x="0" y="9040"/>
                  </a:lnTo>
                  <a:lnTo>
                    <a:pt x="0" y="10041"/>
                  </a:lnTo>
                  <a:lnTo>
                    <a:pt x="0" y="10541"/>
                  </a:lnTo>
                  <a:lnTo>
                    <a:pt x="0" y="12042"/>
                  </a:lnTo>
                  <a:lnTo>
                    <a:pt x="1001" y="12042"/>
                  </a:lnTo>
                  <a:lnTo>
                    <a:pt x="1001" y="13043"/>
                  </a:lnTo>
                  <a:lnTo>
                    <a:pt x="2002" y="13043"/>
                  </a:lnTo>
                  <a:lnTo>
                    <a:pt x="2002" y="15044"/>
                  </a:lnTo>
                  <a:lnTo>
                    <a:pt x="3003" y="15044"/>
                  </a:lnTo>
                  <a:lnTo>
                    <a:pt x="3003" y="17046"/>
                  </a:lnTo>
                  <a:lnTo>
                    <a:pt x="4003" y="17046"/>
                  </a:lnTo>
                  <a:lnTo>
                    <a:pt x="4003" y="19047"/>
                  </a:lnTo>
                  <a:lnTo>
                    <a:pt x="5004" y="19047"/>
                  </a:lnTo>
                  <a:lnTo>
                    <a:pt x="5004" y="21049"/>
                  </a:lnTo>
                  <a:lnTo>
                    <a:pt x="5004" y="22049"/>
                  </a:lnTo>
                  <a:lnTo>
                    <a:pt x="15011" y="22049"/>
                  </a:lnTo>
                  <a:lnTo>
                    <a:pt x="15011" y="19047"/>
                  </a:lnTo>
                  <a:lnTo>
                    <a:pt x="16012" y="19047"/>
                  </a:lnTo>
                  <a:lnTo>
                    <a:pt x="16012" y="16045"/>
                  </a:lnTo>
                  <a:lnTo>
                    <a:pt x="17013" y="16045"/>
                  </a:lnTo>
                  <a:lnTo>
                    <a:pt x="17013" y="9007"/>
                  </a:lnTo>
                  <a:lnTo>
                    <a:pt x="16012" y="9007"/>
                  </a:lnTo>
                  <a:lnTo>
                    <a:pt x="16012" y="8006"/>
                  </a:lnTo>
                  <a:lnTo>
                    <a:pt x="15011" y="8006"/>
                  </a:lnTo>
                  <a:lnTo>
                    <a:pt x="15011" y="7005"/>
                  </a:lnTo>
                  <a:lnTo>
                    <a:pt x="13010" y="7005"/>
                  </a:lnTo>
                  <a:lnTo>
                    <a:pt x="13010" y="6005"/>
                  </a:lnTo>
                  <a:lnTo>
                    <a:pt x="10008" y="6005"/>
                  </a:lnTo>
                  <a:lnTo>
                    <a:pt x="10008" y="5004"/>
                  </a:lnTo>
                  <a:lnTo>
                    <a:pt x="8006" y="5004"/>
                  </a:lnTo>
                  <a:lnTo>
                    <a:pt x="8006" y="1001"/>
                  </a:lnTo>
                  <a:lnTo>
                    <a:pt x="7005" y="1001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65"/>
            <p:cNvSpPr/>
            <p:nvPr/>
          </p:nvSpPr>
          <p:spPr>
            <a:xfrm>
              <a:off x="3024442" y="1997765"/>
              <a:ext cx="36869" cy="443122"/>
            </a:xfrm>
            <a:custGeom>
              <a:avLst/>
              <a:gdLst/>
              <a:ahLst/>
              <a:cxnLst/>
              <a:rect l="l" t="t" r="r" b="b"/>
              <a:pathLst>
                <a:path w="1002" h="12043" extrusionOk="0">
                  <a:moveTo>
                    <a:pt x="1" y="1"/>
                  </a:moveTo>
                  <a:lnTo>
                    <a:pt x="1" y="12043"/>
                  </a:lnTo>
                  <a:lnTo>
                    <a:pt x="1001" y="1204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65"/>
            <p:cNvSpPr/>
            <p:nvPr/>
          </p:nvSpPr>
          <p:spPr>
            <a:xfrm>
              <a:off x="3062488" y="1960933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65"/>
            <p:cNvSpPr/>
            <p:nvPr/>
          </p:nvSpPr>
          <p:spPr>
            <a:xfrm>
              <a:off x="3136151" y="1997765"/>
              <a:ext cx="36832" cy="332664"/>
            </a:xfrm>
            <a:custGeom>
              <a:avLst/>
              <a:gdLst/>
              <a:ahLst/>
              <a:cxnLst/>
              <a:rect l="l" t="t" r="r" b="b"/>
              <a:pathLst>
                <a:path w="1001" h="9041" extrusionOk="0">
                  <a:moveTo>
                    <a:pt x="0" y="1"/>
                  </a:moveTo>
                  <a:lnTo>
                    <a:pt x="0" y="9040"/>
                  </a:lnTo>
                  <a:lnTo>
                    <a:pt x="1001" y="9040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65"/>
            <p:cNvSpPr/>
            <p:nvPr/>
          </p:nvSpPr>
          <p:spPr>
            <a:xfrm>
              <a:off x="3172946" y="2146269"/>
              <a:ext cx="73700" cy="36869"/>
            </a:xfrm>
            <a:custGeom>
              <a:avLst/>
              <a:gdLst/>
              <a:ahLst/>
              <a:cxnLst/>
              <a:rect l="l" t="t" r="r" b="b"/>
              <a:pathLst>
                <a:path w="2003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2002" y="1002"/>
                  </a:lnTo>
                  <a:lnTo>
                    <a:pt x="2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65"/>
            <p:cNvSpPr/>
            <p:nvPr/>
          </p:nvSpPr>
          <p:spPr>
            <a:xfrm>
              <a:off x="3246610" y="2219933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65"/>
            <p:cNvSpPr/>
            <p:nvPr/>
          </p:nvSpPr>
          <p:spPr>
            <a:xfrm>
              <a:off x="3246610" y="2183101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65"/>
            <p:cNvSpPr/>
            <p:nvPr/>
          </p:nvSpPr>
          <p:spPr>
            <a:xfrm>
              <a:off x="3358283" y="2256728"/>
              <a:ext cx="36869" cy="110532"/>
            </a:xfrm>
            <a:custGeom>
              <a:avLst/>
              <a:gdLst/>
              <a:ahLst/>
              <a:cxnLst/>
              <a:rect l="l" t="t" r="r" b="b"/>
              <a:pathLst>
                <a:path w="1002" h="3004" extrusionOk="0">
                  <a:moveTo>
                    <a:pt x="1" y="1"/>
                  </a:moveTo>
                  <a:lnTo>
                    <a:pt x="1" y="3003"/>
                  </a:lnTo>
                  <a:lnTo>
                    <a:pt x="1001" y="3003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65"/>
            <p:cNvSpPr/>
            <p:nvPr/>
          </p:nvSpPr>
          <p:spPr>
            <a:xfrm>
              <a:off x="3358283" y="2219933"/>
              <a:ext cx="73700" cy="36832"/>
            </a:xfrm>
            <a:custGeom>
              <a:avLst/>
              <a:gdLst/>
              <a:ahLst/>
              <a:cxnLst/>
              <a:rect l="l" t="t" r="r" b="b"/>
              <a:pathLst>
                <a:path w="2003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002" y="1001"/>
                  </a:lnTo>
                  <a:lnTo>
                    <a:pt x="20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65"/>
            <p:cNvSpPr/>
            <p:nvPr/>
          </p:nvSpPr>
          <p:spPr>
            <a:xfrm>
              <a:off x="3431946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65"/>
            <p:cNvSpPr/>
            <p:nvPr/>
          </p:nvSpPr>
          <p:spPr>
            <a:xfrm>
              <a:off x="3468741" y="2293559"/>
              <a:ext cx="36869" cy="259037"/>
            </a:xfrm>
            <a:custGeom>
              <a:avLst/>
              <a:gdLst/>
              <a:ahLst/>
              <a:cxnLst/>
              <a:rect l="l" t="t" r="r" b="b"/>
              <a:pathLst>
                <a:path w="1002" h="7040" extrusionOk="0">
                  <a:moveTo>
                    <a:pt x="1" y="1"/>
                  </a:moveTo>
                  <a:lnTo>
                    <a:pt x="1" y="7039"/>
                  </a:lnTo>
                  <a:lnTo>
                    <a:pt x="1002" y="7039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65"/>
            <p:cNvSpPr/>
            <p:nvPr/>
          </p:nvSpPr>
          <p:spPr>
            <a:xfrm>
              <a:off x="3431946" y="2552559"/>
              <a:ext cx="36832" cy="110495"/>
            </a:xfrm>
            <a:custGeom>
              <a:avLst/>
              <a:gdLst/>
              <a:ahLst/>
              <a:cxnLst/>
              <a:rect l="l" t="t" r="r" b="b"/>
              <a:pathLst>
                <a:path w="1001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65"/>
            <p:cNvSpPr/>
            <p:nvPr/>
          </p:nvSpPr>
          <p:spPr>
            <a:xfrm>
              <a:off x="3395114" y="2663017"/>
              <a:ext cx="36869" cy="110495"/>
            </a:xfrm>
            <a:custGeom>
              <a:avLst/>
              <a:gdLst/>
              <a:ahLst/>
              <a:cxnLst/>
              <a:rect l="l" t="t" r="r" b="b"/>
              <a:pathLst>
                <a:path w="1002" h="3003" extrusionOk="0">
                  <a:moveTo>
                    <a:pt x="0" y="0"/>
                  </a:moveTo>
                  <a:lnTo>
                    <a:pt x="0" y="3002"/>
                  </a:lnTo>
                  <a:lnTo>
                    <a:pt x="1001" y="3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65"/>
            <p:cNvSpPr/>
            <p:nvPr/>
          </p:nvSpPr>
          <p:spPr>
            <a:xfrm>
              <a:off x="3062488" y="2739109"/>
              <a:ext cx="332664" cy="36869"/>
            </a:xfrm>
            <a:custGeom>
              <a:avLst/>
              <a:gdLst/>
              <a:ahLst/>
              <a:cxnLst/>
              <a:rect l="l" t="t" r="r" b="b"/>
              <a:pathLst>
                <a:path w="9041" h="1002" extrusionOk="0">
                  <a:moveTo>
                    <a:pt x="1" y="0"/>
                  </a:moveTo>
                  <a:lnTo>
                    <a:pt x="1" y="1001"/>
                  </a:lnTo>
                  <a:lnTo>
                    <a:pt x="9040" y="1001"/>
                  </a:lnTo>
                  <a:lnTo>
                    <a:pt x="90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65"/>
            <p:cNvSpPr/>
            <p:nvPr/>
          </p:nvSpPr>
          <p:spPr>
            <a:xfrm>
              <a:off x="2986396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65"/>
            <p:cNvSpPr/>
            <p:nvPr/>
          </p:nvSpPr>
          <p:spPr>
            <a:xfrm>
              <a:off x="2875937" y="2293559"/>
              <a:ext cx="110495" cy="36869"/>
            </a:xfrm>
            <a:custGeom>
              <a:avLst/>
              <a:gdLst/>
              <a:ahLst/>
              <a:cxnLst/>
              <a:rect l="l" t="t" r="r" b="b"/>
              <a:pathLst>
                <a:path w="3003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3002" y="1001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65"/>
            <p:cNvSpPr/>
            <p:nvPr/>
          </p:nvSpPr>
          <p:spPr>
            <a:xfrm>
              <a:off x="2875937" y="2330391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65"/>
            <p:cNvSpPr/>
            <p:nvPr/>
          </p:nvSpPr>
          <p:spPr>
            <a:xfrm>
              <a:off x="2912769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65"/>
            <p:cNvSpPr/>
            <p:nvPr/>
          </p:nvSpPr>
          <p:spPr>
            <a:xfrm>
              <a:off x="2950815" y="2442064"/>
              <a:ext cx="36832" cy="73700"/>
            </a:xfrm>
            <a:custGeom>
              <a:avLst/>
              <a:gdLst/>
              <a:ahLst/>
              <a:cxnLst/>
              <a:rect l="l" t="t" r="r" b="b"/>
              <a:pathLst>
                <a:path w="1001" h="2003" extrusionOk="0">
                  <a:moveTo>
                    <a:pt x="0" y="1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65"/>
            <p:cNvSpPr/>
            <p:nvPr/>
          </p:nvSpPr>
          <p:spPr>
            <a:xfrm>
              <a:off x="2986396" y="251572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0" y="0"/>
                  </a:moveTo>
                  <a:lnTo>
                    <a:pt x="0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65"/>
            <p:cNvSpPr/>
            <p:nvPr/>
          </p:nvSpPr>
          <p:spPr>
            <a:xfrm>
              <a:off x="3024442" y="2589354"/>
              <a:ext cx="36869" cy="73700"/>
            </a:xfrm>
            <a:custGeom>
              <a:avLst/>
              <a:gdLst/>
              <a:ahLst/>
              <a:cxnLst/>
              <a:rect l="l" t="t" r="r" b="b"/>
              <a:pathLst>
                <a:path w="1002" h="2003" extrusionOk="0">
                  <a:moveTo>
                    <a:pt x="1" y="1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65"/>
            <p:cNvSpPr/>
            <p:nvPr/>
          </p:nvSpPr>
          <p:spPr>
            <a:xfrm>
              <a:off x="3062488" y="2663017"/>
              <a:ext cx="36869" cy="73664"/>
            </a:xfrm>
            <a:custGeom>
              <a:avLst/>
              <a:gdLst/>
              <a:ahLst/>
              <a:cxnLst/>
              <a:rect l="l" t="t" r="r" b="b"/>
              <a:pathLst>
                <a:path w="1002" h="2002" extrusionOk="0">
                  <a:moveTo>
                    <a:pt x="1" y="0"/>
                  </a:moveTo>
                  <a:lnTo>
                    <a:pt x="1" y="2002"/>
                  </a:lnTo>
                  <a:lnTo>
                    <a:pt x="1001" y="2002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93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B494E-3F33-08AB-CDAB-2C95DD971A86}"/>
              </a:ext>
            </a:extLst>
          </p:cNvPr>
          <p:cNvSpPr txBox="1"/>
          <p:nvPr/>
        </p:nvSpPr>
        <p:spPr>
          <a:xfrm>
            <a:off x="583192" y="4092071"/>
            <a:ext cx="822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hakra Petch Medium" panose="020B0604020202020204" charset="-34"/>
                <a:cs typeface="Chakra Petch Medium" panose="020B0604020202020204" charset="-34"/>
              </a:rPr>
              <a:t>4. “Unrolling” the hemicylinder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3B896-0ECD-903B-2588-6C26885A37D6}"/>
              </a:ext>
            </a:extLst>
          </p:cNvPr>
          <p:cNvSpPr txBox="1"/>
          <p:nvPr/>
        </p:nvSpPr>
        <p:spPr>
          <a:xfrm>
            <a:off x="4943673" y="1023372"/>
            <a:ext cx="3929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We can get a rectangular image by “unrolling” or “flattening” the image. Regular fisheye correction techniques suffer from a 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blowed up middle section</a:t>
            </a:r>
            <a:r>
              <a:rPr lang="en-I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and </a:t>
            </a:r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extremely condensed margins</a:t>
            </a:r>
            <a:r>
              <a:rPr lang="en-IN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 By using a hemicylindrical projection of a direct rectangular one, we are able to reduce this effect to a great degree and obtain images that are a lot more comfortable for humans  to read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21BF0-5000-0FA1-6123-7FB7830C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2" y="1449065"/>
            <a:ext cx="4040405" cy="187199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008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63"/>
          <p:cNvSpPr txBox="1">
            <a:spLocks noGrp="1"/>
          </p:cNvSpPr>
          <p:nvPr>
            <p:ph type="title"/>
          </p:nvPr>
        </p:nvSpPr>
        <p:spPr>
          <a:xfrm>
            <a:off x="715050" y="960600"/>
            <a:ext cx="7713900" cy="32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Midpoint</a:t>
            </a:r>
            <a:r>
              <a:rPr lang="en" sz="8400" dirty="0"/>
              <a:t> </a:t>
            </a:r>
            <a:r>
              <a:rPr lang="en" sz="8400" dirty="0">
                <a:solidFill>
                  <a:schemeClr val="lt1"/>
                </a:solidFill>
                <a:highlight>
                  <a:schemeClr val="dk1"/>
                </a:highlight>
              </a:rPr>
              <a:t>Circle </a:t>
            </a:r>
            <a:r>
              <a:rPr lang="en" sz="8400" dirty="0">
                <a:solidFill>
                  <a:schemeClr val="tx1"/>
                </a:solidFill>
              </a:rPr>
              <a:t>Method</a:t>
            </a:r>
            <a:endParaRPr sz="8400" dirty="0">
              <a:solidFill>
                <a:schemeClr val="tx1"/>
              </a:solidFill>
            </a:endParaRPr>
          </a:p>
        </p:txBody>
      </p:sp>
      <p:sp>
        <p:nvSpPr>
          <p:cNvPr id="1659" name="Google Shape;1659;p63"/>
          <p:cNvSpPr/>
          <p:nvPr/>
        </p:nvSpPr>
        <p:spPr>
          <a:xfrm>
            <a:off x="4669692" y="762242"/>
            <a:ext cx="598040" cy="595979"/>
          </a:xfrm>
          <a:custGeom>
            <a:avLst/>
            <a:gdLst/>
            <a:ahLst/>
            <a:cxnLst/>
            <a:rect l="l" t="t" r="r" b="b"/>
            <a:pathLst>
              <a:path w="19148" h="19082" extrusionOk="0">
                <a:moveTo>
                  <a:pt x="9107" y="1"/>
                </a:moveTo>
                <a:lnTo>
                  <a:pt x="9107" y="1002"/>
                </a:lnTo>
                <a:lnTo>
                  <a:pt x="8073" y="1002"/>
                </a:lnTo>
                <a:lnTo>
                  <a:pt x="8073" y="2002"/>
                </a:lnTo>
                <a:lnTo>
                  <a:pt x="7072" y="2002"/>
                </a:lnTo>
                <a:lnTo>
                  <a:pt x="7072" y="3003"/>
                </a:lnTo>
                <a:lnTo>
                  <a:pt x="6071" y="3003"/>
                </a:lnTo>
                <a:lnTo>
                  <a:pt x="6071" y="4004"/>
                </a:lnTo>
                <a:lnTo>
                  <a:pt x="9107" y="4004"/>
                </a:lnTo>
                <a:lnTo>
                  <a:pt x="9107" y="5004"/>
                </a:lnTo>
                <a:lnTo>
                  <a:pt x="9107" y="6005"/>
                </a:lnTo>
                <a:lnTo>
                  <a:pt x="9107" y="7039"/>
                </a:lnTo>
                <a:lnTo>
                  <a:pt x="9107" y="8040"/>
                </a:lnTo>
                <a:lnTo>
                  <a:pt x="9107" y="9041"/>
                </a:lnTo>
                <a:lnTo>
                  <a:pt x="4070" y="9041"/>
                </a:lnTo>
                <a:lnTo>
                  <a:pt x="4070" y="8040"/>
                </a:lnTo>
                <a:lnTo>
                  <a:pt x="4070" y="7039"/>
                </a:lnTo>
                <a:lnTo>
                  <a:pt x="4070" y="6005"/>
                </a:lnTo>
                <a:lnTo>
                  <a:pt x="3069" y="6005"/>
                </a:lnTo>
                <a:lnTo>
                  <a:pt x="3069" y="7039"/>
                </a:lnTo>
                <a:lnTo>
                  <a:pt x="2069" y="7039"/>
                </a:lnTo>
                <a:lnTo>
                  <a:pt x="2069" y="8040"/>
                </a:lnTo>
                <a:lnTo>
                  <a:pt x="1068" y="8040"/>
                </a:lnTo>
                <a:lnTo>
                  <a:pt x="1068" y="9041"/>
                </a:lnTo>
                <a:lnTo>
                  <a:pt x="0" y="9041"/>
                </a:lnTo>
                <a:lnTo>
                  <a:pt x="0" y="10041"/>
                </a:lnTo>
                <a:lnTo>
                  <a:pt x="1068" y="10041"/>
                </a:lnTo>
                <a:lnTo>
                  <a:pt x="1068" y="11042"/>
                </a:lnTo>
                <a:lnTo>
                  <a:pt x="2069" y="11042"/>
                </a:lnTo>
                <a:lnTo>
                  <a:pt x="2069" y="12043"/>
                </a:lnTo>
                <a:lnTo>
                  <a:pt x="3069" y="12043"/>
                </a:lnTo>
                <a:lnTo>
                  <a:pt x="3069" y="13044"/>
                </a:lnTo>
                <a:lnTo>
                  <a:pt x="4070" y="13044"/>
                </a:lnTo>
                <a:lnTo>
                  <a:pt x="4070" y="12043"/>
                </a:lnTo>
                <a:lnTo>
                  <a:pt x="4070" y="11042"/>
                </a:lnTo>
                <a:lnTo>
                  <a:pt x="4070" y="10041"/>
                </a:lnTo>
                <a:lnTo>
                  <a:pt x="9107" y="10041"/>
                </a:lnTo>
                <a:lnTo>
                  <a:pt x="9107" y="11042"/>
                </a:lnTo>
                <a:lnTo>
                  <a:pt x="9107" y="12043"/>
                </a:lnTo>
                <a:lnTo>
                  <a:pt x="9107" y="13044"/>
                </a:lnTo>
                <a:lnTo>
                  <a:pt x="9107" y="14044"/>
                </a:lnTo>
                <a:lnTo>
                  <a:pt x="9107" y="15078"/>
                </a:lnTo>
                <a:lnTo>
                  <a:pt x="6071" y="15078"/>
                </a:lnTo>
                <a:lnTo>
                  <a:pt x="6071" y="16079"/>
                </a:lnTo>
                <a:lnTo>
                  <a:pt x="7072" y="16079"/>
                </a:lnTo>
                <a:lnTo>
                  <a:pt x="7072" y="17080"/>
                </a:lnTo>
                <a:lnTo>
                  <a:pt x="8073" y="17080"/>
                </a:lnTo>
                <a:lnTo>
                  <a:pt x="8073" y="18080"/>
                </a:lnTo>
                <a:lnTo>
                  <a:pt x="9107" y="18080"/>
                </a:lnTo>
                <a:lnTo>
                  <a:pt x="9107" y="19081"/>
                </a:lnTo>
                <a:lnTo>
                  <a:pt x="10108" y="19081"/>
                </a:lnTo>
                <a:lnTo>
                  <a:pt x="10108" y="18080"/>
                </a:lnTo>
                <a:lnTo>
                  <a:pt x="11108" y="18080"/>
                </a:lnTo>
                <a:lnTo>
                  <a:pt x="11108" y="17080"/>
                </a:lnTo>
                <a:lnTo>
                  <a:pt x="12109" y="17080"/>
                </a:lnTo>
                <a:lnTo>
                  <a:pt x="12109" y="16079"/>
                </a:lnTo>
                <a:lnTo>
                  <a:pt x="13110" y="16079"/>
                </a:lnTo>
                <a:lnTo>
                  <a:pt x="13110" y="15078"/>
                </a:lnTo>
                <a:lnTo>
                  <a:pt x="10108" y="15078"/>
                </a:lnTo>
                <a:lnTo>
                  <a:pt x="10108" y="14044"/>
                </a:lnTo>
                <a:lnTo>
                  <a:pt x="10108" y="13044"/>
                </a:lnTo>
                <a:lnTo>
                  <a:pt x="10108" y="12043"/>
                </a:lnTo>
                <a:lnTo>
                  <a:pt x="10108" y="11042"/>
                </a:lnTo>
                <a:lnTo>
                  <a:pt x="10108" y="10041"/>
                </a:lnTo>
                <a:lnTo>
                  <a:pt x="15111" y="10041"/>
                </a:lnTo>
                <a:lnTo>
                  <a:pt x="15111" y="11042"/>
                </a:lnTo>
                <a:lnTo>
                  <a:pt x="15111" y="12043"/>
                </a:lnTo>
                <a:lnTo>
                  <a:pt x="15111" y="13044"/>
                </a:lnTo>
                <a:lnTo>
                  <a:pt x="16112" y="13044"/>
                </a:lnTo>
                <a:lnTo>
                  <a:pt x="16112" y="12043"/>
                </a:lnTo>
                <a:lnTo>
                  <a:pt x="17146" y="12043"/>
                </a:lnTo>
                <a:lnTo>
                  <a:pt x="17146" y="11042"/>
                </a:lnTo>
                <a:lnTo>
                  <a:pt x="18147" y="11042"/>
                </a:lnTo>
                <a:lnTo>
                  <a:pt x="18147" y="10041"/>
                </a:lnTo>
                <a:lnTo>
                  <a:pt x="19147" y="10041"/>
                </a:lnTo>
                <a:lnTo>
                  <a:pt x="19147" y="9041"/>
                </a:lnTo>
                <a:lnTo>
                  <a:pt x="18147" y="9041"/>
                </a:lnTo>
                <a:lnTo>
                  <a:pt x="18147" y="8040"/>
                </a:lnTo>
                <a:lnTo>
                  <a:pt x="17146" y="8040"/>
                </a:lnTo>
                <a:lnTo>
                  <a:pt x="17146" y="7039"/>
                </a:lnTo>
                <a:lnTo>
                  <a:pt x="16112" y="7039"/>
                </a:lnTo>
                <a:lnTo>
                  <a:pt x="16112" y="6005"/>
                </a:lnTo>
                <a:lnTo>
                  <a:pt x="15111" y="6005"/>
                </a:lnTo>
                <a:lnTo>
                  <a:pt x="15111" y="7039"/>
                </a:lnTo>
                <a:lnTo>
                  <a:pt x="15111" y="8040"/>
                </a:lnTo>
                <a:lnTo>
                  <a:pt x="15111" y="9041"/>
                </a:lnTo>
                <a:lnTo>
                  <a:pt x="10108" y="9041"/>
                </a:lnTo>
                <a:lnTo>
                  <a:pt x="10108" y="8040"/>
                </a:lnTo>
                <a:lnTo>
                  <a:pt x="10108" y="7039"/>
                </a:lnTo>
                <a:lnTo>
                  <a:pt x="10108" y="6005"/>
                </a:lnTo>
                <a:lnTo>
                  <a:pt x="10108" y="5004"/>
                </a:lnTo>
                <a:lnTo>
                  <a:pt x="10108" y="4004"/>
                </a:lnTo>
                <a:lnTo>
                  <a:pt x="13110" y="4004"/>
                </a:lnTo>
                <a:lnTo>
                  <a:pt x="13110" y="3003"/>
                </a:lnTo>
                <a:lnTo>
                  <a:pt x="12109" y="3003"/>
                </a:lnTo>
                <a:lnTo>
                  <a:pt x="12109" y="2002"/>
                </a:lnTo>
                <a:lnTo>
                  <a:pt x="11108" y="2002"/>
                </a:lnTo>
                <a:lnTo>
                  <a:pt x="11108" y="1002"/>
                </a:lnTo>
                <a:lnTo>
                  <a:pt x="10108" y="1002"/>
                </a:lnTo>
                <a:lnTo>
                  <a:pt x="101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9609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442</Words>
  <Application>Microsoft Office PowerPoint</Application>
  <PresentationFormat>On-screen Show (16:9)</PresentationFormat>
  <Paragraphs>55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Chakra Petch Medium</vt:lpstr>
      <vt:lpstr>Arial</vt:lpstr>
      <vt:lpstr>Fira Code</vt:lpstr>
      <vt:lpstr>Bebas Neue</vt:lpstr>
      <vt:lpstr>Computer Science &amp; Mathematics Major for College: Software &amp; Media Applications by Slidesgo</vt:lpstr>
      <vt:lpstr>Comparison of Different Techniques for Fisheye Correction: Computer Vision Mini-project</vt:lpstr>
      <vt:lpstr>Introduction</vt:lpstr>
      <vt:lpstr>Hemicylindrical unwrapping</vt:lpstr>
      <vt:lpstr>PowerPoint Presentation</vt:lpstr>
      <vt:lpstr>PowerPoint Presentation</vt:lpstr>
      <vt:lpstr>PowerPoint Presentation</vt:lpstr>
      <vt:lpstr>3. Calculate the projection mapping relation</vt:lpstr>
      <vt:lpstr>PowerPoint Presentation</vt:lpstr>
      <vt:lpstr>Midpoint Circle Method</vt:lpstr>
      <vt:lpstr>PowerPoint Presentation</vt:lpstr>
      <vt:lpstr>1. Choose the distorted region</vt:lpstr>
      <vt:lpstr>PowerPoint Presentation</vt:lpstr>
      <vt:lpstr>3. Calculating circle params.   Once the equation of the circle is found, it is easy to calculate its radius and centre for use in further calculations</vt:lpstr>
      <vt:lpstr>PowerPoint Presentation</vt:lpstr>
      <vt:lpstr>Conclusion</vt:lpstr>
      <vt:lpstr>Accuracy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Different Techniques for Fisheye Correction: Computer Vision Mini-project</dc:title>
  <dc:creator>Eshaan Shah</dc:creator>
  <cp:lastModifiedBy>Project MANAS [MAHE-MIT]</cp:lastModifiedBy>
  <cp:revision>9</cp:revision>
  <dcterms:modified xsi:type="dcterms:W3CDTF">2023-11-07T21:13:56Z</dcterms:modified>
</cp:coreProperties>
</file>