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sldIdLst>
    <p:sldId id="256" r:id="rId2"/>
    <p:sldId id="289" r:id="rId3"/>
    <p:sldId id="257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79" r:id="rId13"/>
    <p:sldId id="271" r:id="rId14"/>
    <p:sldId id="266" r:id="rId15"/>
    <p:sldId id="272" r:id="rId16"/>
    <p:sldId id="267" r:id="rId17"/>
    <p:sldId id="268" r:id="rId18"/>
    <p:sldId id="269" r:id="rId19"/>
    <p:sldId id="270" r:id="rId20"/>
    <p:sldId id="273" r:id="rId21"/>
    <p:sldId id="275" r:id="rId22"/>
    <p:sldId id="277" r:id="rId23"/>
    <p:sldId id="283" r:id="rId24"/>
    <p:sldId id="285" r:id="rId25"/>
    <p:sldId id="276" r:id="rId26"/>
    <p:sldId id="278" r:id="rId27"/>
    <p:sldId id="284" r:id="rId28"/>
    <p:sldId id="286" r:id="rId29"/>
    <p:sldId id="274" r:id="rId30"/>
    <p:sldId id="287" r:id="rId31"/>
    <p:sldId id="280" r:id="rId32"/>
    <p:sldId id="28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49" autoAdjust="0"/>
  </p:normalViewPr>
  <p:slideViewPr>
    <p:cSldViewPr>
      <p:cViewPr varScale="1">
        <p:scale>
          <a:sx n="60" d="100"/>
          <a:sy n="60" d="100"/>
        </p:scale>
        <p:origin x="-8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793C-6201-49D3-A37B-762F373BE761}" type="datetimeFigureOut">
              <a:rPr lang="en-IN" smtClean="0"/>
              <a:t>25-04-2013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B3618-4C82-42E8-A363-D7DA1CBC3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433F-D45D-4551-971A-6174BF214D5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4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B3618-4C82-42E8-A363-D7DA1CBC3C5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8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Dog and dogs are same lexemes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B3618-4C82-42E8-A363-D7DA1CBC3C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7467600" cy="1470025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Language Independent </a:t>
            </a:r>
            <a:r>
              <a:rPr lang="en-US" sz="2800" b="1" dirty="0" smtClean="0"/>
              <a:t>Noun And </a:t>
            </a:r>
            <a:r>
              <a:rPr lang="en-US" sz="2800" b="1" dirty="0" smtClean="0"/>
              <a:t>Verb Acquisition From Psychological Videos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6781800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By: </a:t>
            </a:r>
            <a:r>
              <a:rPr lang="en-US" sz="2000" dirty="0" err="1" smtClean="0"/>
              <a:t>Diwakar</a:t>
            </a:r>
            <a:r>
              <a:rPr lang="en-US" sz="2000" dirty="0" smtClean="0"/>
              <a:t> </a:t>
            </a:r>
            <a:r>
              <a:rPr lang="en-US" sz="2000" dirty="0" err="1" smtClean="0"/>
              <a:t>Chauhan</a:t>
            </a:r>
            <a:endParaRPr lang="en-US" sz="2000" dirty="0" smtClean="0"/>
          </a:p>
          <a:p>
            <a:r>
              <a:rPr lang="en-US" sz="2000" dirty="0" smtClean="0"/>
              <a:t>Guide : Amit Mukerjee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mail : {</a:t>
            </a:r>
            <a:r>
              <a:rPr lang="en-US" sz="2000" dirty="0" err="1" smtClean="0"/>
              <a:t>diwakarc</a:t>
            </a:r>
            <a:r>
              <a:rPr lang="en-US" sz="2000" dirty="0" smtClean="0"/>
              <a:t>, amit}@cse.iitk.ac.in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44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Hidden Markov Models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Dynamic Bayesian Networks</a:t>
                </a:r>
              </a:p>
              <a:p>
                <a:r>
                  <a:rPr lang="en-US" dirty="0" smtClean="0"/>
                  <a:t>Modeled as :-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marL="365760" lvl="1" indent="0">
                  <a:buNone/>
                </a:pPr>
                <a:r>
                  <a:rPr lang="en-US" dirty="0" smtClean="0"/>
                  <a:t>Where A, B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are state transition,</a:t>
                </a:r>
              </a:p>
              <a:p>
                <a:pPr marL="365760" lvl="1" indent="0">
                  <a:buNone/>
                </a:pPr>
                <a:r>
                  <a:rPr lang="en-IN" dirty="0" smtClean="0"/>
                  <a:t>observation symbol and initial </a:t>
                </a:r>
              </a:p>
              <a:p>
                <a:pPr marL="365760" lvl="1" indent="0">
                  <a:buNone/>
                </a:pPr>
                <a:r>
                  <a:rPr lang="en-IN" dirty="0" smtClean="0"/>
                  <a:t>probability distribution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 </a:t>
                </a:r>
              </a:p>
              <a:p>
                <a:pPr marL="251460"/>
                <a:r>
                  <a:rPr lang="en-US" dirty="0" smtClean="0">
                    <a:solidFill>
                      <a:prstClr val="black"/>
                    </a:solidFill>
                  </a:rPr>
                  <a:t>Segment the video into  image sequences of some length and train HMM on them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704" t="-735" r="-2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Diwakar\Documents\Acads\Courses\4\cs498\presentation\hm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26156"/>
            <a:ext cx="2133600" cy="160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029200"/>
            <a:ext cx="6705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in HMMs and 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Trained HMMs on all image sequences</a:t>
            </a:r>
          </a:p>
          <a:p>
            <a:r>
              <a:rPr lang="en-US" dirty="0" smtClean="0"/>
              <a:t>Calculated the Mutual Acceptance measure between HMMs</a:t>
            </a:r>
          </a:p>
          <a:p>
            <a:r>
              <a:rPr lang="en-US" dirty="0" smtClean="0"/>
              <a:t>Created cluster tree of image segments based on this measure</a:t>
            </a:r>
          </a:p>
          <a:p>
            <a:r>
              <a:rPr lang="en-US" dirty="0" smtClean="0"/>
              <a:t>Wards method used for cluster distances</a:t>
            </a:r>
          </a:p>
          <a:p>
            <a:r>
              <a:rPr lang="en-US" dirty="0" smtClean="0"/>
              <a:t>Cut the tree at appropriate height to get 6-8 clusters</a:t>
            </a:r>
          </a:p>
          <a:p>
            <a:r>
              <a:rPr lang="en-US" dirty="0" smtClean="0"/>
              <a:t>Clusters used for unsupervised verb learning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3124200" cy="23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dirty="0" smtClean="0"/>
              <a:t>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44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Lexicons</a:t>
            </a:r>
          </a:p>
          <a:p>
            <a:pPr lvl="1"/>
            <a:r>
              <a:rPr lang="en-US" sz="1800" dirty="0" smtClean="0"/>
              <a:t>Words or basic units consisting a language (e.g. pitifully)	</a:t>
            </a:r>
          </a:p>
          <a:p>
            <a:r>
              <a:rPr lang="en-US" sz="2400" dirty="0" smtClean="0"/>
              <a:t>Morphology</a:t>
            </a:r>
          </a:p>
          <a:p>
            <a:pPr lvl="1"/>
            <a:r>
              <a:rPr lang="en-US" sz="1800" dirty="0" smtClean="0"/>
              <a:t>Smallest meaningful elements</a:t>
            </a:r>
          </a:p>
          <a:p>
            <a:pPr lvl="1"/>
            <a:r>
              <a:rPr lang="en-US" sz="1800" dirty="0" smtClean="0"/>
              <a:t>Word forming from the morpheme (e.g. pity + </a:t>
            </a:r>
            <a:r>
              <a:rPr lang="en-US" sz="1800" dirty="0" err="1" smtClean="0"/>
              <a:t>ful</a:t>
            </a:r>
            <a:r>
              <a:rPr lang="en-US" sz="1800" dirty="0" smtClean="0"/>
              <a:t> + </a:t>
            </a:r>
            <a:r>
              <a:rPr lang="en-US" sz="1800" dirty="0" err="1" smtClean="0"/>
              <a:t>ly</a:t>
            </a:r>
            <a:r>
              <a:rPr lang="en-US" sz="1800" dirty="0" smtClean="0"/>
              <a:t>)</a:t>
            </a:r>
          </a:p>
          <a:p>
            <a:r>
              <a:rPr lang="en-US" sz="2400" dirty="0" smtClean="0"/>
              <a:t>Phonology</a:t>
            </a:r>
          </a:p>
          <a:p>
            <a:pPr lvl="1"/>
            <a:r>
              <a:rPr lang="en-US" sz="1800" dirty="0" smtClean="0"/>
              <a:t>Syllables (pi + </a:t>
            </a:r>
            <a:r>
              <a:rPr lang="en-US" sz="1800" dirty="0" err="1" smtClean="0"/>
              <a:t>ty</a:t>
            </a:r>
            <a:r>
              <a:rPr lang="en-US" sz="1800" dirty="0" smtClean="0"/>
              <a:t> + </a:t>
            </a:r>
            <a:r>
              <a:rPr lang="en-US" sz="1800" dirty="0" err="1" smtClean="0"/>
              <a:t>ful</a:t>
            </a:r>
            <a:r>
              <a:rPr lang="en-US" sz="1800" dirty="0" smtClean="0"/>
              <a:t> + </a:t>
            </a:r>
            <a:r>
              <a:rPr lang="en-US" sz="1800" dirty="0" err="1" smtClean="0"/>
              <a:t>ly</a:t>
            </a:r>
            <a:r>
              <a:rPr lang="en-US" sz="1800" dirty="0" smtClean="0"/>
              <a:t>)</a:t>
            </a:r>
          </a:p>
          <a:p>
            <a:r>
              <a:rPr lang="en-US" sz="2400" dirty="0" smtClean="0"/>
              <a:t>Syntax</a:t>
            </a:r>
          </a:p>
          <a:p>
            <a:pPr lvl="1"/>
            <a:r>
              <a:rPr lang="en-US" sz="1800" dirty="0" smtClean="0"/>
              <a:t>Organization of words to form sentence</a:t>
            </a:r>
          </a:p>
          <a:p>
            <a:pPr marL="342900" lvl="1" indent="-342900">
              <a:buClrTx/>
            </a:pPr>
            <a:r>
              <a:rPr lang="en-US" sz="2400" dirty="0">
                <a:solidFill>
                  <a:srgbClr val="3F3F4D"/>
                </a:solidFill>
              </a:rPr>
              <a:t>Lexical and phonological properties of a language are considered here  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39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Hindi Corpus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Obtained Hindi Corpus from  CFILT, IIT Bombay</a:t>
            </a:r>
          </a:p>
          <a:p>
            <a:r>
              <a:rPr lang="en-US" sz="2400" dirty="0" smtClean="0"/>
              <a:t>Corpus has more than 2.8 Million words</a:t>
            </a:r>
          </a:p>
          <a:p>
            <a:r>
              <a:rPr lang="en-US" sz="2400" dirty="0" smtClean="0"/>
              <a:t>For each unique word in corpus, calculated its frequency and fraction of frequency</a:t>
            </a:r>
          </a:p>
          <a:p>
            <a:r>
              <a:rPr lang="en-US" sz="2400" dirty="0" smtClean="0"/>
              <a:t>Used it in filtering the equally occurring words in the commentary</a:t>
            </a:r>
          </a:p>
          <a:p>
            <a:r>
              <a:rPr lang="en-US" sz="2400" dirty="0" smtClean="0"/>
              <a:t>Also Used to remove very common words in results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58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Commentary Collection and Movement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44963"/>
          </a:xfrm>
        </p:spPr>
        <p:txBody>
          <a:bodyPr/>
          <a:lstStyle/>
          <a:p>
            <a:r>
              <a:rPr lang="en-US" dirty="0" smtClean="0"/>
              <a:t>Collected commentaries in two languages</a:t>
            </a:r>
          </a:p>
          <a:p>
            <a:pPr lvl="1"/>
            <a:r>
              <a:rPr lang="en-US" dirty="0" smtClean="0"/>
              <a:t>22 Commentaries in Hindi for Coaxing video</a:t>
            </a:r>
          </a:p>
          <a:p>
            <a:pPr lvl="1"/>
            <a:r>
              <a:rPr lang="en-US" dirty="0" smtClean="0"/>
              <a:t>13 Commentaries in English for Coaxing video</a:t>
            </a:r>
            <a:endParaRPr lang="en-IN" dirty="0" smtClean="0"/>
          </a:p>
          <a:p>
            <a:r>
              <a:rPr lang="en-US" dirty="0" smtClean="0"/>
              <a:t>Instructions to subjects before they give commentary</a:t>
            </a:r>
          </a:p>
          <a:p>
            <a:r>
              <a:rPr lang="en-US" dirty="0" smtClean="0"/>
              <a:t>Converted audio to texts manually</a:t>
            </a:r>
          </a:p>
          <a:p>
            <a:r>
              <a:rPr lang="en-US" dirty="0" smtClean="0"/>
              <a:t>Merged commentaries of all subjects</a:t>
            </a:r>
          </a:p>
          <a:p>
            <a:r>
              <a:rPr lang="en-US" dirty="0" smtClean="0"/>
              <a:t>Manually recorded the motion intervals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of both triangles in video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657600"/>
            <a:ext cx="3886200" cy="27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and K-Gram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Determined all the unique words in the commentaries and their frequency</a:t>
            </a:r>
          </a:p>
          <a:p>
            <a:r>
              <a:rPr lang="en-US" dirty="0" smtClean="0"/>
              <a:t>Removed common words from the commentary by relative frequency in corpus and in commentary for all words</a:t>
            </a:r>
          </a:p>
          <a:p>
            <a:r>
              <a:rPr lang="en-US" dirty="0" smtClean="0"/>
              <a:t>Found 1, 2, 3, 4 grams from filtered words</a:t>
            </a:r>
          </a:p>
          <a:p>
            <a:r>
              <a:rPr lang="en-US" dirty="0" smtClean="0"/>
              <a:t>Determined the frequency and relative frequency of k-grams separately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Noun Learning and Association Measures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534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Definitions</a:t>
                </a:r>
              </a:p>
              <a:p>
                <a:pPr lvl="1"/>
                <a:r>
                  <a:rPr lang="en-US" sz="1800" b="1" dirty="0" smtClean="0"/>
                  <a:t>Concept </a:t>
                </a:r>
                <a:r>
                  <a:rPr lang="en-US" b="1" dirty="0" smtClean="0"/>
                  <a:t>:</a:t>
                </a:r>
                <a:endParaRPr lang="en-US" sz="1800" b="1" dirty="0" smtClean="0"/>
              </a:p>
              <a:p>
                <a:pPr marL="1200150" lvl="2" indent="-285750">
                  <a:buFont typeface="Arial" pitchFamily="34" charset="0"/>
                  <a:buChar char="•"/>
                </a:pPr>
                <a:r>
                  <a:rPr lang="en-US" sz="1600" dirty="0" smtClean="0"/>
                  <a:t>Perception of object or action</a:t>
                </a:r>
              </a:p>
              <a:p>
                <a:pPr marL="1200150" lvl="2" indent="-285750">
                  <a:buFont typeface="Arial" pitchFamily="34" charset="0"/>
                  <a:buChar char="•"/>
                </a:pPr>
                <a:r>
                  <a:rPr lang="en-US" sz="1600" dirty="0" smtClean="0"/>
                  <a:t>Concept denoted by c</a:t>
                </a:r>
                <a:r>
                  <a:rPr lang="en-US" sz="1600" baseline="-25000" dirty="0" smtClean="0"/>
                  <a:t>i</a:t>
                </a:r>
                <a:r>
                  <a:rPr lang="en-US" sz="1600" dirty="0" smtClean="0"/>
                  <a:t> and word denoted by </a:t>
                </a:r>
                <a:r>
                  <a:rPr lang="en-US" sz="1600" dirty="0" err="1" smtClean="0"/>
                  <a:t>w</a:t>
                </a:r>
                <a:r>
                  <a:rPr lang="en-US" sz="1600" baseline="-25000" dirty="0" err="1" smtClean="0"/>
                  <a:t>j</a:t>
                </a:r>
                <a:r>
                  <a:rPr lang="en-US" sz="1600" baseline="-25000" dirty="0"/>
                  <a:t> </a:t>
                </a:r>
                <a:r>
                  <a:rPr lang="en-US" sz="1600" dirty="0" smtClean="0"/>
                  <a:t> </a:t>
                </a:r>
              </a:p>
              <a:p>
                <a:pPr marL="1200150" lvl="2" indent="-285750">
                  <a:buFont typeface="Arial" pitchFamily="34" charset="0"/>
                  <a:buChar char="•"/>
                </a:pPr>
                <a:r>
                  <a:rPr lang="en-US" sz="1600" dirty="0" smtClean="0"/>
                  <a:t>Determined by motion records of triangles  and simultaneous utterances by subjects</a:t>
                </a:r>
                <a:endParaRPr lang="en-IN" sz="1600" dirty="0" smtClean="0"/>
              </a:p>
              <a:p>
                <a:pPr marL="800100" lvl="1"/>
                <a:r>
                  <a:rPr lang="en-US" sz="1800" dirty="0" smtClean="0"/>
                  <a:t>Joint Probability </a:t>
                </a:r>
              </a:p>
              <a:p>
                <a:pPr marL="51435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 err="1" smtClean="0"/>
                  <a:t>jp</a:t>
                </a:r>
                <a:r>
                  <a:rPr lang="en-US" dirty="0" smtClean="0"/>
                  <a:t> (c</a:t>
                </a:r>
                <a:r>
                  <a:rPr lang="en-US" baseline="-25000" dirty="0" smtClean="0"/>
                  <a:t>i,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j</a:t>
                </a:r>
                <a:r>
                  <a:rPr lang="en-US" dirty="0" smtClean="0"/>
                  <a:t>) =  </a:t>
                </a:r>
                <a:r>
                  <a:rPr lang="en-US" i="1" dirty="0" err="1" smtClean="0"/>
                  <a:t>Prob</a:t>
                </a:r>
                <a:r>
                  <a:rPr lang="en-US" i="1" dirty="0" smtClean="0"/>
                  <a:t> (</a:t>
                </a:r>
                <a:r>
                  <a:rPr lang="en-US" i="1" dirty="0" err="1" smtClean="0"/>
                  <a:t>w</a:t>
                </a:r>
                <a:r>
                  <a:rPr lang="en-US" i="1" baseline="-25000" dirty="0" err="1" smtClean="0"/>
                  <a:t>j</a:t>
                </a:r>
                <a:r>
                  <a:rPr lang="en-US" i="1" baseline="-25000" dirty="0"/>
                  <a:t> </a:t>
                </a:r>
                <a:r>
                  <a:rPr lang="en-US" i="1" dirty="0" smtClean="0"/>
                  <a:t>|c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)* </a:t>
                </a:r>
                <a:r>
                  <a:rPr lang="en-US" i="1" dirty="0" err="1" smtClean="0"/>
                  <a:t>prob</a:t>
                </a:r>
                <a:r>
                  <a:rPr lang="en-US" i="1" dirty="0" smtClean="0"/>
                  <a:t>(c</a:t>
                </a:r>
                <a:r>
                  <a:rPr lang="en-US" i="1" baseline="-25000" dirty="0" smtClean="0"/>
                  <a:t>i 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𝑤h𝑒𝑛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𝑐𝑜𝑛𝑐𝑒𝑝𝑡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𝑎𝑡𝑡𝑒𝑛𝑑𝑒𝑑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𝑠𝑝𝑜𝑘𝑒𝑛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𝑇𝑖𝑚𝑒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800100" lvl="1"/>
                <a:r>
                  <a:rPr lang="en-US" sz="1800" dirty="0" smtClean="0"/>
                  <a:t>Mutual Information</a:t>
                </a:r>
              </a:p>
              <a:p>
                <a:pPr marL="514350" lvl="1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mi </a:t>
                </a:r>
                <a:r>
                  <a:rPr lang="en-US" dirty="0"/>
                  <a:t>(c</a:t>
                </a:r>
                <a:r>
                  <a:rPr lang="en-US" baseline="-25000" dirty="0"/>
                  <a:t>i,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j</a:t>
                </a:r>
                <a:r>
                  <a:rPr lang="en-US" dirty="0" smtClean="0"/>
                  <a:t>) = </a:t>
                </a:r>
                <a:r>
                  <a:rPr lang="en-US" dirty="0" err="1"/>
                  <a:t>jp</a:t>
                </a:r>
                <a:r>
                  <a:rPr lang="en-US" dirty="0"/>
                  <a:t> (c</a:t>
                </a:r>
                <a:r>
                  <a:rPr lang="en-US" baseline="-25000" dirty="0"/>
                  <a:t>i,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j</a:t>
                </a:r>
                <a:r>
                  <a:rPr lang="en-US" dirty="0" smtClean="0"/>
                  <a:t>)*log(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𝑗𝑝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𝑓𝑟𝑎𝑐𝑡𝑖𝑜𝑛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𝑖𝑠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𝑢𝑡𝑡𝑒𝑟𝑒𝑑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𝑐𝑜𝑛𝑐𝑒𝑝𝑡</m:t>
                        </m:r>
                        <m:r>
                          <a:rPr lang="en-US" b="0" i="1" smtClean="0">
                            <a:latin typeface="Cambria Math"/>
                          </a:rPr>
                          <m:t> ∗</m:t>
                        </m:r>
                        <m:r>
                          <a:rPr lang="en-US" b="0" i="1" smtClean="0">
                            <a:latin typeface="Cambria Math"/>
                          </a:rPr>
                          <m:t>𝑓𝑟𝑎𝑐𝑡𝑖𝑜𝑛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𝑐𝑜𝑛𝑐𝑒𝑝𝑡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𝑎𝑡𝑡𝑒𝑛𝑑𝑒𝑑</m:t>
                        </m:r>
                      </m:den>
                    </m:f>
                  </m:oMath>
                </a14:m>
                <a:r>
                  <a:rPr lang="en-US" dirty="0" smtClean="0"/>
                  <a:t>) </a:t>
                </a:r>
              </a:p>
              <a:p>
                <a:pPr marL="800100" lvl="1"/>
                <a:r>
                  <a:rPr lang="en-US" sz="1800" dirty="0" smtClean="0"/>
                  <a:t>Relative Frequency</a:t>
                </a:r>
              </a:p>
              <a:p>
                <a:pPr marL="1200150" lvl="2"/>
                <a:r>
                  <a:rPr lang="en-US" dirty="0" err="1" smtClean="0"/>
                  <a:t>rf</a:t>
                </a:r>
                <a:r>
                  <a:rPr lang="en-US" dirty="0" smtClean="0"/>
                  <a:t>(c</a:t>
                </a:r>
                <a:r>
                  <a:rPr lang="en-US" baseline="-25000" dirty="0" smtClean="0"/>
                  <a:t>i</a:t>
                </a:r>
                <a:r>
                  <a:rPr lang="en-US" baseline="-25000" dirty="0"/>
                  <a:t>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j</a:t>
                </a:r>
                <a:r>
                  <a:rPr lang="en-US" dirty="0" smtClean="0"/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𝐹𝑟𝑒𝑞𝑢𝑒𝑛𝑐𝑦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𝑤h𝑒𝑛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𝑎𝑡𝑡𝑒𝑛𝑑𝑒𝑑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1200150"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534400" cy="4876800"/>
              </a:xfrm>
              <a:blipFill rotWithShape="1">
                <a:blip r:embed="rId2"/>
                <a:stretch>
                  <a:fillRect l="-1714" t="-625" b="-5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2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Noun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44963"/>
          </a:xfrm>
        </p:spPr>
        <p:txBody>
          <a:bodyPr/>
          <a:lstStyle/>
          <a:p>
            <a:r>
              <a:rPr lang="en-US" dirty="0" smtClean="0"/>
              <a:t>Concepts used :</a:t>
            </a:r>
          </a:p>
          <a:p>
            <a:pPr marL="457200" lvl="1" indent="0">
              <a:buNone/>
            </a:pPr>
            <a:r>
              <a:rPr lang="en-US" b="1" dirty="0" smtClean="0"/>
              <a:t>Red triangle is c</a:t>
            </a:r>
            <a:r>
              <a:rPr lang="en-US" b="1" baseline="-25000" dirty="0" smtClean="0"/>
              <a:t>1</a:t>
            </a:r>
            <a:r>
              <a:rPr lang="en-US" b="1" dirty="0" smtClean="0"/>
              <a:t> and blue triangle is c</a:t>
            </a:r>
            <a:r>
              <a:rPr lang="en-US" b="1" baseline="-25000" dirty="0" smtClean="0"/>
              <a:t>2</a:t>
            </a:r>
            <a:endParaRPr lang="en-US" b="1" dirty="0"/>
          </a:p>
          <a:p>
            <a:pPr lvl="1"/>
            <a:r>
              <a:rPr lang="en-US" dirty="0" smtClean="0"/>
              <a:t>When c</a:t>
            </a:r>
            <a:r>
              <a:rPr lang="en-US" baseline="-25000" dirty="0" smtClean="0"/>
              <a:t>1 </a:t>
            </a:r>
            <a:r>
              <a:rPr lang="en-US" dirty="0" smtClean="0"/>
              <a:t> is moving</a:t>
            </a:r>
          </a:p>
          <a:p>
            <a:pPr lvl="1"/>
            <a:r>
              <a:rPr lang="en-US" dirty="0" smtClean="0"/>
              <a:t>When c</a:t>
            </a:r>
            <a:r>
              <a:rPr lang="en-US" baseline="-25000" dirty="0" smtClean="0"/>
              <a:t>2</a:t>
            </a:r>
            <a:r>
              <a:rPr lang="en-US" dirty="0" smtClean="0"/>
              <a:t> is moving</a:t>
            </a:r>
          </a:p>
          <a:p>
            <a:pPr lvl="1"/>
            <a:r>
              <a:rPr lang="en-US" dirty="0" smtClean="0"/>
              <a:t>When c</a:t>
            </a:r>
            <a:r>
              <a:rPr lang="en-US" baseline="-25000" dirty="0" smtClean="0"/>
              <a:t>1  </a:t>
            </a:r>
            <a:r>
              <a:rPr lang="en-US" dirty="0" smtClean="0"/>
              <a:t> is moving but c</a:t>
            </a:r>
            <a:r>
              <a:rPr lang="en-US" baseline="-25000" dirty="0" smtClean="0"/>
              <a:t>2</a:t>
            </a:r>
            <a:r>
              <a:rPr lang="en-US" dirty="0" smtClean="0"/>
              <a:t>  is not moving</a:t>
            </a:r>
          </a:p>
          <a:p>
            <a:pPr lvl="1"/>
            <a:r>
              <a:rPr lang="en-US" dirty="0"/>
              <a:t>When c</a:t>
            </a:r>
            <a:r>
              <a:rPr lang="en-US" baseline="-25000" dirty="0"/>
              <a:t>1  </a:t>
            </a:r>
            <a:r>
              <a:rPr lang="en-US" dirty="0"/>
              <a:t> is </a:t>
            </a:r>
            <a:r>
              <a:rPr lang="en-US" dirty="0" smtClean="0"/>
              <a:t>not moving </a:t>
            </a:r>
            <a:r>
              <a:rPr lang="en-US" dirty="0"/>
              <a:t>but c</a:t>
            </a:r>
            <a:r>
              <a:rPr lang="en-US" baseline="-25000" dirty="0"/>
              <a:t>2</a:t>
            </a:r>
            <a:r>
              <a:rPr lang="en-US" dirty="0"/>
              <a:t>  is </a:t>
            </a:r>
            <a:r>
              <a:rPr lang="en-US" dirty="0" smtClean="0"/>
              <a:t>moving</a:t>
            </a:r>
            <a:endParaRPr lang="en-IN" dirty="0"/>
          </a:p>
          <a:p>
            <a:pPr lvl="1"/>
            <a:r>
              <a:rPr lang="en-US" dirty="0" smtClean="0"/>
              <a:t>When both  </a:t>
            </a:r>
            <a:r>
              <a:rPr lang="en-US" dirty="0"/>
              <a:t>c</a:t>
            </a:r>
            <a:r>
              <a:rPr lang="en-US" baseline="-25000" dirty="0"/>
              <a:t>1  </a:t>
            </a:r>
            <a:r>
              <a:rPr lang="en-US" dirty="0" smtClean="0"/>
              <a:t>and 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  </a:t>
            </a:r>
            <a:r>
              <a:rPr lang="en-US" dirty="0" smtClean="0"/>
              <a:t>are moving</a:t>
            </a:r>
          </a:p>
          <a:p>
            <a:pPr lvl="1"/>
            <a:r>
              <a:rPr lang="en-US" dirty="0"/>
              <a:t>When </a:t>
            </a:r>
            <a:r>
              <a:rPr lang="en-US" dirty="0" smtClean="0"/>
              <a:t>both c</a:t>
            </a:r>
            <a:r>
              <a:rPr lang="en-US" baseline="-25000" dirty="0" smtClean="0"/>
              <a:t>1  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are </a:t>
            </a:r>
            <a:r>
              <a:rPr lang="en-US" dirty="0"/>
              <a:t>not </a:t>
            </a:r>
            <a:r>
              <a:rPr lang="en-US" dirty="0" smtClean="0"/>
              <a:t>moving</a:t>
            </a:r>
          </a:p>
          <a:p>
            <a:r>
              <a:rPr lang="en-US" dirty="0" smtClean="0"/>
              <a:t>Calculated Mutual Information and </a:t>
            </a:r>
            <a:r>
              <a:rPr lang="en-US" smtClean="0"/>
              <a:t>Joint Probability measures </a:t>
            </a:r>
            <a:r>
              <a:rPr lang="en-US" dirty="0" smtClean="0"/>
              <a:t>of all k-grams for each of these concepts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6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L</a:t>
            </a:r>
            <a:r>
              <a:rPr lang="en-US" dirty="0" smtClean="0"/>
              <a:t>abeled </a:t>
            </a:r>
            <a:r>
              <a:rPr lang="en-US" dirty="0"/>
              <a:t>A</a:t>
            </a:r>
            <a:r>
              <a:rPr lang="en-US" dirty="0" smtClean="0"/>
              <a:t>ction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144963"/>
          </a:xfrm>
        </p:spPr>
        <p:txBody>
          <a:bodyPr/>
          <a:lstStyle/>
          <a:p>
            <a:r>
              <a:rPr lang="en-US" dirty="0" smtClean="0"/>
              <a:t>Manually labeled the video with actions</a:t>
            </a:r>
          </a:p>
          <a:p>
            <a:r>
              <a:rPr lang="en-US" dirty="0" smtClean="0"/>
              <a:t>Total 9 segments of coaxing video labeled</a:t>
            </a:r>
          </a:p>
          <a:p>
            <a:r>
              <a:rPr lang="en-US" dirty="0" smtClean="0"/>
              <a:t>Learned HMMs on all of these segments</a:t>
            </a:r>
          </a:p>
          <a:p>
            <a:pPr lvl="1"/>
            <a:r>
              <a:rPr lang="en-US" dirty="0" smtClean="0"/>
              <a:t>Feature vectors were same as that in unsupervised learning</a:t>
            </a:r>
            <a:endParaRPr lang="en-IN" dirty="0" smtClean="0"/>
          </a:p>
          <a:p>
            <a:r>
              <a:rPr lang="en-US" dirty="0" smtClean="0"/>
              <a:t>Calculated Mutual Acceptance measure on all these HMMs</a:t>
            </a:r>
          </a:p>
          <a:p>
            <a:r>
              <a:rPr lang="en-US" dirty="0" smtClean="0"/>
              <a:t>Merged the clusters with very low HMM distance</a:t>
            </a:r>
          </a:p>
          <a:p>
            <a:r>
              <a:rPr lang="en-US" dirty="0" smtClean="0"/>
              <a:t>Left with 7 clusters in the 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343400"/>
            <a:ext cx="496388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Verbs in User Labeled Clusters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144963"/>
          </a:xfrm>
        </p:spPr>
        <p:txBody>
          <a:bodyPr/>
          <a:lstStyle/>
          <a:p>
            <a:r>
              <a:rPr lang="en-US" dirty="0" smtClean="0"/>
              <a:t>For the intervals labeled, obtained overlapping commentaries</a:t>
            </a:r>
          </a:p>
          <a:p>
            <a:r>
              <a:rPr lang="en-US" dirty="0" smtClean="0"/>
              <a:t>Selected commentary based on </a:t>
            </a:r>
            <a:r>
              <a:rPr lang="en-US" dirty="0" smtClean="0"/>
              <a:t>overlap </a:t>
            </a:r>
            <a:r>
              <a:rPr lang="en-US" dirty="0" smtClean="0"/>
              <a:t>threshold</a:t>
            </a:r>
          </a:p>
          <a:p>
            <a:r>
              <a:rPr lang="en-US" dirty="0" smtClean="0"/>
              <a:t>Calculated the relative frequency words all words in each cluster/interval</a:t>
            </a:r>
          </a:p>
          <a:p>
            <a:r>
              <a:rPr lang="en-US" dirty="0" smtClean="0"/>
              <a:t>Filtered the words based on threshold</a:t>
            </a:r>
          </a:p>
          <a:p>
            <a:r>
              <a:rPr lang="en-US" dirty="0" smtClean="0"/>
              <a:t>This  contains very less nouns because nouns are uniform in all clusters/intervals</a:t>
            </a:r>
          </a:p>
          <a:p>
            <a:r>
              <a:rPr lang="en-US" dirty="0" smtClean="0"/>
              <a:t>Removed the most common words by matching with 1000 most common words in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Processing  a natural language</a:t>
            </a:r>
          </a:p>
          <a:p>
            <a:pPr lvl="1"/>
            <a:r>
              <a:rPr lang="en-US" sz="1800" dirty="0" smtClean="0"/>
              <a:t>Requirement of huge resources</a:t>
            </a:r>
          </a:p>
          <a:p>
            <a:pPr lvl="1"/>
            <a:r>
              <a:rPr lang="en-US" sz="1800" dirty="0" smtClean="0"/>
              <a:t>Applicable to languages with rich corpus e.g. English</a:t>
            </a:r>
          </a:p>
          <a:p>
            <a:pPr lvl="1"/>
            <a:r>
              <a:rPr lang="en-US" sz="1800" dirty="0" smtClean="0"/>
              <a:t>Can’t  learn meaning of sentences </a:t>
            </a:r>
          </a:p>
          <a:p>
            <a:r>
              <a:rPr lang="en-US" sz="2400" dirty="0" smtClean="0"/>
              <a:t>Need of method applicable on multiple languages</a:t>
            </a:r>
          </a:p>
          <a:p>
            <a:r>
              <a:rPr lang="en-US" sz="2400" dirty="0" smtClean="0"/>
              <a:t>Zero prior knowledge</a:t>
            </a:r>
          </a:p>
          <a:p>
            <a:r>
              <a:rPr lang="en-US" sz="2400" dirty="0" smtClean="0"/>
              <a:t>Learning process of child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01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Verbs in HMM </a:t>
            </a:r>
            <a:r>
              <a:rPr lang="en-US" dirty="0"/>
              <a:t>B</a:t>
            </a:r>
            <a:r>
              <a:rPr lang="en-US" dirty="0" smtClean="0"/>
              <a:t>ased Clusters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44963"/>
          </a:xfrm>
        </p:spPr>
        <p:txBody>
          <a:bodyPr/>
          <a:lstStyle/>
          <a:p>
            <a:r>
              <a:rPr lang="en-US" dirty="0" smtClean="0"/>
              <a:t>Merged all the overlapping clusters from the results of cluster tree cutting</a:t>
            </a:r>
          </a:p>
          <a:p>
            <a:r>
              <a:rPr lang="en-US" dirty="0" smtClean="0"/>
              <a:t>Removed all very small intervals</a:t>
            </a:r>
          </a:p>
          <a:p>
            <a:pPr lvl="1"/>
            <a:r>
              <a:rPr lang="en-US" dirty="0" smtClean="0"/>
              <a:t>Very less chance that, they will have actions</a:t>
            </a:r>
          </a:p>
          <a:p>
            <a:r>
              <a:rPr lang="en-US" dirty="0" smtClean="0"/>
              <a:t>For all the remaining intervals, obtained fairly overlapping commentaries</a:t>
            </a:r>
          </a:p>
          <a:p>
            <a:r>
              <a:rPr lang="en-US" dirty="0" smtClean="0"/>
              <a:t>Calculated the Relative Frequency measure for all the words in each cluster</a:t>
            </a:r>
          </a:p>
          <a:p>
            <a:r>
              <a:rPr lang="en-US" dirty="0" smtClean="0"/>
              <a:t>Filtered words based on threshold</a:t>
            </a:r>
          </a:p>
          <a:p>
            <a:r>
              <a:rPr lang="en-US" dirty="0" smtClean="0"/>
              <a:t>Removed the most common words by comparing them with top 1000 most common words in corpus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7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Hindi Results : Noun Learning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Monograms</a:t>
            </a:r>
          </a:p>
          <a:p>
            <a:pPr lvl="1"/>
            <a:r>
              <a:rPr lang="en-US" dirty="0" smtClean="0"/>
              <a:t>Joint Probability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Mutual </a:t>
            </a:r>
            <a:r>
              <a:rPr lang="en-US" dirty="0" smtClean="0"/>
              <a:t>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Bigrams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Joint </a:t>
            </a:r>
            <a:r>
              <a:rPr lang="en-US" dirty="0" smtClean="0"/>
              <a:t>Probability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Mutual </a:t>
            </a:r>
            <a:r>
              <a:rPr lang="en-US" dirty="0"/>
              <a:t>Information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A.  Concept 1(Red Triangle)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4690"/>
              </p:ext>
            </p:extLst>
          </p:nvPr>
        </p:nvGraphicFramePr>
        <p:xfrm>
          <a:off x="1143000" y="2819400"/>
          <a:ext cx="32766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7526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त्रिभुज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0.245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बाहर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0.237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लाल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0.145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बड़ा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0.124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04141"/>
              </p:ext>
            </p:extLst>
          </p:nvPr>
        </p:nvGraphicFramePr>
        <p:xfrm>
          <a:off x="1143000" y="4724400"/>
          <a:ext cx="32766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7526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त्रिकोण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0.510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बाहर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0.404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बड़ा 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0.335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त्रिभुज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0.206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68179"/>
              </p:ext>
            </p:extLst>
          </p:nvPr>
        </p:nvGraphicFramePr>
        <p:xfrm>
          <a:off x="5105400" y="281940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लाल त्रिभुज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0.100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नीला त्रिभुज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0.054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छोटे त्रिभुज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0.045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बाहर धकेल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2213"/>
              </p:ext>
            </p:extLst>
          </p:nvPr>
        </p:nvGraphicFramePr>
        <p:xfrm>
          <a:off x="5257800" y="470916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लाल त्रिभुज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0.120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बाहर धकेल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0.117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छोटे त्रिकोण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0.101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छोटे त्रिभुज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0.089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0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Hindi Results : Noun Learning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Monograms</a:t>
            </a:r>
          </a:p>
          <a:p>
            <a:pPr lvl="1"/>
            <a:r>
              <a:rPr lang="en-US" dirty="0" smtClean="0"/>
              <a:t>Joint Probability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Mutual </a:t>
            </a:r>
            <a:r>
              <a:rPr lang="en-US" dirty="0" smtClean="0"/>
              <a:t>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Bigrams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Joint </a:t>
            </a:r>
            <a:r>
              <a:rPr lang="en-US" dirty="0" smtClean="0"/>
              <a:t>Probability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Mutual </a:t>
            </a:r>
            <a:r>
              <a:rPr lang="en-US" dirty="0"/>
              <a:t>Information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.  Concept 1 but Not Concept 2(Strong </a:t>
            </a:r>
            <a:r>
              <a:rPr lang="en-US" b="1" dirty="0"/>
              <a:t>R</a:t>
            </a:r>
            <a:r>
              <a:rPr lang="en-US" b="1" dirty="0" smtClean="0"/>
              <a:t>ed Triangle)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64371"/>
              </p:ext>
            </p:extLst>
          </p:nvPr>
        </p:nvGraphicFramePr>
        <p:xfrm>
          <a:off x="1143000" y="2787868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95400"/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त्रिभुज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0.034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बड़ा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0.029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त्रिकोण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0.029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छोटा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79340"/>
              </p:ext>
            </p:extLst>
          </p:nvPr>
        </p:nvGraphicFramePr>
        <p:xfrm>
          <a:off x="1143000" y="4724400"/>
          <a:ext cx="35052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त्रिकोण</a:t>
                      </a:r>
                      <a:r>
                        <a:rPr lang="hi-IN" b="0" dirty="0" smtClean="0"/>
                        <a:t> 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0.158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बड़ा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0.094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छोटा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0.065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टकरा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39350"/>
              </p:ext>
            </p:extLst>
          </p:nvPr>
        </p:nvGraphicFramePr>
        <p:xfrm>
          <a:off x="5105400" y="2819400"/>
          <a:ext cx="36576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/>
                <a:gridCol w="20320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बड़ा त्रिभुज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0.010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लाल त्रिभुज</a:t>
                      </a:r>
                      <a:r>
                        <a:rPr lang="hi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0.009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छोटा त्रिभुज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0.008</a:t>
                      </a:r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नीला त्रिभुज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09806"/>
              </p:ext>
            </p:extLst>
          </p:nvPr>
        </p:nvGraphicFramePr>
        <p:xfrm>
          <a:off x="5257800" y="470916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0" dirty="0" smtClean="0"/>
                        <a:t>छोटा त्रिभुज 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0.025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बड़ा त्रिभुज</a:t>
                      </a:r>
                      <a:r>
                        <a:rPr lang="hi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0.023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त्रिकोण छोटे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0.021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छोटे त्रिकोण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English Results : Noun Learning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Monograms</a:t>
            </a:r>
          </a:p>
          <a:p>
            <a:pPr lvl="1"/>
            <a:r>
              <a:rPr lang="en-US" dirty="0" smtClean="0"/>
              <a:t>Joint Probability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Mutual </a:t>
            </a:r>
            <a:r>
              <a:rPr lang="en-US" dirty="0" smtClean="0"/>
              <a:t>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Bigrams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Joint </a:t>
            </a:r>
            <a:r>
              <a:rPr lang="en-US" dirty="0" smtClean="0"/>
              <a:t>Probability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Mutual </a:t>
            </a:r>
            <a:r>
              <a:rPr lang="en-US" dirty="0"/>
              <a:t>Information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A.  Concept 1(Red Triangle)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9413"/>
              </p:ext>
            </p:extLst>
          </p:nvPr>
        </p:nvGraphicFramePr>
        <p:xfrm>
          <a:off x="1143000" y="2819400"/>
          <a:ext cx="32766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752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triangle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0.165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0.127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Outside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0.112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04325"/>
              </p:ext>
            </p:extLst>
          </p:nvPr>
        </p:nvGraphicFramePr>
        <p:xfrm>
          <a:off x="1143000" y="4724400"/>
          <a:ext cx="32766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752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Triangle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0.211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Trying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0.205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0.190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0.180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84453"/>
              </p:ext>
            </p:extLst>
          </p:nvPr>
        </p:nvGraphicFramePr>
        <p:xfrm>
          <a:off x="5105400" y="281940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33600"/>
                <a:gridCol w="12954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Smaller triangle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0.100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Bigger triangle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0.054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triangle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0.045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 outside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86413"/>
              </p:ext>
            </p:extLst>
          </p:nvPr>
        </p:nvGraphicFramePr>
        <p:xfrm>
          <a:off x="5105400" y="470916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/>
                <a:gridCol w="14478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Bigger triangle</a:t>
                      </a:r>
                      <a:r>
                        <a:rPr lang="hi-IN" b="1" dirty="0" smtClean="0"/>
                        <a:t>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0.094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Smaller triangle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0.087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Inner square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0.072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triangle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5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English Results : Noun Learning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Monograms</a:t>
            </a:r>
          </a:p>
          <a:p>
            <a:pPr lvl="1"/>
            <a:r>
              <a:rPr lang="en-US" dirty="0" smtClean="0"/>
              <a:t>Joint Probability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Mutual </a:t>
            </a:r>
            <a:r>
              <a:rPr lang="en-US" dirty="0" smtClean="0"/>
              <a:t>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Bigrams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Joint </a:t>
            </a:r>
            <a:r>
              <a:rPr lang="en-US" dirty="0" smtClean="0"/>
              <a:t>Probability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Mutual </a:t>
            </a:r>
            <a:r>
              <a:rPr lang="en-US" dirty="0"/>
              <a:t>Information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.  Concept 1 but Not Concept 2(Strong </a:t>
            </a:r>
            <a:r>
              <a:rPr lang="en-US" b="1" dirty="0"/>
              <a:t>R</a:t>
            </a:r>
            <a:r>
              <a:rPr lang="en-US" b="1" dirty="0" smtClean="0"/>
              <a:t>ed Triangle)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87729"/>
              </p:ext>
            </p:extLst>
          </p:nvPr>
        </p:nvGraphicFramePr>
        <p:xfrm>
          <a:off x="1143000" y="2787868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95400"/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Triangles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0.022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0.014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0.010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23625"/>
              </p:ext>
            </p:extLst>
          </p:nvPr>
        </p:nvGraphicFramePr>
        <p:xfrm>
          <a:off x="1143000" y="4724400"/>
          <a:ext cx="35052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triangles</a:t>
                      </a:r>
                      <a:r>
                        <a:rPr lang="hi-IN" b="0" dirty="0" smtClean="0"/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0.071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0.039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Hence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0.036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61115"/>
              </p:ext>
            </p:extLst>
          </p:nvPr>
        </p:nvGraphicFramePr>
        <p:xfrm>
          <a:off x="5105400" y="2819400"/>
          <a:ext cx="36576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/>
                <a:gridCol w="20320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Basically both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0.008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Smaller 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0.006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Red 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0.006</a:t>
                      </a:r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Blue object</a:t>
                      </a:r>
                      <a:r>
                        <a:rPr lang="hi-IN" dirty="0" smtClean="0"/>
                        <a:t>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09776"/>
              </p:ext>
            </p:extLst>
          </p:nvPr>
        </p:nvGraphicFramePr>
        <p:xfrm>
          <a:off x="5257800" y="470916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Basically</a:t>
                      </a:r>
                      <a:r>
                        <a:rPr lang="en-US" b="0" baseline="0" dirty="0" smtClean="0"/>
                        <a:t> both </a:t>
                      </a:r>
                      <a:r>
                        <a:rPr lang="hi-IN" b="0" dirty="0" smtClean="0"/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0.047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Smaller 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0.032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Blue smaller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0.032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Squares</a:t>
                      </a:r>
                      <a:r>
                        <a:rPr lang="en-US" baseline="0" dirty="0" smtClean="0"/>
                        <a:t> here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3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Hindi Results : Noun Learning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Monograms</a:t>
            </a:r>
          </a:p>
          <a:p>
            <a:pPr lvl="1"/>
            <a:r>
              <a:rPr lang="en-US" dirty="0" smtClean="0"/>
              <a:t>Concept-2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 Concept-1 Concept-2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Bigrams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Concept-2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Not Concept-1 Concept-2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Blue Triangle : Mutual </a:t>
            </a:r>
            <a:r>
              <a:rPr lang="en-US" b="1" dirty="0" smtClean="0"/>
              <a:t>Information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14719"/>
              </p:ext>
            </p:extLst>
          </p:nvPr>
        </p:nvGraphicFramePr>
        <p:xfrm>
          <a:off x="1143000" y="2774732"/>
          <a:ext cx="32766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7526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0" dirty="0" smtClean="0"/>
                        <a:t>बाहर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0.448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त्रिकोण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0.430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छोटे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0.216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त्रिभुज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0.188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39234"/>
              </p:ext>
            </p:extLst>
          </p:nvPr>
        </p:nvGraphicFramePr>
        <p:xfrm>
          <a:off x="5257800" y="272796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0" dirty="0" smtClean="0"/>
                        <a:t>लाल त्रिभुज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0.151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बाहर निकल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0.100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छोटे त्रिभुज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0.090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नीले त्रिभुज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0.071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23235"/>
              </p:ext>
            </p:extLst>
          </p:nvPr>
        </p:nvGraphicFramePr>
        <p:xfrm>
          <a:off x="1066800" y="4648200"/>
          <a:ext cx="35052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नीला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0.050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बाहर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0.037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कोशिश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0.032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अंदर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59395"/>
              </p:ext>
            </p:extLst>
          </p:nvPr>
        </p:nvGraphicFramePr>
        <p:xfrm>
          <a:off x="5257800" y="463296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नीला त्रिभुज </a:t>
                      </a:r>
                      <a:r>
                        <a:rPr lang="hi-IN" b="0" dirty="0" smtClean="0"/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0.055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अंदर ना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0.018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लाल त्रिभुज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0.013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वो बाहर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Hindi Results : Noun Learning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Monograms</a:t>
            </a:r>
          </a:p>
          <a:p>
            <a:pPr lvl="1"/>
            <a:r>
              <a:rPr lang="en-US" dirty="0" smtClean="0"/>
              <a:t>Concept-2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 Concept-1 Concept-2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Bigrams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Concept-2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Not Concept-1 Concept-2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Joint Probability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62715"/>
              </p:ext>
            </p:extLst>
          </p:nvPr>
        </p:nvGraphicFramePr>
        <p:xfrm>
          <a:off x="990600" y="464820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95400"/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0" dirty="0" smtClean="0"/>
                        <a:t>त्रिभुज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0.033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बाहर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0.030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नीला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0.024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लाल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2778"/>
              </p:ext>
            </p:extLst>
          </p:nvPr>
        </p:nvGraphicFramePr>
        <p:xfrm>
          <a:off x="5105400" y="470916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/>
                <a:gridCol w="18034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0" dirty="0" smtClean="0"/>
                        <a:t>नीला त्रिभुज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0.024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लाल त्रिभुज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0.014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त्रिभुज बाहर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0.011</a:t>
                      </a:r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त्रिभुज लाल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27314"/>
              </p:ext>
            </p:extLst>
          </p:nvPr>
        </p:nvGraphicFramePr>
        <p:xfrm>
          <a:off x="990600" y="2772628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0" dirty="0" smtClean="0"/>
                        <a:t>बाहर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0.255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त्रिभुज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0.243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लाल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0.136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त्रिकोण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0.094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50125"/>
              </p:ext>
            </p:extLst>
          </p:nvPr>
        </p:nvGraphicFramePr>
        <p:xfrm>
          <a:off x="5105400" y="280416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hi-IN" b="0" dirty="0" smtClean="0"/>
                        <a:t>लाल त्रिभुज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0.104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नीला त्रिभुज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0.060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नीले त्रिभुज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0.048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hi-IN" dirty="0" smtClean="0"/>
                        <a:t>त्रिभुज बाहर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1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English Results : Noun Learning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Monograms</a:t>
            </a:r>
          </a:p>
          <a:p>
            <a:pPr lvl="1"/>
            <a:r>
              <a:rPr lang="en-US" dirty="0" smtClean="0"/>
              <a:t>Concept-2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 Concept-1 Concept-2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Bigrams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Concept-2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Not Concept-1 Concept-2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Blue Triangle : Mutual </a:t>
            </a:r>
            <a:r>
              <a:rPr lang="en-US" b="1" dirty="0" smtClean="0"/>
              <a:t>Information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33892"/>
              </p:ext>
            </p:extLst>
          </p:nvPr>
        </p:nvGraphicFramePr>
        <p:xfrm>
          <a:off x="1111468" y="2788394"/>
          <a:ext cx="32766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752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Triangle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0.324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Outside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0.291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Smaller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0.245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0.185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36072"/>
              </p:ext>
            </p:extLst>
          </p:nvPr>
        </p:nvGraphicFramePr>
        <p:xfrm>
          <a:off x="5226268" y="2773154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05000"/>
                <a:gridCol w="15240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Smaller triangle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0.186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Bigger triangle</a:t>
                      </a:r>
                      <a:r>
                        <a:rPr lang="hi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0.107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r>
                        <a:rPr lang="en-US" baseline="0" dirty="0" smtClean="0"/>
                        <a:t> triangle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0.050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Blue object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0.041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86997"/>
              </p:ext>
            </p:extLst>
          </p:nvPr>
        </p:nvGraphicFramePr>
        <p:xfrm>
          <a:off x="1066800" y="4709160"/>
          <a:ext cx="35052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Outside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0.070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Triangle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0.066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Smaller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0.054</a:t>
                      </a:r>
                      <a:endParaRPr lang="en-IN" b="1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44162"/>
              </p:ext>
            </p:extLst>
          </p:nvPr>
        </p:nvGraphicFramePr>
        <p:xfrm>
          <a:off x="5181600" y="4693920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Gets success</a:t>
                      </a:r>
                      <a:r>
                        <a:rPr lang="hi-IN" b="0" dirty="0" smtClean="0"/>
                        <a:t> 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0.051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Red triangle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0.051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Ring basically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0.040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Cannot 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6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English Results : Noun Learning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Monograms</a:t>
            </a:r>
          </a:p>
          <a:p>
            <a:pPr lvl="1"/>
            <a:r>
              <a:rPr lang="en-US" dirty="0" smtClean="0"/>
              <a:t>Concept-2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 Concept-1 Concept-2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Bigrams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Concept-2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Not Concept-1 Concept-2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Joint Probability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65502"/>
              </p:ext>
            </p:extLst>
          </p:nvPr>
        </p:nvGraphicFramePr>
        <p:xfrm>
          <a:off x="1143000" y="4755932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95400"/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triangle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0.036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Outside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0.031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0.027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75277"/>
              </p:ext>
            </p:extLst>
          </p:nvPr>
        </p:nvGraphicFramePr>
        <p:xfrm>
          <a:off x="5105400" y="4740166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7400"/>
                <a:gridCol w="1371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Smaller triangle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0.014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Red triangle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0.012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Gets 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0.009</a:t>
                      </a:r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Ring</a:t>
                      </a:r>
                      <a:r>
                        <a:rPr lang="en-US" baseline="0" dirty="0" smtClean="0"/>
                        <a:t> basically</a:t>
                      </a:r>
                      <a:r>
                        <a:rPr lang="hi-IN" dirty="0" smtClean="0"/>
                        <a:t>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44154"/>
              </p:ext>
            </p:extLst>
          </p:nvPr>
        </p:nvGraphicFramePr>
        <p:xfrm>
          <a:off x="1158766" y="2756862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9050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Triangle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0.204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Outside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0.156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0.146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0.112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49862"/>
              </p:ext>
            </p:extLst>
          </p:nvPr>
        </p:nvGraphicFramePr>
        <p:xfrm>
          <a:off x="5121166" y="2788394"/>
          <a:ext cx="342900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7400"/>
                <a:gridCol w="1371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Smaller triangle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0.096</a:t>
                      </a:r>
                      <a:endParaRPr lang="en-IN" b="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Bigger triangle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0.064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 outside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0.028</a:t>
                      </a:r>
                      <a:endParaRPr lang="en-IN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Red triangle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1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Hindi Verbs from User labeled clusters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038600" cy="4114800"/>
          </a:xfrm>
        </p:spPr>
        <p:txBody>
          <a:bodyPr/>
          <a:lstStyle/>
          <a:p>
            <a:r>
              <a:rPr lang="en-US" dirty="0" smtClean="0"/>
              <a:t>Ground Truth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8200" y="1371600"/>
            <a:ext cx="4038600" cy="4114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49450"/>
              </p:ext>
            </p:extLst>
          </p:nvPr>
        </p:nvGraphicFramePr>
        <p:xfrm>
          <a:off x="457200" y="1981200"/>
          <a:ext cx="3962400" cy="3799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45-93,</a:t>
                      </a:r>
                      <a:r>
                        <a:rPr lang="en-US" baseline="0" dirty="0" smtClean="0"/>
                        <a:t> 151-175,557-598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घूम रहे, खेल रहे</a:t>
                      </a:r>
                      <a:r>
                        <a:rPr lang="en-US" dirty="0" smtClean="0"/>
                        <a:t>, </a:t>
                      </a:r>
                      <a:r>
                        <a:rPr lang="hi-IN" dirty="0" smtClean="0"/>
                        <a:t>घूम रहा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गोल घूमना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134</a:t>
                      </a:r>
                      <a:r>
                        <a:rPr lang="en-IN" baseline="0" dirty="0" smtClean="0"/>
                        <a:t> - </a:t>
                      </a:r>
                      <a:r>
                        <a:rPr lang="en-IN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गया, बाहर चला गया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176</a:t>
                      </a:r>
                      <a:r>
                        <a:rPr lang="en-IN" baseline="0" dirty="0" smtClean="0"/>
                        <a:t> - </a:t>
                      </a:r>
                      <a:r>
                        <a:rPr lang="en-IN" dirty="0" smtClean="0"/>
                        <a:t>195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अंदर आ रहा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</a:t>
                      </a:r>
                      <a:r>
                        <a:rPr lang="en-IN" baseline="0" dirty="0" smtClean="0"/>
                        <a:t> - </a:t>
                      </a:r>
                      <a:r>
                        <a:rPr lang="en-IN" dirty="0" smtClean="0"/>
                        <a:t>230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टक्कर मार रहा, रोक रहा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lain" startAt="235"/>
                      </a:pPr>
                      <a:r>
                        <a:rPr lang="en-IN" dirty="0" smtClean="0"/>
                        <a:t> - 249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ले जा रहा, खींच रहा</a:t>
                      </a:r>
                      <a:endParaRPr lang="en-IN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pPr marL="342900" indent="-342900">
                        <a:buAutoNum type="arabicPlain" startAt="310"/>
                      </a:pPr>
                      <a:r>
                        <a:rPr lang="en-IN" dirty="0" smtClean="0"/>
                        <a:t> - 410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निकाल रहा, ले जा रहा, धकेल रहा, फेक रहा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 smtClean="0"/>
                        <a:t>415 - 487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बंद कर दिया, खड़ा हो गया, रोक लिया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14324"/>
              </p:ext>
            </p:extLst>
          </p:nvPr>
        </p:nvGraphicFramePr>
        <p:xfrm>
          <a:off x="4953000" y="1981200"/>
          <a:ext cx="3581400" cy="4048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Verbs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b="0" dirty="0" smtClean="0">
                          <a:solidFill>
                            <a:srgbClr val="C00000"/>
                          </a:solidFill>
                        </a:rPr>
                        <a:t>खुश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पकड़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dirty="0" smtClean="0">
                          <a:solidFill>
                            <a:srgbClr val="C00000"/>
                          </a:solidFill>
                        </a:rPr>
                        <a:t>गोल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घूम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dirty="0" smtClean="0">
                          <a:solidFill>
                            <a:srgbClr val="C00000"/>
                          </a:solidFill>
                        </a:rPr>
                        <a:t>कोण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,</a:t>
                      </a:r>
                      <a:r>
                        <a:rPr lang="hi-IN" dirty="0" smtClean="0"/>
                        <a:t> दोनो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दोस्त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घूमे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वापस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hi-IN" b="1" dirty="0" smtClean="0"/>
                        <a:t>निकाल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धकेल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फेक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तरीक़ो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धक्का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सिरे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जुड़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धक्के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मारकर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अधूरे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धकेलने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dirty="0" smtClean="0">
                          <a:solidFill>
                            <a:srgbClr val="C00000"/>
                          </a:solidFill>
                        </a:rPr>
                        <a:t>चतुर्भुज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>
                          <a:solidFill>
                            <a:srgbClr val="C00000"/>
                          </a:solidFill>
                        </a:rPr>
                        <a:t>रास्ता</a:t>
                      </a:r>
                      <a:r>
                        <a:rPr lang="en-US" dirty="0" smtClean="0"/>
                        <a:t>,</a:t>
                      </a:r>
                      <a:r>
                        <a:rPr lang="hi-IN" b="1" dirty="0" smtClean="0"/>
                        <a:t>खड़ा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युध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dirty="0" smtClean="0">
                          <a:solidFill>
                            <a:srgbClr val="C00000"/>
                          </a:solidFill>
                        </a:rPr>
                        <a:t>दरवाजा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,</a:t>
                      </a:r>
                      <a:r>
                        <a:rPr lang="hi-IN" dirty="0" smtClean="0"/>
                        <a:t> ना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भगा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विरूध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पाए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पड़ा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वो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रोक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2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8" y="152400"/>
            <a:ext cx="8183880" cy="1051560"/>
          </a:xfrm>
        </p:spPr>
        <p:txBody>
          <a:bodyPr/>
          <a:lstStyle/>
          <a:p>
            <a:r>
              <a:rPr lang="en-US" dirty="0" smtClean="0"/>
              <a:t>Language learning by Infants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125767" y="2362200"/>
            <a:ext cx="8578112" cy="4041226"/>
            <a:chOff x="125767" y="1382111"/>
            <a:chExt cx="8578112" cy="4041226"/>
          </a:xfrm>
        </p:grpSpPr>
        <p:sp>
          <p:nvSpPr>
            <p:cNvPr id="4" name="Rounded Rectangle 3"/>
            <p:cNvSpPr/>
            <p:nvPr/>
          </p:nvSpPr>
          <p:spPr>
            <a:xfrm>
              <a:off x="5562600" y="1382111"/>
              <a:ext cx="2057400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Visual Perception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79882" y="2343807"/>
              <a:ext cx="1752600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Shapes/Faces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951279" y="2362200"/>
              <a:ext cx="1752600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Motion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9882" y="3573516"/>
              <a:ext cx="1752600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</a:t>
              </a:r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951279" y="4813736"/>
              <a:ext cx="1752600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Actions</a:t>
              </a:r>
              <a:endParaRPr lang="en-IN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20009" y="1382111"/>
              <a:ext cx="2057400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Auditory Perception</a:t>
              </a:r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29509" y="2362200"/>
              <a:ext cx="2432791" cy="60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Syllables/Words</a:t>
              </a:r>
              <a:endParaRPr lang="en-I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35798" y="4813737"/>
              <a:ext cx="1425821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Verbs</a:t>
              </a:r>
              <a:endParaRPr lang="en-IN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64499" y="3568261"/>
              <a:ext cx="1425821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Nouns</a:t>
              </a:r>
              <a:endParaRPr lang="en-IN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5767" y="3573516"/>
              <a:ext cx="1425821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Others</a:t>
              </a:r>
              <a:endParaRPr lang="en-IN" dirty="0"/>
            </a:p>
          </p:txBody>
        </p:sp>
        <p:cxnSp>
          <p:nvCxnSpPr>
            <p:cNvPr id="19" name="Straight Arrow Connector 18"/>
            <p:cNvCxnSpPr>
              <a:stCxn id="11" idx="2"/>
              <a:endCxn id="12" idx="0"/>
            </p:cNvCxnSpPr>
            <p:nvPr/>
          </p:nvCxnSpPr>
          <p:spPr>
            <a:xfrm flipH="1">
              <a:off x="1945905" y="1991711"/>
              <a:ext cx="2804" cy="370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5" idx="0"/>
            </p:cNvCxnSpPr>
            <p:nvPr/>
          </p:nvCxnSpPr>
          <p:spPr>
            <a:xfrm flipH="1">
              <a:off x="838678" y="2971800"/>
              <a:ext cx="1107227" cy="60171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4"/>
              <a:endCxn id="14" idx="0"/>
            </p:cNvCxnSpPr>
            <p:nvPr/>
          </p:nvCxnSpPr>
          <p:spPr>
            <a:xfrm>
              <a:off x="1945905" y="2971800"/>
              <a:ext cx="1031505" cy="5964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4"/>
              <a:endCxn id="13" idx="0"/>
            </p:cNvCxnSpPr>
            <p:nvPr/>
          </p:nvCxnSpPr>
          <p:spPr>
            <a:xfrm>
              <a:off x="1945905" y="2971800"/>
              <a:ext cx="2804" cy="184193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2"/>
              <a:endCxn id="5" idx="0"/>
            </p:cNvCxnSpPr>
            <p:nvPr/>
          </p:nvCxnSpPr>
          <p:spPr>
            <a:xfrm flipH="1">
              <a:off x="5456182" y="1991711"/>
              <a:ext cx="1135118" cy="3520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2"/>
              <a:endCxn id="6" idx="0"/>
            </p:cNvCxnSpPr>
            <p:nvPr/>
          </p:nvCxnSpPr>
          <p:spPr>
            <a:xfrm>
              <a:off x="6591300" y="1991711"/>
              <a:ext cx="1236279" cy="370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2"/>
              <a:endCxn id="8" idx="0"/>
            </p:cNvCxnSpPr>
            <p:nvPr/>
          </p:nvCxnSpPr>
          <p:spPr>
            <a:xfrm>
              <a:off x="7827579" y="2971800"/>
              <a:ext cx="0" cy="184193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" idx="2"/>
              <a:endCxn id="7" idx="0"/>
            </p:cNvCxnSpPr>
            <p:nvPr/>
          </p:nvCxnSpPr>
          <p:spPr>
            <a:xfrm>
              <a:off x="5456182" y="2953407"/>
              <a:ext cx="0" cy="620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4" idx="3"/>
              <a:endCxn id="7" idx="1"/>
            </p:cNvCxnSpPr>
            <p:nvPr/>
          </p:nvCxnSpPr>
          <p:spPr>
            <a:xfrm>
              <a:off x="3690320" y="3873061"/>
              <a:ext cx="889562" cy="525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3"/>
              <a:endCxn id="8" idx="1"/>
            </p:cNvCxnSpPr>
            <p:nvPr/>
          </p:nvCxnSpPr>
          <p:spPr>
            <a:xfrm flipV="1">
              <a:off x="2661619" y="5118536"/>
              <a:ext cx="4289660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/>
          <p:nvPr/>
        </p:nvSpPr>
        <p:spPr>
          <a:xfrm>
            <a:off x="1948710" y="1295400"/>
            <a:ext cx="464259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4" idx="2"/>
            <a:endCxn id="11" idx="0"/>
          </p:cNvCxnSpPr>
          <p:nvPr/>
        </p:nvCxnSpPr>
        <p:spPr>
          <a:xfrm flipH="1">
            <a:off x="1948709" y="1905000"/>
            <a:ext cx="2321296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4" idx="0"/>
          </p:cNvCxnSpPr>
          <p:nvPr/>
        </p:nvCxnSpPr>
        <p:spPr>
          <a:xfrm>
            <a:off x="4270005" y="1905000"/>
            <a:ext cx="232129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35651" y="4419600"/>
            <a:ext cx="4326599" cy="914400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98591" y="5641425"/>
            <a:ext cx="7756233" cy="914400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3938693" y="5726668"/>
            <a:ext cx="147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Association</a:t>
            </a:r>
            <a:endParaRPr lang="en-IN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656755" y="4530923"/>
            <a:ext cx="109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Association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214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English Verbs from User labeled clusters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3657600" cy="4114800"/>
          </a:xfrm>
        </p:spPr>
        <p:txBody>
          <a:bodyPr/>
          <a:lstStyle/>
          <a:p>
            <a:r>
              <a:rPr lang="en-US" dirty="0" smtClean="0"/>
              <a:t>Ground Truth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8200" y="1371600"/>
            <a:ext cx="4038600" cy="4114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54872"/>
              </p:ext>
            </p:extLst>
          </p:nvPr>
        </p:nvGraphicFramePr>
        <p:xfrm>
          <a:off x="457200" y="1981200"/>
          <a:ext cx="3429000" cy="3530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45-93,</a:t>
                      </a:r>
                      <a:r>
                        <a:rPr lang="en-US" baseline="0" dirty="0" smtClean="0"/>
                        <a:t> 151-175,557-598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Circle, rotate, play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134</a:t>
                      </a:r>
                      <a:r>
                        <a:rPr lang="en-IN" baseline="0" dirty="0" smtClean="0"/>
                        <a:t> - </a:t>
                      </a:r>
                      <a:r>
                        <a:rPr lang="en-IN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away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176</a:t>
                      </a:r>
                      <a:r>
                        <a:rPr lang="en-IN" baseline="0" dirty="0" smtClean="0"/>
                        <a:t> - </a:t>
                      </a:r>
                      <a:r>
                        <a:rPr lang="en-IN" dirty="0" smtClean="0"/>
                        <a:t>195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</a:t>
                      </a:r>
                      <a:r>
                        <a:rPr lang="en-IN" baseline="0" dirty="0" smtClean="0"/>
                        <a:t> - </a:t>
                      </a:r>
                      <a:r>
                        <a:rPr lang="en-IN" dirty="0" smtClean="0"/>
                        <a:t>230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Hit, stop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lain" startAt="235"/>
                      </a:pPr>
                      <a:r>
                        <a:rPr lang="en-IN" dirty="0" smtClean="0"/>
                        <a:t> - 249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IN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pPr marL="342900" indent="-342900">
                        <a:buAutoNum type="arabicPlain" startAt="310"/>
                      </a:pPr>
                      <a:r>
                        <a:rPr lang="en-IN" dirty="0" smtClean="0"/>
                        <a:t> - 410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Throw, push</a:t>
                      </a:r>
                      <a:endParaRPr lang="hi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 smtClean="0"/>
                        <a:t>415 - 487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Block, stand,</a:t>
                      </a:r>
                      <a:r>
                        <a:rPr lang="en-US" baseline="0" dirty="0" smtClean="0"/>
                        <a:t> roam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23165"/>
              </p:ext>
            </p:extLst>
          </p:nvPr>
        </p:nvGraphicFramePr>
        <p:xfrm>
          <a:off x="4267200" y="1981200"/>
          <a:ext cx="4267200" cy="3530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Verbs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Fighting</a:t>
                      </a:r>
                      <a:r>
                        <a:rPr lang="en-US" b="0" dirty="0" smtClean="0"/>
                        <a:t>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playing</a:t>
                      </a:r>
                      <a:r>
                        <a:rPr lang="en-US" b="0" baseline="0" dirty="0" smtClean="0"/>
                        <a:t>,</a:t>
                      </a:r>
                      <a:r>
                        <a:rPr lang="en-US" b="0" baseline="0" dirty="0" smtClean="0">
                          <a:solidFill>
                            <a:srgbClr val="C00000"/>
                          </a:solidFill>
                        </a:rPr>
                        <a:t> interacting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1" baseline="0" dirty="0" smtClean="0"/>
                        <a:t>circling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smtClean="0">
                          <a:solidFill>
                            <a:srgbClr val="C00000"/>
                          </a:solidFill>
                        </a:rPr>
                        <a:t>touching, connected, enjoying</a:t>
                      </a:r>
                      <a:r>
                        <a:rPr lang="en-US" b="0" baseline="0" dirty="0" smtClean="0"/>
                        <a:t>,  enclosed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Chasing, dancing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Still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Funny,</a:t>
                      </a:r>
                      <a:r>
                        <a:rPr lang="en-US" baseline="0" dirty="0" smtClean="0"/>
                        <a:t> ways,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corner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Pushing, Push</a:t>
                      </a:r>
                      <a:r>
                        <a:rPr lang="en-US" b="0" dirty="0" smtClean="0"/>
                        <a:t>, Win, wait, moving,</a:t>
                      </a:r>
                      <a:r>
                        <a:rPr lang="en-US" b="0" baseline="0" dirty="0" smtClean="0"/>
                        <a:t> ahead</a:t>
                      </a:r>
                      <a:endParaRPr lang="hi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Blocks</a:t>
                      </a:r>
                      <a:r>
                        <a:rPr lang="en-US" dirty="0" smtClean="0"/>
                        <a:t>, completely,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explore,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roam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reason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8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Hindi Results : Unsupervised Verb Learning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038600" cy="4114800"/>
          </a:xfrm>
        </p:spPr>
        <p:txBody>
          <a:bodyPr/>
          <a:lstStyle/>
          <a:p>
            <a:r>
              <a:rPr lang="en-US" dirty="0" smtClean="0"/>
              <a:t>Ground Truth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8200" y="1371600"/>
            <a:ext cx="4038600" cy="4114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00599"/>
              </p:ext>
            </p:extLst>
          </p:nvPr>
        </p:nvGraphicFramePr>
        <p:xfrm>
          <a:off x="457200" y="1981200"/>
          <a:ext cx="3962400" cy="2494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8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190-255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आना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hi-IN" dirty="0" smtClean="0"/>
                        <a:t>टकराना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150-195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घूमना</a:t>
                      </a:r>
                      <a:r>
                        <a:rPr lang="en-US" dirty="0" smtClean="0"/>
                        <a:t>, </a:t>
                      </a:r>
                      <a:r>
                        <a:rPr lang="hi-IN" dirty="0" smtClean="0"/>
                        <a:t>आना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520-595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घूमना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370-405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धक्का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400-455,</a:t>
                      </a:r>
                      <a:r>
                        <a:rPr lang="en-US" baseline="0" dirty="0" smtClean="0"/>
                        <a:t> 460-515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बंद करना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51040"/>
              </p:ext>
            </p:extLst>
          </p:nvPr>
        </p:nvGraphicFramePr>
        <p:xfrm>
          <a:off x="4953000" y="1981200"/>
          <a:ext cx="3581400" cy="2494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Verbs</a:t>
                      </a:r>
                      <a:r>
                        <a:rPr lang="en-US" baseline="0" dirty="0" smtClean="0"/>
                        <a:t> Discovered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>
                          <a:solidFill>
                            <a:srgbClr val="C00000"/>
                          </a:solidFill>
                        </a:rPr>
                        <a:t>भिड़ा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हिचक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निकालना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चिढ़ा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शरमा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खींचने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टक्करमारने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>
                          <a:solidFill>
                            <a:srgbClr val="C00000"/>
                          </a:solidFill>
                        </a:rPr>
                        <a:t>डरता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खेलना</a:t>
                      </a:r>
                      <a:r>
                        <a:rPr lang="en-US" dirty="0" smtClean="0"/>
                        <a:t>,</a:t>
                      </a:r>
                      <a:r>
                        <a:rPr lang="hi-IN" dirty="0" smtClean="0"/>
                        <a:t> </a:t>
                      </a:r>
                      <a:r>
                        <a:rPr lang="hi-IN" b="1" dirty="0" smtClean="0"/>
                        <a:t>घूमे</a:t>
                      </a:r>
                      <a:r>
                        <a:rPr lang="en-US" b="1" dirty="0" smtClean="0"/>
                        <a:t>,</a:t>
                      </a:r>
                      <a:r>
                        <a:rPr lang="hi-IN" b="1" dirty="0" smtClean="0"/>
                        <a:t> घूमते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वापस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युध</a:t>
                      </a:r>
                      <a:r>
                        <a:rPr lang="en-US" dirty="0" smtClean="0"/>
                        <a:t>,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9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Conclusion and Further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nouns are successfully discovered</a:t>
            </a:r>
          </a:p>
          <a:p>
            <a:r>
              <a:rPr lang="en-US" dirty="0" smtClean="0"/>
              <a:t>Verbs obtained in </a:t>
            </a:r>
            <a:r>
              <a:rPr lang="en-US" dirty="0"/>
              <a:t>u</a:t>
            </a:r>
            <a:r>
              <a:rPr lang="en-US" dirty="0" smtClean="0"/>
              <a:t>ser labeled clusters are vey much same as the ground truth</a:t>
            </a:r>
          </a:p>
          <a:p>
            <a:r>
              <a:rPr lang="en-US" dirty="0" smtClean="0"/>
              <a:t>In the unsupervised learning, the verbs are not mapped very well to action</a:t>
            </a:r>
          </a:p>
          <a:p>
            <a:pPr lvl="1"/>
            <a:r>
              <a:rPr lang="en-US" dirty="0" smtClean="0"/>
              <a:t>Clustering by HMM</a:t>
            </a:r>
          </a:p>
          <a:p>
            <a:pPr lvl="1"/>
            <a:r>
              <a:rPr lang="en-US" dirty="0" smtClean="0"/>
              <a:t>Changing time lag in commentary by each subject</a:t>
            </a:r>
          </a:p>
          <a:p>
            <a:r>
              <a:rPr lang="en-US" dirty="0"/>
              <a:t>Use of gaze data for building attention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Syntax of the language can also be learned after verbs are discovered</a:t>
            </a:r>
          </a:p>
        </p:txBody>
      </p:sp>
    </p:spTree>
    <p:extLst>
      <p:ext uri="{BB962C8B-B14F-4D97-AF65-F5344CB8AC3E}">
        <p14:creationId xmlns:p14="http://schemas.microsoft.com/office/powerpoint/2010/main" val="8491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29718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+mj-lt"/>
              </a:rPr>
              <a:t>Thank You!</a:t>
            </a:r>
            <a:endParaRPr lang="en-I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3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2400" y="533400"/>
            <a:ext cx="8610600" cy="5970104"/>
            <a:chOff x="152400" y="533400"/>
            <a:chExt cx="8610600" cy="5970104"/>
          </a:xfrm>
        </p:grpSpPr>
        <p:sp>
          <p:nvSpPr>
            <p:cNvPr id="5" name="Rounded Rectangle 4"/>
            <p:cNvSpPr/>
            <p:nvPr/>
          </p:nvSpPr>
          <p:spPr>
            <a:xfrm>
              <a:off x="2895600" y="533400"/>
              <a:ext cx="2133600" cy="6096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Videos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52400" y="1143000"/>
              <a:ext cx="8610600" cy="5360504"/>
              <a:chOff x="152400" y="1143000"/>
              <a:chExt cx="8610600" cy="536050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400800" y="1479272"/>
                <a:ext cx="2362200" cy="431192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89132" y="1492468"/>
                <a:ext cx="2362200" cy="371398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553200" y="1600200"/>
                <a:ext cx="2095500" cy="4114800"/>
                <a:chOff x="4800600" y="1600200"/>
                <a:chExt cx="2095500" cy="4114800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4800600" y="1600200"/>
                  <a:ext cx="2095500" cy="609600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Object Identification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4800600" y="2514599"/>
                  <a:ext cx="2095500" cy="583095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Feature extraction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4800600" y="3366052"/>
                  <a:ext cx="2095500" cy="510209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HMM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4800600" y="4267200"/>
                  <a:ext cx="2095500" cy="576471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Hierarchical Clustering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4800600" y="5181600"/>
                  <a:ext cx="2095500" cy="533400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Action clusters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Rounded Rectangle 21"/>
              <p:cNvSpPr/>
              <p:nvPr/>
            </p:nvSpPr>
            <p:spPr>
              <a:xfrm>
                <a:off x="533400" y="1600200"/>
                <a:ext cx="1981200" cy="60960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Commentaries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1434" y="2606566"/>
                <a:ext cx="2133600" cy="6096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Word Separation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752600" y="5105400"/>
                <a:ext cx="1895147" cy="6858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Word Clustering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52400" y="4038600"/>
                <a:ext cx="1524000" cy="864704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Association measure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625164" y="5943600"/>
                <a:ext cx="2171700" cy="559904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Association Measure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800802" y="1600200"/>
                <a:ext cx="2171700" cy="60960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Action Labeling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800802" y="2590800"/>
                <a:ext cx="2171700" cy="6858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Word Clustering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800802" y="3554896"/>
                <a:ext cx="2171700" cy="559904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Association Measure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00802" y="4343400"/>
                <a:ext cx="2171700" cy="559904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Verbs Supervised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381500" y="5943600"/>
                <a:ext cx="2171700" cy="559904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Verbs Unsupervised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52400" y="5206448"/>
                <a:ext cx="1524000" cy="508552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Nouns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914400" y="1143000"/>
                <a:ext cx="6686550" cy="5080552"/>
                <a:chOff x="914400" y="1143000"/>
                <a:chExt cx="6686550" cy="5080552"/>
              </a:xfrm>
            </p:grpSpPr>
            <p:cxnSp>
              <p:nvCxnSpPr>
                <p:cNvPr id="8" name="Straight Arrow Connector 7"/>
                <p:cNvCxnSpPr>
                  <a:stCxn id="5" idx="2"/>
                  <a:endCxn id="22" idx="0"/>
                </p:cNvCxnSpPr>
                <p:nvPr/>
              </p:nvCxnSpPr>
              <p:spPr>
                <a:xfrm flipH="1">
                  <a:off x="1524000" y="1143000"/>
                  <a:ext cx="2438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5" idx="2"/>
                  <a:endCxn id="15" idx="0"/>
                </p:cNvCxnSpPr>
                <p:nvPr/>
              </p:nvCxnSpPr>
              <p:spPr>
                <a:xfrm>
                  <a:off x="3962400" y="1143000"/>
                  <a:ext cx="363855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5" idx="2"/>
                  <a:endCxn id="16" idx="0"/>
                </p:cNvCxnSpPr>
                <p:nvPr/>
              </p:nvCxnSpPr>
              <p:spPr>
                <a:xfrm>
                  <a:off x="7600950" y="2209800"/>
                  <a:ext cx="0" cy="3047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6" idx="2"/>
                  <a:endCxn id="19" idx="0"/>
                </p:cNvCxnSpPr>
                <p:nvPr/>
              </p:nvCxnSpPr>
              <p:spPr>
                <a:xfrm>
                  <a:off x="7600950" y="3097694"/>
                  <a:ext cx="0" cy="2683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7600950" y="3876261"/>
                  <a:ext cx="0" cy="3909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7600950" y="4843671"/>
                  <a:ext cx="0" cy="33792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22" idx="2"/>
                </p:cNvCxnSpPr>
                <p:nvPr/>
              </p:nvCxnSpPr>
              <p:spPr>
                <a:xfrm flipH="1">
                  <a:off x="1508234" y="2209800"/>
                  <a:ext cx="15766" cy="39676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508234" y="3216166"/>
                  <a:ext cx="1191940" cy="18892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21" idx="1"/>
                </p:cNvCxnSpPr>
                <p:nvPr/>
              </p:nvCxnSpPr>
              <p:spPr>
                <a:xfrm flipH="1">
                  <a:off x="3647747" y="5448300"/>
                  <a:ext cx="29054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8" idx="0"/>
                </p:cNvCxnSpPr>
                <p:nvPr/>
              </p:nvCxnSpPr>
              <p:spPr>
                <a:xfrm flipH="1">
                  <a:off x="914400" y="3216166"/>
                  <a:ext cx="593834" cy="8224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endCxn id="30" idx="0"/>
                </p:cNvCxnSpPr>
                <p:nvPr/>
              </p:nvCxnSpPr>
              <p:spPr>
                <a:xfrm>
                  <a:off x="2700174" y="5791200"/>
                  <a:ext cx="10840" cy="152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5" idx="2"/>
                  <a:endCxn id="43" idx="0"/>
                </p:cNvCxnSpPr>
                <p:nvPr/>
              </p:nvCxnSpPr>
              <p:spPr>
                <a:xfrm>
                  <a:off x="3962400" y="1143000"/>
                  <a:ext cx="924252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575034" y="2911366"/>
                  <a:ext cx="1225768" cy="223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43" idx="2"/>
                </p:cNvCxnSpPr>
                <p:nvPr/>
              </p:nvCxnSpPr>
              <p:spPr>
                <a:xfrm>
                  <a:off x="4886652" y="2209800"/>
                  <a:ext cx="0" cy="381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endCxn id="54" idx="0"/>
                </p:cNvCxnSpPr>
                <p:nvPr/>
              </p:nvCxnSpPr>
              <p:spPr>
                <a:xfrm>
                  <a:off x="4886652" y="3276600"/>
                  <a:ext cx="0" cy="2782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54" idx="2"/>
                  <a:endCxn id="58" idx="0"/>
                </p:cNvCxnSpPr>
                <p:nvPr/>
              </p:nvCxnSpPr>
              <p:spPr>
                <a:xfrm>
                  <a:off x="4886652" y="4114800"/>
                  <a:ext cx="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0" idx="3"/>
                  <a:endCxn id="59" idx="1"/>
                </p:cNvCxnSpPr>
                <p:nvPr/>
              </p:nvCxnSpPr>
              <p:spPr>
                <a:xfrm>
                  <a:off x="3796864" y="6223552"/>
                  <a:ext cx="5846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28" idx="2"/>
                  <a:endCxn id="66" idx="0"/>
                </p:cNvCxnSpPr>
                <p:nvPr/>
              </p:nvCxnSpPr>
              <p:spPr>
                <a:xfrm>
                  <a:off x="914400" y="4903304"/>
                  <a:ext cx="0" cy="30314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031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/>
              <a:t>Psychological Videos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533400" y="1676400"/>
            <a:ext cx="76200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-342900">
              <a:buClrTx/>
            </a:pPr>
            <a:r>
              <a:rPr lang="en-US" sz="2000" dirty="0"/>
              <a:t>Manually  created goal driven </a:t>
            </a:r>
            <a:r>
              <a:rPr lang="en-US" sz="2000" dirty="0" smtClean="0"/>
              <a:t>videos</a:t>
            </a:r>
            <a:endParaRPr lang="en-US" sz="2000" dirty="0"/>
          </a:p>
          <a:p>
            <a:pPr marL="342900" lvl="1" indent="-342900">
              <a:buClrTx/>
            </a:pPr>
            <a:r>
              <a:rPr lang="en-US" sz="2000" dirty="0" smtClean="0"/>
              <a:t>Difficult to generate automatically</a:t>
            </a:r>
          </a:p>
          <a:p>
            <a:pPr marL="342900" lvl="1" indent="-342900">
              <a:buClrTx/>
            </a:pPr>
            <a:r>
              <a:rPr lang="en-US" sz="2000" dirty="0" smtClean="0"/>
              <a:t>Available Videos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800" dirty="0" err="1" smtClean="0"/>
              <a:t>Heider</a:t>
            </a:r>
            <a:r>
              <a:rPr lang="en-US" sz="1800" dirty="0" smtClean="0"/>
              <a:t> </a:t>
            </a:r>
            <a:r>
              <a:rPr lang="en-US" sz="1800" dirty="0" err="1" smtClean="0"/>
              <a:t>Simmel</a:t>
            </a:r>
            <a:r>
              <a:rPr lang="en-US" sz="1800" dirty="0" smtClean="0"/>
              <a:t> Video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800" dirty="0" err="1" smtClean="0"/>
              <a:t>Frith</a:t>
            </a:r>
            <a:r>
              <a:rPr lang="en-US" sz="1800" dirty="0" smtClean="0"/>
              <a:t> </a:t>
            </a:r>
            <a:r>
              <a:rPr lang="en-US" sz="1800" dirty="0" err="1" smtClean="0"/>
              <a:t>Happes</a:t>
            </a:r>
            <a:r>
              <a:rPr lang="en-US" sz="1800" dirty="0" smtClean="0"/>
              <a:t> Animations 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133600" y="4114800"/>
            <a:ext cx="4419600" cy="1789841"/>
            <a:chOff x="1416758" y="2265607"/>
            <a:chExt cx="5472284" cy="2153993"/>
          </a:xfrm>
        </p:grpSpPr>
        <p:pic>
          <p:nvPicPr>
            <p:cNvPr id="7170" name="Picture 2" descr="C:\Users\Diwakar\Documents\Acads\Courses\4\cs498\presentation\027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286001"/>
              <a:ext cx="2133600" cy="159770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7171" name="Picture 3" descr="C:\Users\Diwakar\Documents\Acads\Courses\4\cs498\presentation\118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208" y="2265607"/>
              <a:ext cx="2160834" cy="16180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sp>
          <p:nvSpPr>
            <p:cNvPr id="6" name="TextBox 5"/>
            <p:cNvSpPr txBox="1"/>
            <p:nvPr/>
          </p:nvSpPr>
          <p:spPr>
            <a:xfrm>
              <a:off x="1416758" y="4038600"/>
              <a:ext cx="536504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Stills from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Heider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Simmel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Video</a:t>
              </a:r>
              <a:endParaRPr lang="en-I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Previous Works </a:t>
            </a:r>
            <a:r>
              <a:rPr lang="en-US" sz="4000" dirty="0" smtClean="0"/>
              <a:t>on Psychological Videos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G.Satish</a:t>
            </a:r>
            <a:r>
              <a:rPr lang="en-US" sz="2400" dirty="0" smtClean="0"/>
              <a:t>-Mukerjee, Acquiring Linguistic argument Structure</a:t>
            </a:r>
          </a:p>
          <a:p>
            <a:pPr lvl="1"/>
            <a:r>
              <a:rPr lang="en-US" sz="1800" dirty="0" smtClean="0"/>
              <a:t>Merge Neural Gas method for action clustering</a:t>
            </a:r>
          </a:p>
          <a:p>
            <a:r>
              <a:rPr lang="en-US" sz="2400" dirty="0" err="1" smtClean="0"/>
              <a:t>Nayak</a:t>
            </a:r>
            <a:r>
              <a:rPr lang="en-US" sz="2400" dirty="0" smtClean="0"/>
              <a:t>-Mukerjee 2012, Learning Containment Metaphor</a:t>
            </a:r>
          </a:p>
          <a:p>
            <a:pPr lvl="1"/>
            <a:r>
              <a:rPr lang="en-US" sz="1800" dirty="0" smtClean="0"/>
              <a:t>Learn the language structure and then semantics to get metaphor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55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14400"/>
          </a:xfrm>
        </p:spPr>
        <p:txBody>
          <a:bodyPr/>
          <a:lstStyle/>
          <a:p>
            <a:r>
              <a:rPr lang="en-US" dirty="0" smtClean="0"/>
              <a:t>Actions in Psychological videos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actions(chase, go away, come closer) in </a:t>
            </a:r>
            <a:r>
              <a:rPr lang="en-US" dirty="0" err="1" smtClean="0"/>
              <a:t>Heider-Simmel</a:t>
            </a:r>
            <a:r>
              <a:rPr lang="en-US" dirty="0" smtClean="0"/>
              <a:t> Video</a:t>
            </a:r>
          </a:p>
          <a:p>
            <a:r>
              <a:rPr lang="en-US" dirty="0" smtClean="0"/>
              <a:t>Need of generalization</a:t>
            </a:r>
          </a:p>
          <a:p>
            <a:r>
              <a:rPr lang="en-US" dirty="0" smtClean="0"/>
              <a:t>Actions in </a:t>
            </a:r>
            <a:r>
              <a:rPr lang="en-US" dirty="0" err="1" smtClean="0"/>
              <a:t>Frith-Happe</a:t>
            </a:r>
            <a:r>
              <a:rPr lang="en-US" dirty="0" smtClean="0"/>
              <a:t> Animations</a:t>
            </a:r>
          </a:p>
          <a:p>
            <a:pPr lvl="1"/>
            <a:r>
              <a:rPr lang="en-US" dirty="0" smtClean="0"/>
              <a:t>Large Variety of actions</a:t>
            </a:r>
          </a:p>
          <a:p>
            <a:pPr lvl="1"/>
            <a:r>
              <a:rPr lang="en-US" dirty="0" smtClean="0"/>
              <a:t>Chase, push, pull, rotate, play, dance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4202668"/>
            <a:ext cx="7315200" cy="2121932"/>
            <a:chOff x="533400" y="3962400"/>
            <a:chExt cx="7315200" cy="2121932"/>
          </a:xfrm>
        </p:grpSpPr>
        <p:pic>
          <p:nvPicPr>
            <p:cNvPr id="5" name="Picture 5" descr="C:\Users\Diwakar\Documents\Acads\Courses\4\cs498\report\chase34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3962400"/>
              <a:ext cx="2133600" cy="147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C:\Users\Diwakar\Documents\Acads\Courses\4\cs498\report\coax8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962400"/>
              <a:ext cx="2265112" cy="1510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 descr="C:\Users\Diwakar\Documents\Acads\Courses\4\cs498\report\drift27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962400"/>
              <a:ext cx="2216028" cy="147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33400" y="5715000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Stills from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Frith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appe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Animations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7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Preprocessing of Data and 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144963"/>
          </a:xfrm>
        </p:spPr>
        <p:txBody>
          <a:bodyPr/>
          <a:lstStyle/>
          <a:p>
            <a:r>
              <a:rPr lang="en-US" dirty="0" smtClean="0"/>
              <a:t>Identification of triangles and Rectangle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Line detection : Hough Transform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Vertices : Intersection of sides of triangle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08610"/>
            <a:r>
              <a:rPr lang="en-US" dirty="0">
                <a:solidFill>
                  <a:srgbClr val="3F3F4D"/>
                </a:solidFill>
              </a:rPr>
              <a:t>Feature </a:t>
            </a:r>
            <a:r>
              <a:rPr lang="en-US" dirty="0" smtClean="0">
                <a:solidFill>
                  <a:srgbClr val="3F3F4D"/>
                </a:solidFill>
              </a:rPr>
              <a:t>Extraction</a:t>
            </a:r>
          </a:p>
          <a:p>
            <a:pPr marL="708660" lvl="1"/>
            <a:r>
              <a:rPr lang="en-US" dirty="0" smtClean="0">
                <a:solidFill>
                  <a:srgbClr val="3F3F4D"/>
                </a:solidFill>
              </a:rPr>
              <a:t>Features  relevant to motion and interaction of triangles</a:t>
            </a:r>
          </a:p>
          <a:p>
            <a:pPr marL="708660" lvl="1"/>
            <a:r>
              <a:rPr lang="en-US" b="1" dirty="0" smtClean="0">
                <a:solidFill>
                  <a:srgbClr val="3F3F4D"/>
                </a:solidFill>
              </a:rPr>
              <a:t>Centroids of triangles</a:t>
            </a:r>
          </a:p>
          <a:p>
            <a:pPr marL="1165860" lvl="2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rgbClr val="3F3F4D"/>
                </a:solidFill>
              </a:rPr>
              <a:t>Captures relative positions of triangles</a:t>
            </a:r>
          </a:p>
          <a:p>
            <a:pPr marL="708660" lvl="1"/>
            <a:r>
              <a:rPr lang="en-US" b="1" dirty="0" smtClean="0">
                <a:solidFill>
                  <a:srgbClr val="3F3F4D"/>
                </a:solidFill>
              </a:rPr>
              <a:t>Orientation of triangles</a:t>
            </a:r>
          </a:p>
          <a:p>
            <a:pPr marL="1165860" lvl="2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rgbClr val="3F3F4D"/>
                </a:solidFill>
              </a:rPr>
              <a:t>Capture direction and relative orientations of triangles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9200" y="2133600"/>
            <a:ext cx="3581400" cy="1219200"/>
            <a:chOff x="914400" y="3429001"/>
            <a:chExt cx="4445184" cy="1600199"/>
          </a:xfrm>
        </p:grpSpPr>
        <p:pic>
          <p:nvPicPr>
            <p:cNvPr id="2050" name="Picture 2" descr="C:\Users\Diwakar\Documents\Acads\Courses\4\cs498\report\0002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429001"/>
              <a:ext cx="2085444" cy="158302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Diwakar\Documents\Acads\Courses\4\cs498\report\rectCoa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429001"/>
              <a:ext cx="2159184" cy="16001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85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of Data and Feature Extraction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144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Feature Extraction </a:t>
                </a:r>
              </a:p>
              <a:p>
                <a:pPr lvl="1"/>
                <a:r>
                  <a:rPr lang="en-US" b="1" dirty="0" smtClean="0"/>
                  <a:t>Visibility of  triangles</a:t>
                </a:r>
              </a:p>
              <a:p>
                <a:pPr marL="1200150" lvl="2" indent="-285750">
                  <a:buFont typeface="Wingdings" pitchFamily="2" charset="2"/>
                  <a:buChar char="§"/>
                </a:pPr>
                <a:r>
                  <a:rPr lang="en-US" dirty="0" smtClean="0"/>
                  <a:t>Measure of how much one triangle can see other triangle</a:t>
                </a:r>
              </a:p>
              <a:p>
                <a:pPr marL="914400" lvl="2" indent="0"/>
                <a:endParaRPr lang="en-US" dirty="0"/>
              </a:p>
              <a:p>
                <a:pPr marL="914400" lvl="2" indent="0"/>
                <a:endParaRPr lang="en-US" dirty="0" smtClean="0"/>
              </a:p>
              <a:p>
                <a:pPr marL="914400" lvl="2" indent="0"/>
                <a:endParaRPr lang="en-US" dirty="0"/>
              </a:p>
              <a:p>
                <a:pPr marL="914400" lvl="2" indent="0"/>
                <a:endParaRPr lang="en-US" dirty="0" smtClean="0"/>
              </a:p>
              <a:p>
                <a:pPr marL="914400" lvl="2" indent="0"/>
                <a:endParaRPr lang="en-US" dirty="0"/>
              </a:p>
              <a:p>
                <a:pPr marL="114300" indent="0"/>
                <a:r>
                  <a:rPr lang="en-US" dirty="0" smtClean="0"/>
                  <a:t> Feature Vector</a:t>
                </a:r>
              </a:p>
              <a:p>
                <a:pPr marL="514350" lvl="1" indent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or	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                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144963"/>
              </a:xfrm>
              <a:blipFill rotWithShape="1">
                <a:blip r:embed="rId2"/>
                <a:stretch>
                  <a:fillRect l="-1704" t="-1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36493" y="2743200"/>
            <a:ext cx="5264307" cy="1143000"/>
            <a:chOff x="635000" y="2382661"/>
            <a:chExt cx="7465385" cy="2069484"/>
          </a:xfrm>
        </p:grpSpPr>
        <p:pic>
          <p:nvPicPr>
            <p:cNvPr id="5" name="Picture 3" descr="C:\Users\Diwakar\Documents\Acads\Courses\4\cs498\presentation\vis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389264"/>
              <a:ext cx="2139392" cy="2053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Diwakar\Documents\Acads\Courses\4\cs498\presentation\vi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389265"/>
              <a:ext cx="2918785" cy="206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C:\Users\Diwakar\Documents\Acads\Courses\4\cs498\presentation\vis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00" y="2382661"/>
              <a:ext cx="2413000" cy="206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01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Macro</Template>
  <TotalTime>2659</TotalTime>
  <Words>1753</Words>
  <Application>Microsoft Office PowerPoint</Application>
  <PresentationFormat>On-screen Show (4:3)</PresentationFormat>
  <Paragraphs>644</Paragraphs>
  <Slides>33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Macro</vt:lpstr>
      <vt:lpstr>Language Independent Noun And Verb Acquisition From Psychological Videos</vt:lpstr>
      <vt:lpstr>Introduction</vt:lpstr>
      <vt:lpstr>Language learning by Infants</vt:lpstr>
      <vt:lpstr>PowerPoint Presentation</vt:lpstr>
      <vt:lpstr>Psychological Videos</vt:lpstr>
      <vt:lpstr>Previous Works on Psychological Videos</vt:lpstr>
      <vt:lpstr>Actions in Psychological videos</vt:lpstr>
      <vt:lpstr>Preprocessing of Data and Feature Extraction</vt:lpstr>
      <vt:lpstr>Preprocessing of Data and Feature Extraction</vt:lpstr>
      <vt:lpstr>Hidden Markov Models</vt:lpstr>
      <vt:lpstr>Distance in HMMs and Hierarchical Clustering</vt:lpstr>
      <vt:lpstr>Language</vt:lpstr>
      <vt:lpstr>Hindi Corpus</vt:lpstr>
      <vt:lpstr>Commentary Collection and Movement Record</vt:lpstr>
      <vt:lpstr>Words and K-Gram Calculation</vt:lpstr>
      <vt:lpstr>Noun Learning and Association Measures</vt:lpstr>
      <vt:lpstr>Noun Learning</vt:lpstr>
      <vt:lpstr>User Labeled Action Clustering</vt:lpstr>
      <vt:lpstr>Verbs in User Labeled Clusters</vt:lpstr>
      <vt:lpstr>Verbs in HMM Based Clusters</vt:lpstr>
      <vt:lpstr>Hindi Results : Noun Learning </vt:lpstr>
      <vt:lpstr>Hindi Results : Noun Learning </vt:lpstr>
      <vt:lpstr>English Results : Noun Learning </vt:lpstr>
      <vt:lpstr>English Results : Noun Learning </vt:lpstr>
      <vt:lpstr>Hindi Results : Noun Learning </vt:lpstr>
      <vt:lpstr>Hindi Results : Noun Learning </vt:lpstr>
      <vt:lpstr>English Results : Noun Learning </vt:lpstr>
      <vt:lpstr>English Results : Noun Learning </vt:lpstr>
      <vt:lpstr>Hindi Verbs from User labeled clusters</vt:lpstr>
      <vt:lpstr>English Verbs from User labeled clusters</vt:lpstr>
      <vt:lpstr>Hindi Results : Unsupervised Verb Learning</vt:lpstr>
      <vt:lpstr>Conclusion and Further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and unsupervised</dc:title>
  <dc:creator>Diwakar Chauhan</dc:creator>
  <cp:lastModifiedBy>Diwakar</cp:lastModifiedBy>
  <cp:revision>262</cp:revision>
  <dcterms:created xsi:type="dcterms:W3CDTF">2006-08-16T00:00:00Z</dcterms:created>
  <dcterms:modified xsi:type="dcterms:W3CDTF">2013-04-25T11:59:55Z</dcterms:modified>
</cp:coreProperties>
</file>