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1" r:id="rId28"/>
    <p:sldId id="280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23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6EE6EE2-3049-400E-9EAC-677EE9AB0D7E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A5151C3-B206-4114-844F-309AA6E37666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4A46DF-33FD-4CD5-830A-7D41D07E58EB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48ED6EC-5E1D-4D6F-ACA6-FD9F5A50E2EC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6DFBE7-B415-41FC-9DB8-D9B42CB171DE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5A8CD39-461F-499B-A056-292389CCF8F7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D52194A-F1D8-49B5-89C9-8C8D7456134F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E187B8C-29B4-4B9C-84ED-7C5FA79EFA8E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96B5369-1B4A-4AF3-8D50-8004BBF8AD85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EA1F4EE-85C5-48C3-A14D-2AD146B695BB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2001797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 smtClean="0" bmk="OLE_LINK2">
                <a:solidFill>
                  <a:schemeClr val="tx2"/>
                </a:solidFill>
                <a:latin typeface="Garamond" pitchFamily="18" charset="0"/>
                <a:ea typeface="Calibri" pitchFamily="34" charset="0"/>
                <a:cs typeface="Times New Roman" pitchFamily="18" charset="0"/>
              </a:rPr>
              <a:t>Network Virtualization</a:t>
            </a:r>
            <a:endParaRPr kumimoji="0" lang="en-US" sz="3600" b="1" i="1" u="none" strike="noStrike" cap="none" normalizeH="0" dirty="0" smtClean="0" bmk="OLE_LINK2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Mayank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Pandey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CSED, MNNIT, Allahabad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Tunnelling (VPN)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3" name="Picture 3" descr="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447800"/>
            <a:ext cx="7010400" cy="4269971"/>
          </a:xfrm>
          <a:noFill/>
          <a:ln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0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Tunnelling (MBONE)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IP multicast deployment in the Internet began in early 1990s</a:t>
            </a:r>
          </a:p>
          <a:p>
            <a:pPr lvl="1"/>
            <a:r>
              <a:rPr lang="en-IN" sz="2400" dirty="0"/>
              <a:t>W</a:t>
            </a:r>
            <a:r>
              <a:rPr lang="en-IN" sz="2400" dirty="0" smtClean="0"/>
              <a:t>ith </a:t>
            </a:r>
            <a:r>
              <a:rPr lang="en-IN" sz="2400" dirty="0"/>
              <a:t>the creation of the Multicast Backbone (MBONE)</a:t>
            </a:r>
          </a:p>
          <a:p>
            <a:pPr lvl="1"/>
            <a:r>
              <a:rPr lang="en-IN" sz="2400" dirty="0" smtClean="0"/>
              <a:t>MBONE </a:t>
            </a:r>
            <a:r>
              <a:rPr lang="en-IN" sz="2400" dirty="0"/>
              <a:t>solved the problem of wide-area IP multicast routing</a:t>
            </a:r>
          </a:p>
          <a:p>
            <a:pPr lvl="2"/>
            <a:r>
              <a:rPr lang="en-IN" sz="2000" dirty="0" smtClean="0"/>
              <a:t>where </a:t>
            </a:r>
            <a:r>
              <a:rPr lang="en-IN" sz="2000" dirty="0"/>
              <a:t>only few routers were capable of </a:t>
            </a:r>
            <a:r>
              <a:rPr lang="en-IN" sz="2000" dirty="0" smtClean="0"/>
              <a:t>IP multicast routing (like DVMRP) , </a:t>
            </a:r>
            <a:r>
              <a:rPr lang="en-IN" sz="2000" dirty="0"/>
              <a:t>by setting up a virtual network of </a:t>
            </a:r>
            <a:r>
              <a:rPr lang="en-IN" sz="2000" dirty="0" smtClean="0"/>
              <a:t>multicast routers </a:t>
            </a:r>
            <a:r>
              <a:rPr lang="en-IN" sz="2000" dirty="0"/>
              <a:t>that are connected by unicast path.</a:t>
            </a:r>
          </a:p>
          <a:p>
            <a:r>
              <a:rPr lang="en-IN" sz="2800" dirty="0" smtClean="0"/>
              <a:t>MBONE </a:t>
            </a:r>
            <a:r>
              <a:rPr lang="en-IN" sz="2800" dirty="0"/>
              <a:t>uses the concept of IP </a:t>
            </a:r>
            <a:r>
              <a:rPr lang="en-IN" sz="2800" dirty="0" smtClean="0"/>
              <a:t>tunnelling </a:t>
            </a:r>
            <a:r>
              <a:rPr lang="en-IN" sz="2800" dirty="0"/>
              <a:t>(IP -</a:t>
            </a:r>
            <a:r>
              <a:rPr lang="en-IN" sz="2800" dirty="0" smtClean="0"/>
              <a:t>in-IP encapsulation</a:t>
            </a:r>
            <a:r>
              <a:rPr lang="en-IN" sz="28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Clean-slate architecture impossible to deploy</a:t>
            </a:r>
          </a:p>
          <a:p>
            <a:pPr lvl="1"/>
            <a:r>
              <a:rPr lang="en-IN" dirty="0"/>
              <a:t>multiple stakeholders</a:t>
            </a:r>
          </a:p>
          <a:p>
            <a:pPr lvl="2"/>
            <a:r>
              <a:rPr lang="en-IN" dirty="0" smtClean="0"/>
              <a:t>almost </a:t>
            </a:r>
            <a:r>
              <a:rPr lang="en-IN" dirty="0"/>
              <a:t>no economic incentives to introduce changes</a:t>
            </a:r>
          </a:p>
          <a:p>
            <a:pPr lvl="1"/>
            <a:r>
              <a:rPr lang="en-IN" dirty="0"/>
              <a:t>D</a:t>
            </a:r>
            <a:r>
              <a:rPr lang="en-IN" dirty="0" smtClean="0"/>
              <a:t>efining </a:t>
            </a:r>
            <a:r>
              <a:rPr lang="en-IN" dirty="0" smtClean="0">
                <a:solidFill>
                  <a:srgbClr val="FF0000"/>
                </a:solidFill>
              </a:rPr>
              <a:t>“one-size-fits-all”</a:t>
            </a:r>
            <a:r>
              <a:rPr lang="en-IN" dirty="0" smtClean="0"/>
              <a:t> </a:t>
            </a:r>
            <a:r>
              <a:rPr lang="en-IN" dirty="0"/>
              <a:t>architecture a challenge</a:t>
            </a:r>
          </a:p>
          <a:p>
            <a:pPr lvl="2"/>
            <a:r>
              <a:rPr lang="en-IN" dirty="0" smtClean="0"/>
              <a:t>future </a:t>
            </a:r>
            <a:r>
              <a:rPr lang="en-IN" dirty="0"/>
              <a:t>needs unknown, difficult to predict</a:t>
            </a:r>
          </a:p>
          <a:p>
            <a:pPr lvl="2"/>
            <a:r>
              <a:rPr lang="en-IN" dirty="0"/>
              <a:t>must accommodate installed 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</a:t>
            </a:r>
            <a:r>
              <a:rPr lang="en-IN" dirty="0" smtClean="0"/>
              <a:t>Virtualization offers: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“all-sizes-fit-into-one”</a:t>
            </a:r>
            <a:r>
              <a:rPr lang="en-IN" dirty="0" smtClean="0"/>
              <a:t> </a:t>
            </a:r>
            <a:r>
              <a:rPr lang="en-IN" dirty="0"/>
              <a:t>solution</a:t>
            </a:r>
          </a:p>
          <a:p>
            <a:r>
              <a:rPr lang="en-IN" dirty="0"/>
              <a:t>Open and expandable model</a:t>
            </a:r>
          </a:p>
          <a:p>
            <a:pPr lvl="1"/>
            <a:r>
              <a:rPr lang="en-IN" dirty="0"/>
              <a:t>multiple heterogeneous architectures on shared physical substrate</a:t>
            </a:r>
          </a:p>
          <a:p>
            <a:pPr lvl="1"/>
            <a:r>
              <a:rPr lang="en-IN" dirty="0"/>
              <a:t>promotes innovation and customized services/applications</a:t>
            </a:r>
          </a:p>
          <a:p>
            <a:r>
              <a:rPr lang="en-IN" dirty="0" smtClean="0"/>
              <a:t>Test-bed </a:t>
            </a:r>
            <a:r>
              <a:rPr lang="en-IN" dirty="0"/>
              <a:t>for deployment/evaluation of new network architectures </a:t>
            </a:r>
            <a:r>
              <a:rPr lang="en-IN" dirty="0" smtClean="0"/>
              <a:t>and protocols</a:t>
            </a:r>
          </a:p>
          <a:p>
            <a:pPr lvl="1"/>
            <a:r>
              <a:rPr lang="en-IN" dirty="0" smtClean="0"/>
              <a:t>Allows easier evolution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Virtual Machines</a:t>
            </a:r>
          </a:p>
          <a:p>
            <a:pPr lvl="1"/>
            <a:r>
              <a:rPr lang="en-IN" dirty="0" smtClean="0"/>
              <a:t>KVM (Kernel based Virtual Machines)</a:t>
            </a:r>
          </a:p>
          <a:p>
            <a:pPr lvl="2"/>
            <a:r>
              <a:rPr lang="en-IN" dirty="0"/>
              <a:t>virtualization module in the Linux </a:t>
            </a:r>
            <a:r>
              <a:rPr lang="en-IN" dirty="0" smtClean="0"/>
              <a:t>kernel</a:t>
            </a:r>
          </a:p>
          <a:p>
            <a:pPr lvl="2"/>
            <a:r>
              <a:rPr lang="en-IN" dirty="0" smtClean="0"/>
              <a:t>allows </a:t>
            </a:r>
            <a:r>
              <a:rPr lang="en-IN" dirty="0"/>
              <a:t>the kernel to function as a hypervisor</a:t>
            </a:r>
            <a:r>
              <a:rPr lang="en-IN" dirty="0" smtClean="0"/>
              <a:t>.</a:t>
            </a:r>
          </a:p>
          <a:p>
            <a:pPr lvl="1"/>
            <a:r>
              <a:rPr lang="en-IN" dirty="0" err="1" smtClean="0"/>
              <a:t>Vmware</a:t>
            </a:r>
            <a:endParaRPr lang="en-IN" dirty="0" smtClean="0"/>
          </a:p>
          <a:p>
            <a:pPr lvl="1"/>
            <a:r>
              <a:rPr lang="en-IN" dirty="0" smtClean="0"/>
              <a:t>Virtual Box</a:t>
            </a:r>
          </a:p>
          <a:p>
            <a:r>
              <a:rPr lang="en-IN" dirty="0" smtClean="0"/>
              <a:t>Network Name Spaces or Containers</a:t>
            </a:r>
          </a:p>
          <a:p>
            <a:pPr lvl="1"/>
            <a:r>
              <a:rPr lang="en-IN" dirty="0" smtClean="0"/>
              <a:t>User mode kernel (Now part of Linux Kernel)</a:t>
            </a:r>
          </a:p>
          <a:p>
            <a:pPr lvl="2"/>
            <a:r>
              <a:rPr lang="en-IN" dirty="0" smtClean="0"/>
              <a:t>Used in </a:t>
            </a:r>
            <a:r>
              <a:rPr lang="en-IN" dirty="0" err="1" smtClean="0"/>
              <a:t>mininet</a:t>
            </a:r>
            <a:r>
              <a:rPr lang="en-IN" dirty="0" smtClean="0"/>
              <a:t>, </a:t>
            </a:r>
            <a:r>
              <a:rPr lang="en-IN" dirty="0" err="1" smtClean="0"/>
              <a:t>docker</a:t>
            </a:r>
            <a:r>
              <a:rPr lang="en-IN" dirty="0" smtClean="0"/>
              <a:t>, </a:t>
            </a:r>
            <a:r>
              <a:rPr lang="en-IN" dirty="0" err="1" smtClean="0"/>
              <a:t>OpenStack</a:t>
            </a:r>
            <a:r>
              <a:rPr lang="en-IN" dirty="0" smtClean="0"/>
              <a:t>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 vs Network Name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1462"/>
            <a:ext cx="8229600" cy="2044701"/>
          </a:xfrm>
        </p:spPr>
        <p:txBody>
          <a:bodyPr/>
          <a:lstStyle/>
          <a:p>
            <a:r>
              <a:rPr lang="en-IN" sz="2400" dirty="0" smtClean="0"/>
              <a:t>Multiple isolated </a:t>
            </a:r>
            <a:r>
              <a:rPr lang="en-IN" sz="2400" dirty="0"/>
              <a:t>n</a:t>
            </a:r>
            <a:r>
              <a:rPr lang="en-IN" sz="2400" dirty="0" smtClean="0"/>
              <a:t>etwork </a:t>
            </a:r>
            <a:r>
              <a:rPr lang="en-IN" sz="2400" dirty="0"/>
              <a:t>e</a:t>
            </a:r>
            <a:r>
              <a:rPr lang="en-IN" sz="2400" dirty="0" smtClean="0"/>
              <a:t>nvironments running on a single physical host or VM</a:t>
            </a:r>
          </a:p>
          <a:p>
            <a:r>
              <a:rPr lang="en-IN" sz="2400" dirty="0" smtClean="0"/>
              <a:t>Each Network Namespace has its own interfaces, forwarding tables and routing tables etc.</a:t>
            </a:r>
          </a:p>
          <a:p>
            <a:r>
              <a:rPr lang="en-IN" sz="2400" dirty="0" smtClean="0"/>
              <a:t>Processes can be dedicated to these network namespaces.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344054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4114800" cy="25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Links (Ethernet Over IP)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2194A-F1D8-49B5-89C9-8C8D7456134F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57324"/>
            <a:ext cx="58102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1905000"/>
            <a:ext cx="289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Creating an appearance that VM1 and VM2 on Server1 are connected with VM2 and VM3 on Server2 via Layer-2 technology.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fact Server1 and Server2 may be multiple hop away from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Links (Other Examples)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IN" dirty="0"/>
              <a:t>VXLAN (Virtual </a:t>
            </a:r>
            <a:r>
              <a:rPr lang="en-IN" dirty="0" err="1"/>
              <a:t>eXtensible</a:t>
            </a:r>
            <a:r>
              <a:rPr lang="en-IN" dirty="0"/>
              <a:t> Local Area </a:t>
            </a:r>
            <a:r>
              <a:rPr lang="en-IN" dirty="0" smtClean="0"/>
              <a:t>Network)</a:t>
            </a:r>
          </a:p>
          <a:p>
            <a:pPr lvl="1"/>
            <a:r>
              <a:rPr lang="en-IN" dirty="0" smtClean="0"/>
              <a:t>tunnelling </a:t>
            </a:r>
            <a:r>
              <a:rPr lang="en-IN" dirty="0"/>
              <a:t>protocol </a:t>
            </a:r>
            <a:endParaRPr lang="en-IN" dirty="0" smtClean="0"/>
          </a:p>
          <a:p>
            <a:pPr lvl="2"/>
            <a:r>
              <a:rPr lang="en-IN" dirty="0"/>
              <a:t>encapsulates Layer 2 frames with a VXLAN header into a UDP-IP </a:t>
            </a:r>
            <a:r>
              <a:rPr lang="en-IN" dirty="0" smtClean="0"/>
              <a:t>packet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r>
              <a:rPr lang="en-IN" dirty="0" smtClean="0"/>
              <a:t>Ethernet over GRE</a:t>
            </a:r>
          </a:p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However, the key issue is transfer packet from Virtual NICs to Physical NICs and vice versa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47734"/>
            <a:ext cx="8763000" cy="59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Linux Bridge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9519"/>
            <a:ext cx="8229600" cy="1456645"/>
          </a:xfrm>
        </p:spPr>
        <p:txBody>
          <a:bodyPr/>
          <a:lstStyle/>
          <a:p>
            <a:r>
              <a:rPr lang="en-IN" sz="2000" dirty="0"/>
              <a:t>A Linux bridge behaves like a network switch. </a:t>
            </a:r>
            <a:endParaRPr lang="en-IN" sz="2000" dirty="0" smtClean="0"/>
          </a:p>
          <a:p>
            <a:r>
              <a:rPr lang="en-IN" sz="2000" dirty="0" smtClean="0"/>
              <a:t>It </a:t>
            </a:r>
            <a:r>
              <a:rPr lang="en-IN" sz="2000" dirty="0"/>
              <a:t>forwards packets between interfaces that are connected to it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Use a bridge when you want to establish communication channels between VMs, containers, and your hosts.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69119"/>
            <a:ext cx="4800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72137" y="1927837"/>
            <a:ext cx="3319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ip</a:t>
            </a:r>
            <a:r>
              <a:rPr lang="en-IN" dirty="0"/>
              <a:t> link add br0 type bridge</a:t>
            </a:r>
          </a:p>
          <a:p>
            <a:r>
              <a:rPr lang="en-IN" dirty="0"/>
              <a:t># </a:t>
            </a:r>
            <a:r>
              <a:rPr lang="en-IN" dirty="0" err="1"/>
              <a:t>ip</a:t>
            </a:r>
            <a:r>
              <a:rPr lang="en-IN" dirty="0"/>
              <a:t> link set eth0 master br0</a:t>
            </a:r>
          </a:p>
          <a:p>
            <a:r>
              <a:rPr lang="en-IN" dirty="0"/>
              <a:t># </a:t>
            </a:r>
            <a:r>
              <a:rPr lang="en-IN" dirty="0" err="1"/>
              <a:t>ip</a:t>
            </a:r>
            <a:r>
              <a:rPr lang="en-IN" dirty="0"/>
              <a:t> link set tap1 master br0</a:t>
            </a:r>
          </a:p>
          <a:p>
            <a:r>
              <a:rPr lang="en-IN" dirty="0"/>
              <a:t># </a:t>
            </a:r>
            <a:r>
              <a:rPr lang="en-IN" dirty="0" err="1"/>
              <a:t>ip</a:t>
            </a:r>
            <a:r>
              <a:rPr lang="en-IN" dirty="0"/>
              <a:t> link set tap2 master br0</a:t>
            </a:r>
          </a:p>
          <a:p>
            <a:r>
              <a:rPr lang="en-IN" dirty="0"/>
              <a:t># </a:t>
            </a:r>
            <a:r>
              <a:rPr lang="en-IN" dirty="0" err="1"/>
              <a:t>ip</a:t>
            </a:r>
            <a:r>
              <a:rPr lang="en-IN" dirty="0"/>
              <a:t> link set veth1 master br0</a:t>
            </a:r>
          </a:p>
        </p:txBody>
      </p:sp>
    </p:spTree>
    <p:extLst>
      <p:ext uri="{BB962C8B-B14F-4D97-AF65-F5344CB8AC3E}">
        <p14:creationId xmlns:p14="http://schemas.microsoft.com/office/powerpoint/2010/main" val="26256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Option: Open </a:t>
            </a:r>
            <a:r>
              <a:rPr lang="en-IN" dirty="0" err="1" smtClean="0"/>
              <a:t>Vswitch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glue functions as Linux Bridge</a:t>
            </a:r>
          </a:p>
          <a:p>
            <a:pPr lvl="1"/>
            <a:r>
              <a:rPr lang="en-IN" dirty="0" smtClean="0"/>
              <a:t>Also can be configured remotely via</a:t>
            </a:r>
          </a:p>
          <a:p>
            <a:pPr lvl="2"/>
            <a:r>
              <a:rPr lang="en-IN" dirty="0" err="1" smtClean="0"/>
              <a:t>OpenFlow</a:t>
            </a:r>
            <a:endParaRPr lang="en-IN" dirty="0" smtClean="0"/>
          </a:p>
          <a:p>
            <a:pPr lvl="2"/>
            <a:r>
              <a:rPr lang="en-IN" dirty="0" smtClean="0"/>
              <a:t>JSON (Java Script Object Notation)</a:t>
            </a:r>
          </a:p>
          <a:p>
            <a:r>
              <a:rPr lang="en-IN" dirty="0" smtClean="0"/>
              <a:t>Difference between Linux Bridge and OVS</a:t>
            </a:r>
          </a:p>
          <a:p>
            <a:pPr lvl="1"/>
            <a:r>
              <a:rPr lang="en-IN" dirty="0" smtClean="0"/>
              <a:t>Linux bridge based on FDB and MAC table</a:t>
            </a:r>
          </a:p>
          <a:p>
            <a:pPr lvl="2"/>
            <a:r>
              <a:rPr lang="en-IN" dirty="0" smtClean="0"/>
              <a:t>It learns and creates its Forwarding </a:t>
            </a:r>
            <a:r>
              <a:rPr lang="en-IN" dirty="0" err="1" smtClean="0"/>
              <a:t>DataBase</a:t>
            </a:r>
            <a:endParaRPr lang="en-IN" dirty="0" smtClean="0"/>
          </a:p>
          <a:p>
            <a:pPr lvl="1"/>
            <a:r>
              <a:rPr lang="en-IN" dirty="0" smtClean="0"/>
              <a:t>OVS based on flows (forwarding rules)</a:t>
            </a:r>
          </a:p>
          <a:p>
            <a:pPr lvl="2"/>
            <a:r>
              <a:rPr lang="en-IN" dirty="0" smtClean="0"/>
              <a:t>These rules can be dynamically written by controller</a:t>
            </a:r>
          </a:p>
          <a:p>
            <a:pPr lvl="3"/>
            <a:r>
              <a:rPr lang="en-IN" dirty="0" smtClean="0"/>
              <a:t>Using </a:t>
            </a:r>
            <a:r>
              <a:rPr lang="en-IN" dirty="0" err="1" smtClean="0"/>
              <a:t>OpenFlow</a:t>
            </a:r>
            <a:r>
              <a:rPr lang="en-IN" dirty="0" smtClean="0"/>
              <a:t> (More on this later…)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Virtualization??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754563"/>
          </a:xfrm>
        </p:spPr>
        <p:txBody>
          <a:bodyPr/>
          <a:lstStyle/>
          <a:p>
            <a:r>
              <a:rPr lang="en-IN" dirty="0" smtClean="0"/>
              <a:t>Transparent abstraction of </a:t>
            </a:r>
            <a:r>
              <a:rPr lang="en-IN" dirty="0"/>
              <a:t>the physical </a:t>
            </a:r>
            <a:r>
              <a:rPr lang="en-IN" dirty="0" smtClean="0"/>
              <a:t>resources</a:t>
            </a:r>
          </a:p>
          <a:p>
            <a:pPr lvl="1"/>
            <a:r>
              <a:rPr lang="en-IN" dirty="0" smtClean="0"/>
              <a:t>that supports multiple logical </a:t>
            </a:r>
            <a:r>
              <a:rPr lang="en-IN" dirty="0"/>
              <a:t>views of </a:t>
            </a:r>
            <a:r>
              <a:rPr lang="en-IN" dirty="0" smtClean="0"/>
              <a:t>their properties</a:t>
            </a:r>
          </a:p>
          <a:p>
            <a:r>
              <a:rPr lang="en-IN" dirty="0" smtClean="0"/>
              <a:t>Virtual Anything:</a:t>
            </a:r>
          </a:p>
          <a:p>
            <a:pPr lvl="1"/>
            <a:r>
              <a:rPr lang="en-IN" dirty="0" smtClean="0"/>
              <a:t>Virtual Memory ( we know this)</a:t>
            </a:r>
          </a:p>
          <a:p>
            <a:pPr lvl="1"/>
            <a:r>
              <a:rPr lang="en-IN" dirty="0" smtClean="0"/>
              <a:t>Process Abstraction of OS (we know this too)</a:t>
            </a:r>
          </a:p>
          <a:p>
            <a:pPr lvl="1"/>
            <a:r>
              <a:rPr lang="en-IN" dirty="0" smtClean="0"/>
              <a:t>Port abstraction at Transport Layer (we saw this)</a:t>
            </a:r>
          </a:p>
          <a:p>
            <a:pPr lvl="1"/>
            <a:r>
              <a:rPr lang="en-IN" dirty="0" smtClean="0"/>
              <a:t>Virtual Machines (OS platform)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Virtual Networking : Namespaces and Open </a:t>
            </a:r>
            <a:r>
              <a:rPr lang="en-IN" sz="2800" b="1" dirty="0" err="1" smtClean="0"/>
              <a:t>Vswitch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r>
              <a:rPr lang="en-IN" dirty="0" smtClean="0"/>
              <a:t>h1 and h2 in separate network name spaces</a:t>
            </a:r>
          </a:p>
          <a:p>
            <a:r>
              <a:rPr lang="en-IN" dirty="0" smtClean="0"/>
              <a:t>Open </a:t>
            </a:r>
            <a:r>
              <a:rPr lang="en-IN" dirty="0" err="1" smtClean="0"/>
              <a:t>Vswitch</a:t>
            </a:r>
            <a:r>
              <a:rPr lang="en-IN" dirty="0" smtClean="0"/>
              <a:t> in root namespace</a:t>
            </a:r>
          </a:p>
          <a:p>
            <a:r>
              <a:rPr lang="en-IN" dirty="0" smtClean="0"/>
              <a:t>Let’s see how we can do this…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740" y="1600200"/>
            <a:ext cx="3995260" cy="186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7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Virtual Networking : Namespaces and Open </a:t>
            </a:r>
            <a:r>
              <a:rPr lang="en-IN" sz="2800" b="1" dirty="0" err="1"/>
              <a:t>Vswitch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# Create host namespaces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netns</a:t>
            </a:r>
            <a:r>
              <a:rPr lang="en-IN" sz="2400" dirty="0"/>
              <a:t> add h1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netns</a:t>
            </a:r>
            <a:r>
              <a:rPr lang="en-IN" sz="2400" dirty="0"/>
              <a:t> add h2</a:t>
            </a:r>
          </a:p>
          <a:p>
            <a:pPr marL="0" indent="0">
              <a:buNone/>
            </a:pPr>
            <a:r>
              <a:rPr lang="en-IN" sz="2400" dirty="0"/>
              <a:t># Create switch</a:t>
            </a:r>
          </a:p>
          <a:p>
            <a:pPr marL="0" indent="0">
              <a:buNone/>
            </a:pPr>
            <a:r>
              <a:rPr lang="en-IN" sz="2400" dirty="0" err="1"/>
              <a:t>ovs-vsctl</a:t>
            </a:r>
            <a:r>
              <a:rPr lang="en-IN" sz="2400" dirty="0"/>
              <a:t> add-</a:t>
            </a:r>
            <a:r>
              <a:rPr lang="en-IN" sz="2400" dirty="0" err="1"/>
              <a:t>br</a:t>
            </a:r>
            <a:r>
              <a:rPr lang="en-IN" sz="2400" dirty="0"/>
              <a:t> s1</a:t>
            </a:r>
          </a:p>
          <a:p>
            <a:pPr marL="0" indent="0">
              <a:buNone/>
            </a:pPr>
            <a:r>
              <a:rPr lang="en-IN" sz="2400" b="1" dirty="0"/>
              <a:t># Create links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link add h1-eth0 type </a:t>
            </a:r>
            <a:r>
              <a:rPr lang="en-IN" sz="2400" dirty="0" err="1"/>
              <a:t>veth</a:t>
            </a:r>
            <a:r>
              <a:rPr lang="en-IN" sz="2400" dirty="0"/>
              <a:t> peer name s1-eth1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link add h2-eth0 type </a:t>
            </a:r>
            <a:r>
              <a:rPr lang="en-IN" sz="2400" dirty="0" err="1"/>
              <a:t>veth</a:t>
            </a:r>
            <a:r>
              <a:rPr lang="en-IN" sz="2400" dirty="0"/>
              <a:t> peer name s1-eth2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link </a:t>
            </a:r>
            <a:r>
              <a:rPr lang="en-IN" sz="2400" dirty="0" smtClean="0"/>
              <a:t>show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Virtual Networking : Namespaces and Open </a:t>
            </a:r>
            <a:r>
              <a:rPr lang="en-IN" sz="2800" b="1" dirty="0" err="1"/>
              <a:t>Vswitch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# Move host ports into namespaces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link set h1-eth0 </a:t>
            </a:r>
            <a:r>
              <a:rPr lang="en-IN" sz="2400" dirty="0" err="1"/>
              <a:t>netns</a:t>
            </a:r>
            <a:r>
              <a:rPr lang="en-IN" sz="2400" dirty="0"/>
              <a:t> h1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link set h2-eth0 </a:t>
            </a:r>
            <a:r>
              <a:rPr lang="en-IN" sz="2400" dirty="0" err="1"/>
              <a:t>netns</a:t>
            </a:r>
            <a:r>
              <a:rPr lang="en-IN" sz="2400" dirty="0"/>
              <a:t> h2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netns</a:t>
            </a:r>
            <a:r>
              <a:rPr lang="en-IN" sz="2400" dirty="0"/>
              <a:t> exec h1 </a:t>
            </a:r>
            <a:r>
              <a:rPr lang="en-IN" sz="2400" dirty="0" err="1"/>
              <a:t>ip</a:t>
            </a:r>
            <a:r>
              <a:rPr lang="en-IN" sz="2400" dirty="0"/>
              <a:t> link show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netns</a:t>
            </a:r>
            <a:r>
              <a:rPr lang="en-IN" sz="2400" dirty="0"/>
              <a:t> exec h2 </a:t>
            </a:r>
            <a:r>
              <a:rPr lang="en-IN" sz="2400" dirty="0" err="1"/>
              <a:t>ip</a:t>
            </a:r>
            <a:r>
              <a:rPr lang="en-IN" sz="2400" dirty="0"/>
              <a:t> link show</a:t>
            </a:r>
          </a:p>
          <a:p>
            <a:pPr marL="0" indent="0">
              <a:buNone/>
            </a:pPr>
            <a:r>
              <a:rPr lang="en-IN" sz="2400" b="1" dirty="0"/>
              <a:t># Connect switch ports to OVS</a:t>
            </a:r>
          </a:p>
          <a:p>
            <a:pPr marL="0" indent="0">
              <a:buNone/>
            </a:pPr>
            <a:r>
              <a:rPr lang="en-IN" sz="2400" dirty="0" err="1"/>
              <a:t>ovs-vsctl</a:t>
            </a:r>
            <a:r>
              <a:rPr lang="en-IN" sz="2400" dirty="0"/>
              <a:t> add-port s1 s1-eth1</a:t>
            </a:r>
          </a:p>
          <a:p>
            <a:pPr marL="0" indent="0">
              <a:buNone/>
            </a:pPr>
            <a:r>
              <a:rPr lang="en-IN" sz="2400" dirty="0" err="1"/>
              <a:t>ovs-vsctl</a:t>
            </a:r>
            <a:r>
              <a:rPr lang="en-IN" sz="2400" dirty="0"/>
              <a:t> add-port s1 s1-eth2</a:t>
            </a:r>
          </a:p>
          <a:p>
            <a:pPr marL="0" indent="0">
              <a:buNone/>
            </a:pPr>
            <a:r>
              <a:rPr lang="en-IN" sz="2400" dirty="0" err="1"/>
              <a:t>ovs-vsctl</a:t>
            </a:r>
            <a:r>
              <a:rPr lang="en-IN" sz="2400" dirty="0"/>
              <a:t> show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Virtual Networking : Namespaces and Open </a:t>
            </a:r>
            <a:r>
              <a:rPr lang="en-IN" sz="2800" b="1" dirty="0" err="1"/>
              <a:t>Vswitch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# Configure network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netns</a:t>
            </a:r>
            <a:r>
              <a:rPr lang="en-IN" sz="2400" dirty="0"/>
              <a:t> exec h1 </a:t>
            </a:r>
            <a:r>
              <a:rPr lang="en-IN" sz="2400" dirty="0" err="1"/>
              <a:t>ifconfig</a:t>
            </a:r>
            <a:r>
              <a:rPr lang="en-IN" sz="2400" dirty="0"/>
              <a:t> h1-eth0 </a:t>
            </a:r>
            <a:r>
              <a:rPr lang="en-IN" sz="2400" dirty="0" smtClean="0"/>
              <a:t>10.0.0.1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netns</a:t>
            </a:r>
            <a:r>
              <a:rPr lang="en-IN" sz="2400" dirty="0"/>
              <a:t> exec h1 </a:t>
            </a:r>
            <a:r>
              <a:rPr lang="en-IN" sz="2400" dirty="0" err="1"/>
              <a:t>ifconfig</a:t>
            </a:r>
            <a:r>
              <a:rPr lang="en-IN" sz="2400" dirty="0"/>
              <a:t> lo up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netns</a:t>
            </a:r>
            <a:r>
              <a:rPr lang="en-IN" sz="2400" dirty="0"/>
              <a:t> exec h2 </a:t>
            </a:r>
            <a:r>
              <a:rPr lang="en-IN" sz="2400" dirty="0" err="1"/>
              <a:t>ifconfig</a:t>
            </a:r>
            <a:r>
              <a:rPr lang="en-IN" sz="2400" dirty="0"/>
              <a:t> h2-eth0 </a:t>
            </a:r>
            <a:r>
              <a:rPr lang="en-IN" sz="2400" dirty="0" smtClean="0"/>
              <a:t>10.0.0.2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netns</a:t>
            </a:r>
            <a:r>
              <a:rPr lang="en-IN" sz="2400" dirty="0"/>
              <a:t> </a:t>
            </a:r>
            <a:r>
              <a:rPr lang="en-IN" sz="2400"/>
              <a:t>exec </a:t>
            </a:r>
            <a:r>
              <a:rPr lang="en-IN" sz="2400" smtClean="0"/>
              <a:t>h2 </a:t>
            </a:r>
            <a:r>
              <a:rPr lang="en-IN" sz="2400" dirty="0" err="1"/>
              <a:t>ifconfig</a:t>
            </a:r>
            <a:r>
              <a:rPr lang="en-IN" sz="2400" dirty="0"/>
              <a:t> lo up</a:t>
            </a:r>
          </a:p>
          <a:p>
            <a:pPr marL="0" indent="0">
              <a:buNone/>
            </a:pPr>
            <a:r>
              <a:rPr lang="en-IN" sz="2400" dirty="0" err="1"/>
              <a:t>ifconfig</a:t>
            </a:r>
            <a:r>
              <a:rPr lang="en-IN" sz="2400" dirty="0"/>
              <a:t> s1-eth1 up</a:t>
            </a:r>
          </a:p>
          <a:p>
            <a:pPr marL="0" indent="0">
              <a:buNone/>
            </a:pPr>
            <a:r>
              <a:rPr lang="en-IN" sz="2400" dirty="0" err="1"/>
              <a:t>ifconfig</a:t>
            </a:r>
            <a:r>
              <a:rPr lang="en-IN" sz="2400" dirty="0"/>
              <a:t> s1-eth2 up</a:t>
            </a:r>
          </a:p>
          <a:p>
            <a:pPr marL="0" indent="0">
              <a:buNone/>
            </a:pPr>
            <a:r>
              <a:rPr lang="en-IN" sz="2400" b="1" dirty="0"/>
              <a:t># Test network</a:t>
            </a:r>
          </a:p>
          <a:p>
            <a:pPr marL="0" indent="0">
              <a:buNone/>
            </a:pPr>
            <a:r>
              <a:rPr lang="en-IN" sz="2400" dirty="0" err="1"/>
              <a:t>ip</a:t>
            </a:r>
            <a:r>
              <a:rPr lang="en-IN" sz="2400" dirty="0"/>
              <a:t> </a:t>
            </a:r>
            <a:r>
              <a:rPr lang="en-IN" sz="2400" dirty="0" err="1"/>
              <a:t>netns</a:t>
            </a:r>
            <a:r>
              <a:rPr lang="en-IN" sz="2400" dirty="0"/>
              <a:t> exec h1 ping </a:t>
            </a:r>
            <a:r>
              <a:rPr lang="en-IN" sz="2400" dirty="0" smtClean="0"/>
              <a:t> 10.0.0.2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err="1" smtClean="0"/>
              <a:t>Mininet</a:t>
            </a:r>
            <a:r>
              <a:rPr lang="en-IN" sz="3600" dirty="0"/>
              <a:t> </a:t>
            </a:r>
            <a:r>
              <a:rPr lang="en-IN" sz="3600" dirty="0" smtClean="0"/>
              <a:t>(Easier and User friendly Option)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133600"/>
          </a:xfrm>
        </p:spPr>
        <p:txBody>
          <a:bodyPr/>
          <a:lstStyle/>
          <a:p>
            <a:r>
              <a:rPr lang="en-IN" dirty="0" err="1"/>
              <a:t>Mininet</a:t>
            </a:r>
            <a:r>
              <a:rPr lang="en-IN" dirty="0"/>
              <a:t> creates a </a:t>
            </a:r>
            <a:r>
              <a:rPr lang="en-IN" b="1" dirty="0"/>
              <a:t>realistic virtual network</a:t>
            </a:r>
            <a:r>
              <a:rPr lang="en-IN" dirty="0"/>
              <a:t>, running </a:t>
            </a:r>
            <a:r>
              <a:rPr lang="en-IN" b="1" dirty="0"/>
              <a:t>real kernel, switch and application code</a:t>
            </a:r>
            <a:r>
              <a:rPr lang="en-IN" dirty="0"/>
              <a:t>, on a single machine (VM, cloud or native), in seconds, with a single command: 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sz="2400" dirty="0" smtClean="0"/>
              <a:t>Using </a:t>
            </a:r>
            <a:r>
              <a:rPr lang="en-IN" sz="2400" dirty="0" err="1" smtClean="0"/>
              <a:t>Mininet</a:t>
            </a:r>
            <a:r>
              <a:rPr lang="en-IN" sz="2400" dirty="0" smtClean="0"/>
              <a:t> CLI and API, interaction and customization of created network becomes easy (or should I say fun)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744609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5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Mininet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virtual network environment that can run on single PC</a:t>
            </a:r>
          </a:p>
          <a:p>
            <a:r>
              <a:rPr lang="en-IN" dirty="0" smtClean="0"/>
              <a:t>Runs real kernel, switch and application code on a single machine:</a:t>
            </a:r>
          </a:p>
          <a:p>
            <a:pPr lvl="1"/>
            <a:r>
              <a:rPr lang="en-IN" dirty="0" smtClean="0"/>
              <a:t>CLI, UI, Python Interface</a:t>
            </a:r>
          </a:p>
          <a:p>
            <a:r>
              <a:rPr lang="en-IN" dirty="0" smtClean="0"/>
              <a:t>Many </a:t>
            </a:r>
            <a:r>
              <a:rPr lang="en-IN" dirty="0" err="1" smtClean="0"/>
              <a:t>OpenFlow</a:t>
            </a:r>
            <a:r>
              <a:rPr lang="en-IN" dirty="0" smtClean="0"/>
              <a:t> Features are built in</a:t>
            </a:r>
          </a:p>
          <a:p>
            <a:pPr lvl="1"/>
            <a:r>
              <a:rPr lang="en-IN" dirty="0" smtClean="0"/>
              <a:t>Useful for SDN experimentation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Mininet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Fast</a:t>
            </a:r>
          </a:p>
          <a:p>
            <a:r>
              <a:rPr lang="en-IN" dirty="0" smtClean="0"/>
              <a:t>Custom topology creation possible</a:t>
            </a:r>
          </a:p>
          <a:p>
            <a:r>
              <a:rPr lang="en-IN" dirty="0" smtClean="0"/>
              <a:t>Can run real programs</a:t>
            </a:r>
          </a:p>
          <a:p>
            <a:pPr lvl="1"/>
            <a:r>
              <a:rPr lang="en-IN" dirty="0" smtClean="0"/>
              <a:t>Anything that can run on Linux can run on a </a:t>
            </a:r>
            <a:r>
              <a:rPr lang="en-IN" dirty="0" err="1" smtClean="0"/>
              <a:t>Mininet</a:t>
            </a:r>
            <a:r>
              <a:rPr lang="en-IN" dirty="0" smtClean="0"/>
              <a:t> host.</a:t>
            </a:r>
          </a:p>
          <a:p>
            <a:r>
              <a:rPr lang="en-IN" dirty="0" smtClean="0"/>
              <a:t>Programmable </a:t>
            </a:r>
            <a:r>
              <a:rPr lang="en-IN" dirty="0" err="1" smtClean="0"/>
              <a:t>OpenFlow</a:t>
            </a:r>
            <a:r>
              <a:rPr lang="en-IN" dirty="0" smtClean="0"/>
              <a:t> switches:</a:t>
            </a:r>
          </a:p>
          <a:p>
            <a:pPr lvl="1"/>
            <a:r>
              <a:rPr lang="en-IN" dirty="0" smtClean="0"/>
              <a:t>Useful for SDN</a:t>
            </a:r>
          </a:p>
          <a:p>
            <a:r>
              <a:rPr lang="en-IN" dirty="0" smtClean="0"/>
              <a:t>Open Source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Mininet</a:t>
            </a:r>
            <a:r>
              <a:rPr lang="en-IN" dirty="0" smtClean="0"/>
              <a:t>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3886200" cy="4754563"/>
          </a:xfrm>
        </p:spPr>
        <p:txBody>
          <a:bodyPr/>
          <a:lstStyle/>
          <a:p>
            <a:r>
              <a:rPr lang="en-IN" sz="2800" dirty="0" err="1" smtClean="0"/>
              <a:t>mn</a:t>
            </a:r>
            <a:r>
              <a:rPr lang="en-IN" sz="2800" dirty="0" smtClean="0"/>
              <a:t> (Launcher)</a:t>
            </a:r>
          </a:p>
          <a:p>
            <a:pPr lvl="1"/>
            <a:r>
              <a:rPr lang="en-IN" sz="2400" dirty="0" smtClean="0"/>
              <a:t>Controls sub-processes</a:t>
            </a:r>
            <a:endParaRPr lang="en-IN" sz="2400" dirty="0"/>
          </a:p>
          <a:p>
            <a:pPr lvl="2"/>
            <a:r>
              <a:rPr lang="en-IN" sz="2000" dirty="0" smtClean="0"/>
              <a:t>h2, h3 running in separate network name space</a:t>
            </a:r>
          </a:p>
          <a:p>
            <a:pPr lvl="1"/>
            <a:r>
              <a:rPr lang="en-IN" sz="2400" dirty="0" smtClean="0"/>
              <a:t>Creates </a:t>
            </a:r>
            <a:r>
              <a:rPr lang="en-IN" sz="2400" dirty="0" err="1" smtClean="0"/>
              <a:t>veth</a:t>
            </a:r>
            <a:r>
              <a:rPr lang="en-IN" sz="2400" dirty="0" smtClean="0"/>
              <a:t> pairs and assign to namespaces</a:t>
            </a:r>
          </a:p>
          <a:p>
            <a:pPr lvl="1"/>
            <a:r>
              <a:rPr lang="en-IN" sz="2400" dirty="0" smtClean="0"/>
              <a:t>Create </a:t>
            </a:r>
            <a:r>
              <a:rPr lang="en-IN" sz="2400" dirty="0" err="1" smtClean="0"/>
              <a:t>OpenFlow</a:t>
            </a:r>
            <a:r>
              <a:rPr lang="en-IN" sz="2400" dirty="0" smtClean="0"/>
              <a:t> switch to connect hosts</a:t>
            </a:r>
          </a:p>
          <a:p>
            <a:pPr lvl="1"/>
            <a:r>
              <a:rPr lang="en-IN" sz="2400" dirty="0" smtClean="0"/>
              <a:t>Create </a:t>
            </a:r>
            <a:r>
              <a:rPr lang="en-IN" sz="2400" dirty="0" err="1" smtClean="0"/>
              <a:t>OpenFlow</a:t>
            </a:r>
            <a:r>
              <a:rPr lang="en-IN" sz="2400" dirty="0" smtClean="0"/>
              <a:t> Controller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2268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05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Mininet</a:t>
            </a:r>
            <a:r>
              <a:rPr lang="en-IN" dirty="0" smtClean="0"/>
              <a:t> Python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Core of </a:t>
            </a:r>
            <a:r>
              <a:rPr lang="en-IN" dirty="0" err="1"/>
              <a:t>Mininet</a:t>
            </a:r>
            <a:r>
              <a:rPr lang="en-IN" dirty="0"/>
              <a:t>!! Everything is built on it</a:t>
            </a:r>
            <a:r>
              <a:rPr lang="en-IN" dirty="0" smtClean="0"/>
              <a:t>.</a:t>
            </a:r>
          </a:p>
          <a:p>
            <a:r>
              <a:rPr lang="en-IN" dirty="0"/>
              <a:t>Python is used for </a:t>
            </a:r>
            <a:r>
              <a:rPr lang="en-IN" i="1" dirty="0"/>
              <a:t>orchestration</a:t>
            </a:r>
            <a:r>
              <a:rPr lang="en-IN" dirty="0"/>
              <a:t>, but </a:t>
            </a:r>
            <a:r>
              <a:rPr lang="en-IN" dirty="0" smtClean="0"/>
              <a:t>emulation is </a:t>
            </a:r>
            <a:r>
              <a:rPr lang="en-IN" dirty="0"/>
              <a:t>performed by compiled C code (Linux </a:t>
            </a:r>
            <a:r>
              <a:rPr lang="en-IN" dirty="0" smtClean="0"/>
              <a:t>+ switches </a:t>
            </a:r>
            <a:r>
              <a:rPr lang="en-IN" dirty="0"/>
              <a:t>+ apps)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7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Walkthrough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676400"/>
          </a:xfrm>
        </p:spPr>
        <p:txBody>
          <a:bodyPr/>
          <a:lstStyle/>
          <a:p>
            <a:r>
              <a:rPr lang="en-IN" dirty="0" smtClean="0"/>
              <a:t>Details will be covered in Lab session</a:t>
            </a:r>
          </a:p>
          <a:p>
            <a:pPr lvl="1"/>
            <a:r>
              <a:rPr lang="en-IN" dirty="0"/>
              <a:t>Run </a:t>
            </a:r>
            <a:r>
              <a:rPr lang="en-IN" b="1" dirty="0" err="1"/>
              <a:t>sudo</a:t>
            </a:r>
            <a:r>
              <a:rPr lang="en-IN" b="1" dirty="0"/>
              <a:t> </a:t>
            </a:r>
            <a:r>
              <a:rPr lang="en-IN" b="1" dirty="0" err="1"/>
              <a:t>mn</a:t>
            </a:r>
            <a:r>
              <a:rPr lang="en-IN" dirty="0"/>
              <a:t> to enter CLI </a:t>
            </a:r>
            <a:r>
              <a:rPr lang="en-IN" dirty="0" smtClean="0"/>
              <a:t>mode</a:t>
            </a:r>
          </a:p>
          <a:p>
            <a:pPr lvl="2"/>
            <a:r>
              <a:rPr lang="en-IN" dirty="0" smtClean="0"/>
              <a:t>A default topology will be created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2514600" cy="344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2800" y="290530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mininet</a:t>
            </a:r>
            <a:r>
              <a:rPr lang="en-IN" dirty="0"/>
              <a:t>&gt; nodes</a:t>
            </a:r>
          </a:p>
          <a:p>
            <a:r>
              <a:rPr lang="en-IN" dirty="0"/>
              <a:t>available nodes are:</a:t>
            </a:r>
          </a:p>
          <a:p>
            <a:r>
              <a:rPr lang="en-IN" dirty="0"/>
              <a:t>c0 h1 h2 s1</a:t>
            </a:r>
          </a:p>
          <a:p>
            <a:r>
              <a:rPr lang="en-IN" dirty="0" err="1"/>
              <a:t>mininet</a:t>
            </a:r>
            <a:r>
              <a:rPr lang="en-IN" dirty="0"/>
              <a:t>&gt; net</a:t>
            </a:r>
          </a:p>
          <a:p>
            <a:r>
              <a:rPr lang="en-IN" dirty="0"/>
              <a:t>h1 h1-eth0:s1-eth1</a:t>
            </a:r>
          </a:p>
          <a:p>
            <a:r>
              <a:rPr lang="en-IN" dirty="0"/>
              <a:t>h2 h2-eth0:s1-eth2</a:t>
            </a:r>
          </a:p>
          <a:p>
            <a:r>
              <a:rPr lang="en-IN" dirty="0"/>
              <a:t>s1 lo: s1-eth1:h1-eth0 s1-eth2:h2-eth0</a:t>
            </a:r>
          </a:p>
          <a:p>
            <a:r>
              <a:rPr lang="en-IN" dirty="0"/>
              <a:t>c0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52424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We can find IP address of either host by running  </a:t>
            </a:r>
            <a:r>
              <a:rPr lang="en-IN" b="1" dirty="0"/>
              <a:t>h1 </a:t>
            </a:r>
            <a:r>
              <a:rPr lang="en-IN" b="1" dirty="0" err="1"/>
              <a:t>ifconfig</a:t>
            </a:r>
            <a:r>
              <a:rPr lang="en-IN" b="1" dirty="0"/>
              <a:t> -a </a:t>
            </a:r>
            <a:r>
              <a:rPr lang="en-IN" dirty="0"/>
              <a:t>or </a:t>
            </a:r>
            <a:r>
              <a:rPr lang="en-IN" b="1" dirty="0"/>
              <a:t>h2 </a:t>
            </a:r>
            <a:r>
              <a:rPr lang="en-IN" b="1" dirty="0" err="1"/>
              <a:t>ifconfig</a:t>
            </a:r>
            <a:r>
              <a:rPr lang="en-IN" b="1" dirty="0"/>
              <a:t> -a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5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Network Virtualization?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8200"/>
          </a:xfrm>
        </p:spPr>
        <p:txBody>
          <a:bodyPr/>
          <a:lstStyle/>
          <a:p>
            <a:r>
              <a:rPr lang="en-IN" dirty="0" smtClean="0"/>
              <a:t>Analogous to Server Virtualization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030508"/>
            <a:ext cx="7315200" cy="424158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5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Walkthrough (Topologies)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133599"/>
          </a:xfrm>
        </p:spPr>
        <p:txBody>
          <a:bodyPr/>
          <a:lstStyle/>
          <a:p>
            <a:r>
              <a:rPr lang="en-IN" sz="2000" dirty="0" smtClean="0"/>
              <a:t>We </a:t>
            </a:r>
            <a:r>
              <a:rPr lang="en-IN" sz="2000" dirty="0"/>
              <a:t>can easily instruct emulator to build a different topology by specifying options in </a:t>
            </a:r>
            <a:r>
              <a:rPr lang="en-IN" sz="2000" b="1" dirty="0" err="1"/>
              <a:t>sudo</a:t>
            </a:r>
            <a:r>
              <a:rPr lang="en-IN" sz="2000" b="1" dirty="0"/>
              <a:t> </a:t>
            </a:r>
            <a:r>
              <a:rPr lang="en-IN" sz="2000" b="1" dirty="0" err="1"/>
              <a:t>mn</a:t>
            </a:r>
            <a:r>
              <a:rPr lang="en-IN" sz="2000" dirty="0"/>
              <a:t> command</a:t>
            </a:r>
            <a:r>
              <a:rPr lang="en-IN" sz="2000" b="1" dirty="0" smtClean="0"/>
              <a:t>.</a:t>
            </a:r>
          </a:p>
          <a:p>
            <a:pPr lvl="1"/>
            <a:r>
              <a:rPr lang="en-IN" sz="1800" b="1" dirty="0" smtClean="0"/>
              <a:t>Example: </a:t>
            </a:r>
            <a:r>
              <a:rPr lang="en-IN" sz="1800" dirty="0"/>
              <a:t>we can create single switch network with 4 </a:t>
            </a:r>
            <a:r>
              <a:rPr lang="en-IN" sz="1800" dirty="0" smtClean="0"/>
              <a:t>hosts:</a:t>
            </a:r>
          </a:p>
          <a:p>
            <a:pPr lvl="2"/>
            <a:r>
              <a:rPr lang="en-IN" sz="1800" b="1" dirty="0" err="1" smtClean="0"/>
              <a:t>sudo</a:t>
            </a:r>
            <a:r>
              <a:rPr lang="en-IN" sz="1800" b="1" dirty="0" smtClean="0"/>
              <a:t> </a:t>
            </a:r>
            <a:r>
              <a:rPr lang="en-IN" sz="1800" b="1" dirty="0" err="1"/>
              <a:t>mn</a:t>
            </a:r>
            <a:r>
              <a:rPr lang="en-IN" sz="1800" b="1" dirty="0"/>
              <a:t> </a:t>
            </a:r>
            <a:r>
              <a:rPr lang="en-IN" sz="1800" b="1" dirty="0" smtClean="0"/>
              <a:t>–</a:t>
            </a:r>
            <a:r>
              <a:rPr lang="en-IN" sz="1800" b="1" dirty="0" err="1" smtClean="0"/>
              <a:t>topo</a:t>
            </a:r>
            <a:r>
              <a:rPr lang="en-IN" sz="1800" b="1" dirty="0" smtClean="0"/>
              <a:t>  single,4</a:t>
            </a:r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following command will create a topology as shown in the </a:t>
            </a:r>
            <a:r>
              <a:rPr lang="en-IN" sz="2000" dirty="0" smtClean="0"/>
              <a:t>figure </a:t>
            </a:r>
          </a:p>
          <a:p>
            <a:pPr lvl="2"/>
            <a:r>
              <a:rPr lang="en-IN" sz="1800" b="1" dirty="0" err="1" smtClean="0"/>
              <a:t>sudo</a:t>
            </a:r>
            <a:r>
              <a:rPr lang="en-IN" sz="1800" b="1" dirty="0" smtClean="0"/>
              <a:t> </a:t>
            </a:r>
            <a:r>
              <a:rPr lang="en-IN" sz="1800" b="1" dirty="0" err="1"/>
              <a:t>mn</a:t>
            </a:r>
            <a:r>
              <a:rPr lang="en-IN" sz="1800" b="1" dirty="0"/>
              <a:t> –</a:t>
            </a:r>
            <a:r>
              <a:rPr lang="en-IN" sz="1800" b="1" dirty="0" err="1" smtClean="0"/>
              <a:t>topo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tree,depth</a:t>
            </a:r>
            <a:r>
              <a:rPr lang="en-IN" sz="1800" b="1" dirty="0" smtClean="0"/>
              <a:t>=2,fanout=2</a:t>
            </a:r>
            <a:r>
              <a:rPr lang="en-IN" sz="1800" dirty="0"/>
              <a:t>:</a:t>
            </a:r>
            <a:endParaRPr lang="en-IN" sz="1600" dirty="0" smtClean="0"/>
          </a:p>
          <a:p>
            <a:pPr marL="914400" lvl="2" indent="0">
              <a:buNone/>
            </a:pPr>
            <a:r>
              <a:rPr lang="en-IN" sz="1400" dirty="0"/>
              <a:t>	</a:t>
            </a:r>
            <a:endParaRPr lang="en-IN" sz="1400" dirty="0" smtClean="0"/>
          </a:p>
          <a:p>
            <a:pPr marL="457200" lvl="1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1400"/>
            <a:ext cx="4027580" cy="271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06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mn</a:t>
            </a:r>
            <a:r>
              <a:rPr lang="en-IN" dirty="0" smtClean="0"/>
              <a:t> executes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143000"/>
          </a:xfrm>
        </p:spPr>
        <p:txBody>
          <a:bodyPr/>
          <a:lstStyle/>
          <a:p>
            <a:r>
              <a:rPr lang="en-IN" dirty="0" err="1" smtClean="0"/>
              <a:t>mn</a:t>
            </a:r>
            <a:r>
              <a:rPr lang="en-IN" dirty="0" smtClean="0"/>
              <a:t> is a launch script that executes Python</a:t>
            </a:r>
          </a:p>
          <a:p>
            <a:pPr lvl="1"/>
            <a:r>
              <a:rPr lang="en-IN" dirty="0" smtClean="0"/>
              <a:t>For example consider </a:t>
            </a:r>
            <a:r>
              <a:rPr lang="en-IN" b="1" dirty="0" err="1" smtClean="0"/>
              <a:t>sudo</a:t>
            </a:r>
            <a:r>
              <a:rPr lang="en-IN" b="1" dirty="0" smtClean="0"/>
              <a:t> </a:t>
            </a:r>
            <a:r>
              <a:rPr lang="en-IN" b="1" dirty="0" err="1" smtClean="0"/>
              <a:t>mn</a:t>
            </a:r>
            <a:r>
              <a:rPr lang="en-IN" b="1" dirty="0" smtClean="0"/>
              <a:t> – </a:t>
            </a:r>
            <a:r>
              <a:rPr lang="en-IN" b="1" dirty="0" err="1" smtClean="0"/>
              <a:t>topo</a:t>
            </a:r>
            <a:r>
              <a:rPr lang="en-IN" b="1" dirty="0"/>
              <a:t> </a:t>
            </a:r>
            <a:r>
              <a:rPr lang="en-IN" b="1" dirty="0" smtClean="0"/>
              <a:t>linear,4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56568"/>
            <a:ext cx="3800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20" y="2656568"/>
            <a:ext cx="4061906" cy="343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01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Own Topologies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199"/>
          </a:xfrm>
        </p:spPr>
        <p:txBody>
          <a:bodyPr/>
          <a:lstStyle/>
          <a:p>
            <a:r>
              <a:rPr lang="en-IN" sz="2400" dirty="0" smtClean="0"/>
              <a:t>Example: two hosts, one switch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752600"/>
            <a:ext cx="42957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6" y="5291364"/>
            <a:ext cx="2143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9" y="5763985"/>
            <a:ext cx="1047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220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Also:</a:t>
            </a:r>
            <a:endParaRPr lang="en-IN" b="1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95587"/>
            <a:ext cx="3486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493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Almost everything is possible: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# </a:t>
            </a:r>
            <a:r>
              <a:rPr lang="en-IN" sz="2800" dirty="0" err="1"/>
              <a:t>mn</a:t>
            </a:r>
            <a:r>
              <a:rPr lang="en-IN" sz="2800" dirty="0"/>
              <a:t> --</a:t>
            </a:r>
            <a:r>
              <a:rPr lang="en-IN" sz="2800" dirty="0" err="1"/>
              <a:t>topo</a:t>
            </a:r>
            <a:r>
              <a:rPr lang="en-IN" sz="2800" dirty="0"/>
              <a:t> </a:t>
            </a:r>
            <a:r>
              <a:rPr lang="en-IN" sz="2800" dirty="0" err="1"/>
              <a:t>tree,depth</a:t>
            </a:r>
            <a:r>
              <a:rPr lang="en-IN" sz="2800" dirty="0"/>
              <a:t>=3,fanout=3 </a:t>
            </a:r>
            <a:r>
              <a:rPr lang="en-IN" sz="2800" dirty="0" smtClean="0"/>
              <a:t>-link=</a:t>
            </a:r>
            <a:r>
              <a:rPr lang="en-IN" sz="2800" dirty="0" err="1" smtClean="0"/>
              <a:t>tc,bw</a:t>
            </a:r>
            <a:r>
              <a:rPr lang="en-IN" sz="2800" dirty="0" smtClean="0"/>
              <a:t>=10</a:t>
            </a:r>
          </a:p>
          <a:p>
            <a:pPr marL="0" indent="0">
              <a:buNone/>
            </a:pPr>
            <a:r>
              <a:rPr lang="en-IN" sz="2800" dirty="0" err="1"/>
              <a:t>mininet</a:t>
            </a:r>
            <a:r>
              <a:rPr lang="en-IN" sz="2800" dirty="0"/>
              <a:t>&gt; </a:t>
            </a:r>
            <a:r>
              <a:rPr lang="en-IN" sz="2800" dirty="0" err="1"/>
              <a:t>xterm</a:t>
            </a:r>
            <a:r>
              <a:rPr lang="en-IN" sz="2800" dirty="0"/>
              <a:t> h1 h2</a:t>
            </a:r>
          </a:p>
          <a:p>
            <a:pPr marL="0" indent="0">
              <a:buNone/>
            </a:pPr>
            <a:r>
              <a:rPr lang="en-IN" sz="2800" dirty="0"/>
              <a:t>h1# </a:t>
            </a:r>
            <a:r>
              <a:rPr lang="en-IN" sz="2800" dirty="0" err="1"/>
              <a:t>wireshark</a:t>
            </a:r>
            <a:r>
              <a:rPr lang="en-IN" sz="2800" dirty="0"/>
              <a:t> &amp;</a:t>
            </a:r>
          </a:p>
          <a:p>
            <a:pPr marL="0" indent="0">
              <a:buNone/>
            </a:pPr>
            <a:r>
              <a:rPr lang="pt-BR" sz="2800" dirty="0"/>
              <a:t>h2# python -m SimpleHTTPServer 80 &amp;</a:t>
            </a:r>
          </a:p>
          <a:p>
            <a:pPr marL="0" indent="0">
              <a:buNone/>
            </a:pPr>
            <a:r>
              <a:rPr lang="en-IN" sz="2800" dirty="0"/>
              <a:t>h1# </a:t>
            </a:r>
            <a:r>
              <a:rPr lang="en-IN" sz="2800" dirty="0" err="1"/>
              <a:t>firefox</a:t>
            </a:r>
            <a:r>
              <a:rPr lang="en-IN" sz="2800" dirty="0"/>
              <a:t> &amp;</a:t>
            </a:r>
          </a:p>
          <a:p>
            <a:pPr marL="0" indent="0">
              <a:buNone/>
            </a:pPr>
            <a:r>
              <a:rPr lang="en-IN" sz="2800" dirty="0" smtClean="0"/>
              <a:t># </a:t>
            </a:r>
            <a:r>
              <a:rPr lang="en-IN" sz="2800" dirty="0" err="1"/>
              <a:t>mn</a:t>
            </a:r>
            <a:r>
              <a:rPr lang="en-IN" sz="2800" dirty="0"/>
              <a:t> --custom custom.py --</a:t>
            </a:r>
            <a:r>
              <a:rPr lang="en-IN" sz="2800" dirty="0" err="1"/>
              <a:t>topo</a:t>
            </a:r>
            <a:r>
              <a:rPr lang="en-IN" sz="2800" dirty="0"/>
              <a:t> </a:t>
            </a:r>
            <a:r>
              <a:rPr lang="en-IN" sz="2800" dirty="0" err="1" smtClean="0"/>
              <a:t>mytopo</a:t>
            </a:r>
            <a:endParaRPr lang="en-IN" sz="2800" dirty="0" smtClean="0"/>
          </a:p>
          <a:p>
            <a:pPr marL="0" indent="0">
              <a:buNone/>
            </a:pPr>
            <a:r>
              <a:rPr lang="en-IN" sz="3600" dirty="0" smtClean="0">
                <a:solidFill>
                  <a:srgbClr val="FF0000"/>
                </a:solidFill>
              </a:rPr>
              <a:t>And Much More……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NV?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066800"/>
          </a:xfrm>
        </p:spPr>
        <p:txBody>
          <a:bodyPr/>
          <a:lstStyle/>
          <a:p>
            <a:r>
              <a:rPr lang="en-IN" dirty="0"/>
              <a:t>Single physical </a:t>
            </a:r>
            <a:r>
              <a:rPr lang="en-IN" dirty="0" smtClean="0"/>
              <a:t>network appears as multiple </a:t>
            </a:r>
            <a:r>
              <a:rPr lang="en-IN" dirty="0"/>
              <a:t>logical </a:t>
            </a:r>
            <a:r>
              <a:rPr lang="en-IN" dirty="0" smtClean="0"/>
              <a:t>networks.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43175"/>
            <a:ext cx="45910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4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Network Virtualization Environment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virtual network:</a:t>
            </a:r>
          </a:p>
          <a:p>
            <a:pPr lvl="1"/>
            <a:r>
              <a:rPr lang="en-IN" dirty="0"/>
              <a:t>is a collection of virtual nodes and virtual </a:t>
            </a:r>
            <a:r>
              <a:rPr lang="en-IN" dirty="0" smtClean="0"/>
              <a:t>links</a:t>
            </a:r>
          </a:p>
          <a:p>
            <a:pPr lvl="2"/>
            <a:r>
              <a:rPr lang="en-IN" dirty="0" smtClean="0"/>
              <a:t>Virtual Nodes: VM or containers</a:t>
            </a:r>
          </a:p>
          <a:p>
            <a:pPr lvl="2"/>
            <a:r>
              <a:rPr lang="en-IN" dirty="0" smtClean="0"/>
              <a:t>Virtual Links: Tunnels (Ethernet over GRE…More on it Later), Transport layer links</a:t>
            </a:r>
            <a:endParaRPr lang="en-IN" dirty="0"/>
          </a:p>
          <a:p>
            <a:pPr lvl="1"/>
            <a:r>
              <a:rPr lang="en-IN" dirty="0"/>
              <a:t>is a subset of underlying physical network resources</a:t>
            </a:r>
          </a:p>
          <a:p>
            <a:pPr lvl="1"/>
            <a:r>
              <a:rPr lang="en-IN" dirty="0"/>
              <a:t>co-exists with, but is isolated from, other virtual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for NV: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Ossification of Internet:</a:t>
            </a:r>
          </a:p>
          <a:p>
            <a:pPr lvl="1"/>
            <a:r>
              <a:rPr lang="en-IN" dirty="0" smtClean="0"/>
              <a:t>Internet evolved as an experimental packet-switched network</a:t>
            </a:r>
          </a:p>
          <a:p>
            <a:pPr lvl="2"/>
            <a:r>
              <a:rPr lang="en-IN" dirty="0"/>
              <a:t>significant innovation at application and link </a:t>
            </a:r>
            <a:r>
              <a:rPr lang="en-IN" dirty="0" smtClean="0"/>
              <a:t>layers</a:t>
            </a:r>
          </a:p>
          <a:p>
            <a:pPr lvl="2"/>
            <a:r>
              <a:rPr lang="en-IN" dirty="0" smtClean="0"/>
              <a:t>Core Internet functionality is evolving really slow</a:t>
            </a:r>
          </a:p>
          <a:p>
            <a:pPr lvl="3"/>
            <a:r>
              <a:rPr lang="en-IN" dirty="0" smtClean="0"/>
              <a:t>Many aspects appear to be “set in stone”</a:t>
            </a:r>
          </a:p>
          <a:p>
            <a:pPr lvl="2"/>
            <a:r>
              <a:rPr lang="en-IN" dirty="0" smtClean="0"/>
              <a:t>For example, lot of difficulty witnessed in</a:t>
            </a:r>
          </a:p>
          <a:p>
            <a:pPr lvl="3"/>
            <a:r>
              <a:rPr lang="en-IN" dirty="0" smtClean="0"/>
              <a:t>Deployment of IP multicast</a:t>
            </a:r>
          </a:p>
          <a:p>
            <a:pPr lvl="3"/>
            <a:r>
              <a:rPr lang="en-IN" dirty="0" smtClean="0"/>
              <a:t>IPv6 deployment</a:t>
            </a:r>
          </a:p>
          <a:p>
            <a:pPr lvl="2"/>
            <a:r>
              <a:rPr lang="en-IN" dirty="0" smtClean="0"/>
              <a:t>But can only do changes in end nodes, not in core routers.</a:t>
            </a:r>
          </a:p>
          <a:p>
            <a:pPr lvl="2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Motivation: Early Efforts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VLANs (we have seen this)</a:t>
            </a:r>
          </a:p>
          <a:p>
            <a:r>
              <a:rPr lang="en-IN" dirty="0" smtClean="0"/>
              <a:t>Overlay Networks</a:t>
            </a:r>
          </a:p>
          <a:p>
            <a:pPr lvl="1"/>
            <a:r>
              <a:rPr lang="en-IN" dirty="0" smtClean="0"/>
              <a:t>Planet-lab</a:t>
            </a:r>
          </a:p>
          <a:p>
            <a:pPr lvl="1"/>
            <a:r>
              <a:rPr lang="en-IN" dirty="0" smtClean="0"/>
              <a:t>P2P overlays</a:t>
            </a:r>
          </a:p>
          <a:p>
            <a:r>
              <a:rPr lang="en-IN" dirty="0" smtClean="0"/>
              <a:t>Tunnelling</a:t>
            </a:r>
          </a:p>
          <a:p>
            <a:pPr lvl="1"/>
            <a:r>
              <a:rPr lang="en-IN" dirty="0" smtClean="0"/>
              <a:t>IPV6 deployment</a:t>
            </a:r>
          </a:p>
          <a:p>
            <a:pPr lvl="1"/>
            <a:r>
              <a:rPr lang="en-IN" dirty="0" smtClean="0"/>
              <a:t>Wide area Multicast Backbone</a:t>
            </a:r>
          </a:p>
          <a:p>
            <a:pPr lvl="1"/>
            <a:r>
              <a:rPr lang="en-IN" dirty="0" smtClean="0"/>
              <a:t>VPN (secure tunnelling)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Overlay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r>
              <a:rPr lang="en-IN" sz="2800" dirty="0"/>
              <a:t>Use </a:t>
            </a:r>
            <a:r>
              <a:rPr lang="en-IN" sz="2800" dirty="0" smtClean="0"/>
              <a:t>Transport Layer </a:t>
            </a:r>
            <a:r>
              <a:rPr lang="en-IN" sz="2800" dirty="0"/>
              <a:t>virtual links</a:t>
            </a:r>
          </a:p>
          <a:p>
            <a:r>
              <a:rPr lang="en-IN" sz="2800" dirty="0" smtClean="0"/>
              <a:t>Build </a:t>
            </a:r>
            <a:r>
              <a:rPr lang="en-IN" sz="2800" dirty="0"/>
              <a:t>your own network on top of </a:t>
            </a:r>
            <a:r>
              <a:rPr lang="en-IN" sz="2800" dirty="0" smtClean="0"/>
              <a:t>Internet</a:t>
            </a:r>
          </a:p>
          <a:p>
            <a:r>
              <a:rPr lang="en-IN" sz="2800" dirty="0" smtClean="0"/>
              <a:t>Now an end host can act as a router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C1F4D-A8DC-4CD4-AC33-210EC0986DFD}" type="datetime1">
              <a:rPr lang="en-US" smtClean="0"/>
              <a:pPr>
                <a:defRPr/>
              </a:pPr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71600"/>
            <a:ext cx="26384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5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92862"/>
            <a:ext cx="685800" cy="365125"/>
          </a:xfrm>
        </p:spPr>
        <p:txBody>
          <a:bodyPr/>
          <a:lstStyle/>
          <a:p>
            <a:fld id="{45E34767-B34E-4810-A831-800CD93AC8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 dirty="0" smtClean="0"/>
              <a:t>Tunneling (IPv6 Deployment)</a:t>
            </a:r>
            <a:endParaRPr lang="en-US" dirty="0"/>
          </a:p>
        </p:txBody>
      </p:sp>
      <p:grpSp>
        <p:nvGrpSpPr>
          <p:cNvPr id="620547" name="Group 3"/>
          <p:cNvGrpSpPr>
            <a:grpSpLocks/>
          </p:cNvGrpSpPr>
          <p:nvPr/>
        </p:nvGrpSpPr>
        <p:grpSpPr bwMode="auto">
          <a:xfrm>
            <a:off x="2152650" y="1246188"/>
            <a:ext cx="708025" cy="638175"/>
            <a:chOff x="1898" y="728"/>
            <a:chExt cx="446" cy="402"/>
          </a:xfrm>
        </p:grpSpPr>
        <p:grpSp>
          <p:nvGrpSpPr>
            <p:cNvPr id="620548" name="Group 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49" name="Oval 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0" name="Line 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1" name="Line 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2" name="Rectangle 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53" name="Oval 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54" name="Group 1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5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56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57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58" name="Group 1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5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60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61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62" name="Text Box 18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620563" name="Group 19"/>
          <p:cNvGrpSpPr>
            <a:grpSpLocks/>
          </p:cNvGrpSpPr>
          <p:nvPr/>
        </p:nvGrpSpPr>
        <p:grpSpPr bwMode="auto">
          <a:xfrm>
            <a:off x="3198813" y="1250950"/>
            <a:ext cx="708025" cy="638175"/>
            <a:chOff x="1898" y="728"/>
            <a:chExt cx="446" cy="402"/>
          </a:xfrm>
        </p:grpSpPr>
        <p:grpSp>
          <p:nvGrpSpPr>
            <p:cNvPr id="620564" name="Group 2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65" name="Oval 2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6" name="Line 2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7" name="Line 2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8" name="Rectangle 2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69" name="Oval 2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70" name="Group 2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7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2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3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74" name="Group 3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6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7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78" name="Text Box 34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20579" name="Group 35"/>
          <p:cNvGrpSpPr>
            <a:grpSpLocks/>
          </p:cNvGrpSpPr>
          <p:nvPr/>
        </p:nvGrpSpPr>
        <p:grpSpPr bwMode="auto">
          <a:xfrm>
            <a:off x="6213475" y="1241425"/>
            <a:ext cx="708025" cy="638175"/>
            <a:chOff x="1898" y="728"/>
            <a:chExt cx="446" cy="402"/>
          </a:xfrm>
        </p:grpSpPr>
        <p:grpSp>
          <p:nvGrpSpPr>
            <p:cNvPr id="620580" name="Group 3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81" name="Oval 3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2" name="Line 3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3" name="Line 3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4" name="Rectangle 4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85" name="Oval 4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86" name="Group 4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8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88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89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90" name="Group 4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9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92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93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94" name="Text Box 50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20595" name="Group 51"/>
          <p:cNvGrpSpPr>
            <a:grpSpLocks/>
          </p:cNvGrpSpPr>
          <p:nvPr/>
        </p:nvGrpSpPr>
        <p:grpSpPr bwMode="auto">
          <a:xfrm>
            <a:off x="7204075" y="1230313"/>
            <a:ext cx="708025" cy="638175"/>
            <a:chOff x="1898" y="728"/>
            <a:chExt cx="446" cy="402"/>
          </a:xfrm>
        </p:grpSpPr>
        <p:grpSp>
          <p:nvGrpSpPr>
            <p:cNvPr id="620596" name="Group 52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97" name="Oval 53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98" name="Line 54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99" name="Line 55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00" name="Rectangle 56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01" name="Oval 57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02" name="Group 58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06" name="Group 62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0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8" name="Line 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9" name="Line 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10" name="Text Box 66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620611" name="Rectangle 67"/>
          <p:cNvSpPr>
            <a:spLocks noChangeArrowheads="1"/>
          </p:cNvSpPr>
          <p:nvPr/>
        </p:nvSpPr>
        <p:spPr bwMode="auto">
          <a:xfrm>
            <a:off x="3905250" y="1712913"/>
            <a:ext cx="2281238" cy="66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12" name="Line 68"/>
          <p:cNvSpPr>
            <a:spLocks noChangeShapeType="1"/>
          </p:cNvSpPr>
          <p:nvPr/>
        </p:nvSpPr>
        <p:spPr bwMode="auto">
          <a:xfrm flipV="1">
            <a:off x="2871788" y="1736725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13" name="Line 69"/>
          <p:cNvSpPr>
            <a:spLocks noChangeShapeType="1"/>
          </p:cNvSpPr>
          <p:nvPr/>
        </p:nvSpPr>
        <p:spPr bwMode="auto">
          <a:xfrm flipV="1">
            <a:off x="6918325" y="1717675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14" name="Text Box 70"/>
          <p:cNvSpPr txBox="1">
            <a:spLocks noChangeArrowheads="1"/>
          </p:cNvSpPr>
          <p:nvPr/>
        </p:nvSpPr>
        <p:spPr bwMode="auto">
          <a:xfrm>
            <a:off x="2209800" y="1851025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5" name="Text Box 71"/>
          <p:cNvSpPr txBox="1">
            <a:spLocks noChangeArrowheads="1"/>
          </p:cNvSpPr>
          <p:nvPr/>
        </p:nvSpPr>
        <p:spPr bwMode="auto">
          <a:xfrm>
            <a:off x="3255963" y="1852613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6" name="Text Box 72"/>
          <p:cNvSpPr txBox="1">
            <a:spLocks noChangeArrowheads="1"/>
          </p:cNvSpPr>
          <p:nvPr/>
        </p:nvSpPr>
        <p:spPr bwMode="auto">
          <a:xfrm>
            <a:off x="6281738" y="184467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7" name="Text Box 73"/>
          <p:cNvSpPr txBox="1">
            <a:spLocks noChangeArrowheads="1"/>
          </p:cNvSpPr>
          <p:nvPr/>
        </p:nvSpPr>
        <p:spPr bwMode="auto">
          <a:xfrm>
            <a:off x="7262813" y="1847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8" name="Text Box 74"/>
          <p:cNvSpPr txBox="1">
            <a:spLocks noChangeArrowheads="1"/>
          </p:cNvSpPr>
          <p:nvPr/>
        </p:nvSpPr>
        <p:spPr bwMode="auto">
          <a:xfrm>
            <a:off x="4667250" y="1371600"/>
            <a:ext cx="765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tunnel</a:t>
            </a:r>
          </a:p>
        </p:txBody>
      </p:sp>
      <p:sp>
        <p:nvSpPr>
          <p:cNvPr id="620619" name="Text Box 75"/>
          <p:cNvSpPr txBox="1">
            <a:spLocks noChangeArrowheads="1"/>
          </p:cNvSpPr>
          <p:nvPr/>
        </p:nvSpPr>
        <p:spPr bwMode="auto">
          <a:xfrm>
            <a:off x="414338" y="1438275"/>
            <a:ext cx="150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Logical view:</a:t>
            </a:r>
          </a:p>
        </p:txBody>
      </p:sp>
      <p:sp>
        <p:nvSpPr>
          <p:cNvPr id="620620" name="Text Box 76"/>
          <p:cNvSpPr txBox="1">
            <a:spLocks noChangeArrowheads="1"/>
          </p:cNvSpPr>
          <p:nvPr/>
        </p:nvSpPr>
        <p:spPr bwMode="auto">
          <a:xfrm>
            <a:off x="309563" y="2592388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Physical view:</a:t>
            </a:r>
          </a:p>
        </p:txBody>
      </p:sp>
      <p:grpSp>
        <p:nvGrpSpPr>
          <p:cNvPr id="620621" name="Group 77"/>
          <p:cNvGrpSpPr>
            <a:grpSpLocks/>
          </p:cNvGrpSpPr>
          <p:nvPr/>
        </p:nvGrpSpPr>
        <p:grpSpPr bwMode="auto">
          <a:xfrm>
            <a:off x="2143125" y="2378075"/>
            <a:ext cx="708025" cy="638175"/>
            <a:chOff x="1898" y="728"/>
            <a:chExt cx="446" cy="402"/>
          </a:xfrm>
        </p:grpSpPr>
        <p:grpSp>
          <p:nvGrpSpPr>
            <p:cNvPr id="620622" name="Group 78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23" name="Oval 79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4" name="Line 80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5" name="Line 81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6" name="Rectangle 82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27" name="Oval 83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28" name="Group 84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2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0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1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32" name="Group 88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33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4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5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36" name="Text Box 92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620637" name="Group 93"/>
          <p:cNvGrpSpPr>
            <a:grpSpLocks/>
          </p:cNvGrpSpPr>
          <p:nvPr/>
        </p:nvGrpSpPr>
        <p:grpSpPr bwMode="auto">
          <a:xfrm>
            <a:off x="3189288" y="2382838"/>
            <a:ext cx="708025" cy="638175"/>
            <a:chOff x="1898" y="728"/>
            <a:chExt cx="446" cy="402"/>
          </a:xfrm>
        </p:grpSpPr>
        <p:grpSp>
          <p:nvGrpSpPr>
            <p:cNvPr id="620638" name="Group 9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39" name="Oval 9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0" name="Line 9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1" name="Line 9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2" name="Rectangle 9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43" name="Oval 9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44" name="Group 10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45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46" name="Line 1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47" name="Line 1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48" name="Group 10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49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50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51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52" name="Text Box 108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20653" name="Group 109"/>
          <p:cNvGrpSpPr>
            <a:grpSpLocks/>
          </p:cNvGrpSpPr>
          <p:nvPr/>
        </p:nvGrpSpPr>
        <p:grpSpPr bwMode="auto">
          <a:xfrm>
            <a:off x="6203950" y="2373313"/>
            <a:ext cx="708025" cy="638175"/>
            <a:chOff x="1898" y="728"/>
            <a:chExt cx="446" cy="402"/>
          </a:xfrm>
        </p:grpSpPr>
        <p:grpSp>
          <p:nvGrpSpPr>
            <p:cNvPr id="620654" name="Group 11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55" name="Oval 11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6" name="Line 11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7" name="Line 11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8" name="Rectangle 11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59" name="Oval 11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60" name="Group 11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61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2" name="Line 1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3" name="Line 1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64" name="Group 12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65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6" name="Line 1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7" name="Line 1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68" name="Text Box 124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20669" name="Group 125"/>
          <p:cNvGrpSpPr>
            <a:grpSpLocks/>
          </p:cNvGrpSpPr>
          <p:nvPr/>
        </p:nvGrpSpPr>
        <p:grpSpPr bwMode="auto">
          <a:xfrm>
            <a:off x="7194550" y="2362200"/>
            <a:ext cx="708025" cy="638175"/>
            <a:chOff x="1898" y="728"/>
            <a:chExt cx="446" cy="402"/>
          </a:xfrm>
        </p:grpSpPr>
        <p:grpSp>
          <p:nvGrpSpPr>
            <p:cNvPr id="620670" name="Group 12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71" name="Oval 12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2" name="Line 12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3" name="Line 12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4" name="Rectangle 13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75" name="Oval 13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76" name="Group 13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7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78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79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80" name="Group 13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8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82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83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84" name="Text Box 140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620685" name="Line 141"/>
          <p:cNvSpPr>
            <a:spLocks noChangeShapeType="1"/>
          </p:cNvSpPr>
          <p:nvPr/>
        </p:nvSpPr>
        <p:spPr bwMode="auto">
          <a:xfrm flipV="1">
            <a:off x="2862263" y="2868613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86" name="Line 142"/>
          <p:cNvSpPr>
            <a:spLocks noChangeShapeType="1"/>
          </p:cNvSpPr>
          <p:nvPr/>
        </p:nvSpPr>
        <p:spPr bwMode="auto">
          <a:xfrm flipV="1">
            <a:off x="6908800" y="2849563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87" name="Text Box 143"/>
          <p:cNvSpPr txBox="1">
            <a:spLocks noChangeArrowheads="1"/>
          </p:cNvSpPr>
          <p:nvPr/>
        </p:nvSpPr>
        <p:spPr bwMode="auto">
          <a:xfrm>
            <a:off x="2200275" y="29829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88" name="Text Box 144"/>
          <p:cNvSpPr txBox="1">
            <a:spLocks noChangeArrowheads="1"/>
          </p:cNvSpPr>
          <p:nvPr/>
        </p:nvSpPr>
        <p:spPr bwMode="auto">
          <a:xfrm>
            <a:off x="3246438" y="298450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89" name="Text Box 145"/>
          <p:cNvSpPr txBox="1">
            <a:spLocks noChangeArrowheads="1"/>
          </p:cNvSpPr>
          <p:nvPr/>
        </p:nvSpPr>
        <p:spPr bwMode="auto">
          <a:xfrm>
            <a:off x="6272213" y="2976563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90" name="Text Box 146"/>
          <p:cNvSpPr txBox="1">
            <a:spLocks noChangeArrowheads="1"/>
          </p:cNvSpPr>
          <p:nvPr/>
        </p:nvSpPr>
        <p:spPr bwMode="auto">
          <a:xfrm>
            <a:off x="7253288" y="29797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91" name="Line 147"/>
          <p:cNvSpPr>
            <a:spLocks noChangeShapeType="1"/>
          </p:cNvSpPr>
          <p:nvPr/>
        </p:nvSpPr>
        <p:spPr bwMode="auto">
          <a:xfrm flipV="1">
            <a:off x="3895725" y="2859088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20692" name="Group 148"/>
          <p:cNvGrpSpPr>
            <a:grpSpLocks/>
          </p:cNvGrpSpPr>
          <p:nvPr/>
        </p:nvGrpSpPr>
        <p:grpSpPr bwMode="auto">
          <a:xfrm>
            <a:off x="4183063" y="2386013"/>
            <a:ext cx="708025" cy="638175"/>
            <a:chOff x="1898" y="728"/>
            <a:chExt cx="446" cy="402"/>
          </a:xfrm>
        </p:grpSpPr>
        <p:grpSp>
          <p:nvGrpSpPr>
            <p:cNvPr id="620693" name="Group 149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94" name="Oval 150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5" name="Line 151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6" name="Line 152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7" name="Rectangle 153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98" name="Oval 154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99" name="Group 155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700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1" name="Line 1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2" name="Line 1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703" name="Group 159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704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5" name="Line 1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6" name="Line 1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707" name="Text Box 163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grpSp>
        <p:nvGrpSpPr>
          <p:cNvPr id="620708" name="Group 164"/>
          <p:cNvGrpSpPr>
            <a:grpSpLocks/>
          </p:cNvGrpSpPr>
          <p:nvPr/>
        </p:nvGrpSpPr>
        <p:grpSpPr bwMode="auto">
          <a:xfrm>
            <a:off x="5172075" y="2376488"/>
            <a:ext cx="708025" cy="638175"/>
            <a:chOff x="1898" y="728"/>
            <a:chExt cx="446" cy="402"/>
          </a:xfrm>
        </p:grpSpPr>
        <p:grpSp>
          <p:nvGrpSpPr>
            <p:cNvPr id="620709" name="Group 165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710" name="Oval 166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1" name="Line 167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2" name="Line 168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3" name="Rectangle 169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714" name="Oval 170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715" name="Group 171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716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17" name="Line 1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18" name="Line 1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719" name="Group 175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720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21" name="Line 1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22" name="Line 1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723" name="Text Box 179"/>
            <p:cNvSpPr txBox="1">
              <a:spLocks noChangeArrowheads="1"/>
            </p:cNvSpPr>
            <p:nvPr/>
          </p:nvSpPr>
          <p:spPr bwMode="auto">
            <a:xfrm>
              <a:off x="2010" y="72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20724" name="Text Box 180"/>
          <p:cNvSpPr txBox="1">
            <a:spLocks noChangeArrowheads="1"/>
          </p:cNvSpPr>
          <p:nvPr/>
        </p:nvSpPr>
        <p:spPr bwMode="auto">
          <a:xfrm>
            <a:off x="4227513" y="298767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620725" name="Text Box 181"/>
          <p:cNvSpPr txBox="1">
            <a:spLocks noChangeArrowheads="1"/>
          </p:cNvSpPr>
          <p:nvPr/>
        </p:nvSpPr>
        <p:spPr bwMode="auto">
          <a:xfrm>
            <a:off x="5221288" y="2989263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grpSp>
        <p:nvGrpSpPr>
          <p:cNvPr id="620726" name="Group 182"/>
          <p:cNvGrpSpPr>
            <a:grpSpLocks/>
          </p:cNvGrpSpPr>
          <p:nvPr/>
        </p:nvGrpSpPr>
        <p:grpSpPr bwMode="auto">
          <a:xfrm>
            <a:off x="2557463" y="3382963"/>
            <a:ext cx="793750" cy="1441450"/>
            <a:chOff x="4869" y="143"/>
            <a:chExt cx="500" cy="908"/>
          </a:xfrm>
        </p:grpSpPr>
        <p:sp>
          <p:nvSpPr>
            <p:cNvPr id="620727" name="Rectangle 183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28" name="Text Box 184"/>
            <p:cNvSpPr txBox="1">
              <a:spLocks noChangeArrowheads="1"/>
            </p:cNvSpPr>
            <p:nvPr/>
          </p:nvSpPr>
          <p:spPr bwMode="auto">
            <a:xfrm>
              <a:off x="4869" y="163"/>
              <a:ext cx="50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Flow: X</a:t>
              </a:r>
            </a:p>
            <a:p>
              <a:r>
                <a:rPr lang="en-US" sz="1400"/>
                <a:t>Src: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data</a:t>
              </a:r>
            </a:p>
          </p:txBody>
        </p:sp>
      </p:grpSp>
      <p:grpSp>
        <p:nvGrpSpPr>
          <p:cNvPr id="620729" name="Group 185"/>
          <p:cNvGrpSpPr>
            <a:grpSpLocks/>
          </p:cNvGrpSpPr>
          <p:nvPr/>
        </p:nvGrpSpPr>
        <p:grpSpPr bwMode="auto">
          <a:xfrm>
            <a:off x="6710363" y="3395663"/>
            <a:ext cx="793750" cy="1441450"/>
            <a:chOff x="4869" y="143"/>
            <a:chExt cx="500" cy="908"/>
          </a:xfrm>
        </p:grpSpPr>
        <p:sp>
          <p:nvSpPr>
            <p:cNvPr id="620730" name="Rectangle 186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31" name="Text Box 187"/>
            <p:cNvSpPr txBox="1">
              <a:spLocks noChangeArrowheads="1"/>
            </p:cNvSpPr>
            <p:nvPr/>
          </p:nvSpPr>
          <p:spPr bwMode="auto">
            <a:xfrm>
              <a:off x="4869" y="163"/>
              <a:ext cx="50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Flow: X</a:t>
              </a:r>
            </a:p>
            <a:p>
              <a:r>
                <a:rPr lang="en-US" sz="1400"/>
                <a:t>Src: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data</a:t>
              </a:r>
            </a:p>
          </p:txBody>
        </p:sp>
      </p:grpSp>
      <p:grpSp>
        <p:nvGrpSpPr>
          <p:cNvPr id="620732" name="Group 188"/>
          <p:cNvGrpSpPr>
            <a:grpSpLocks/>
          </p:cNvGrpSpPr>
          <p:nvPr/>
        </p:nvGrpSpPr>
        <p:grpSpPr bwMode="auto">
          <a:xfrm>
            <a:off x="3598863" y="3378200"/>
            <a:ext cx="984250" cy="2198688"/>
            <a:chOff x="4943" y="2152"/>
            <a:chExt cx="620" cy="1385"/>
          </a:xfrm>
        </p:grpSpPr>
        <p:sp>
          <p:nvSpPr>
            <p:cNvPr id="620733" name="Rectangle 18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0734" name="Group 190"/>
            <p:cNvGrpSpPr>
              <a:grpSpLocks/>
            </p:cNvGrpSpPr>
            <p:nvPr/>
          </p:nvGrpSpPr>
          <p:grpSpPr bwMode="auto">
            <a:xfrm>
              <a:off x="5001" y="2538"/>
              <a:ext cx="500" cy="908"/>
              <a:chOff x="4869" y="143"/>
              <a:chExt cx="500" cy="908"/>
            </a:xfrm>
          </p:grpSpPr>
          <p:sp>
            <p:nvSpPr>
              <p:cNvPr id="620735" name="Rectangle 19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36" name="Text Box 19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0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620737" name="Text Box 19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Src:B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620738" name="Line 194"/>
          <p:cNvSpPr>
            <a:spLocks noChangeShapeType="1"/>
          </p:cNvSpPr>
          <p:nvPr/>
        </p:nvSpPr>
        <p:spPr bwMode="auto">
          <a:xfrm>
            <a:off x="2603500" y="3286125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39" name="Line 195"/>
          <p:cNvSpPr>
            <a:spLocks noChangeShapeType="1"/>
          </p:cNvSpPr>
          <p:nvPr/>
        </p:nvSpPr>
        <p:spPr bwMode="auto">
          <a:xfrm>
            <a:off x="3722688" y="328930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40" name="Line 196"/>
          <p:cNvSpPr>
            <a:spLocks noChangeShapeType="1"/>
          </p:cNvSpPr>
          <p:nvPr/>
        </p:nvSpPr>
        <p:spPr bwMode="auto">
          <a:xfrm>
            <a:off x="5757863" y="3290888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41" name="Line 197"/>
          <p:cNvSpPr>
            <a:spLocks noChangeShapeType="1"/>
          </p:cNvSpPr>
          <p:nvPr/>
        </p:nvSpPr>
        <p:spPr bwMode="auto">
          <a:xfrm>
            <a:off x="6813550" y="3292475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20742" name="Group 198"/>
          <p:cNvGrpSpPr>
            <a:grpSpLocks/>
          </p:cNvGrpSpPr>
          <p:nvPr/>
        </p:nvGrpSpPr>
        <p:grpSpPr bwMode="auto">
          <a:xfrm>
            <a:off x="5611813" y="3381375"/>
            <a:ext cx="984250" cy="2198688"/>
            <a:chOff x="4943" y="2152"/>
            <a:chExt cx="620" cy="1385"/>
          </a:xfrm>
        </p:grpSpPr>
        <p:sp>
          <p:nvSpPr>
            <p:cNvPr id="620743" name="Rectangle 19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0744" name="Group 200"/>
            <p:cNvGrpSpPr>
              <a:grpSpLocks/>
            </p:cNvGrpSpPr>
            <p:nvPr/>
          </p:nvGrpSpPr>
          <p:grpSpPr bwMode="auto">
            <a:xfrm>
              <a:off x="5001" y="2538"/>
              <a:ext cx="500" cy="908"/>
              <a:chOff x="4869" y="143"/>
              <a:chExt cx="500" cy="908"/>
            </a:xfrm>
          </p:grpSpPr>
          <p:sp>
            <p:nvSpPr>
              <p:cNvPr id="620745" name="Rectangle 20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46" name="Text Box 20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0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620747" name="Text Box 20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Src:B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620748" name="Text Box 204"/>
          <p:cNvSpPr txBox="1">
            <a:spLocks noChangeArrowheads="1"/>
          </p:cNvSpPr>
          <p:nvPr/>
        </p:nvSpPr>
        <p:spPr bwMode="auto">
          <a:xfrm>
            <a:off x="2520950" y="5745163"/>
            <a:ext cx="89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A-to-B: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620749" name="Line 205"/>
          <p:cNvSpPr>
            <a:spLocks noChangeShapeType="1"/>
          </p:cNvSpPr>
          <p:nvPr/>
        </p:nvSpPr>
        <p:spPr bwMode="auto">
          <a:xfrm>
            <a:off x="2946400" y="5040313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0" name="Text Box 206"/>
          <p:cNvSpPr txBox="1">
            <a:spLocks noChangeArrowheads="1"/>
          </p:cNvSpPr>
          <p:nvPr/>
        </p:nvSpPr>
        <p:spPr bwMode="auto">
          <a:xfrm>
            <a:off x="6794500" y="5757863"/>
            <a:ext cx="8651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E-to-F: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620751" name="Line 207"/>
          <p:cNvSpPr>
            <a:spLocks noChangeShapeType="1"/>
          </p:cNvSpPr>
          <p:nvPr/>
        </p:nvSpPr>
        <p:spPr bwMode="auto">
          <a:xfrm>
            <a:off x="7207250" y="5053013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2" name="Text Box 208"/>
          <p:cNvSpPr txBox="1">
            <a:spLocks noChangeArrowheads="1"/>
          </p:cNvSpPr>
          <p:nvPr/>
        </p:nvSpPr>
        <p:spPr bwMode="auto">
          <a:xfrm>
            <a:off x="3513138" y="5867400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B-to-C:</a:t>
            </a:r>
          </a:p>
          <a:p>
            <a:pPr algn="ctr"/>
            <a:r>
              <a:rPr lang="en-US" sz="1600"/>
              <a:t>IPv6 inside</a:t>
            </a:r>
          </a:p>
          <a:p>
            <a:pPr algn="ctr"/>
            <a:r>
              <a:rPr lang="en-US" sz="1600"/>
              <a:t>IPv4</a:t>
            </a:r>
          </a:p>
        </p:txBody>
      </p:sp>
      <p:sp>
        <p:nvSpPr>
          <p:cNvPr id="620753" name="Line 209"/>
          <p:cNvSpPr>
            <a:spLocks noChangeShapeType="1"/>
          </p:cNvSpPr>
          <p:nvPr/>
        </p:nvSpPr>
        <p:spPr bwMode="auto">
          <a:xfrm>
            <a:off x="4108450" y="563403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4" name="Text Box 210"/>
          <p:cNvSpPr txBox="1">
            <a:spLocks noChangeArrowheads="1"/>
          </p:cNvSpPr>
          <p:nvPr/>
        </p:nvSpPr>
        <p:spPr bwMode="auto">
          <a:xfrm>
            <a:off x="5538788" y="5880100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B-to-C:</a:t>
            </a:r>
          </a:p>
          <a:p>
            <a:pPr algn="ctr"/>
            <a:r>
              <a:rPr lang="en-US" sz="1600"/>
              <a:t>IPv6 inside</a:t>
            </a:r>
          </a:p>
          <a:p>
            <a:pPr algn="ctr"/>
            <a:r>
              <a:rPr lang="en-US" sz="1600"/>
              <a:t>IPv4</a:t>
            </a:r>
          </a:p>
        </p:txBody>
      </p:sp>
      <p:sp>
        <p:nvSpPr>
          <p:cNvPr id="620755" name="Line 211"/>
          <p:cNvSpPr>
            <a:spLocks noChangeShapeType="1"/>
          </p:cNvSpPr>
          <p:nvPr/>
        </p:nvSpPr>
        <p:spPr bwMode="auto">
          <a:xfrm>
            <a:off x="6134100" y="564673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938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12087</TotalTime>
  <Words>1702</Words>
  <Application>Microsoft Office PowerPoint</Application>
  <PresentationFormat>On-screen Show (4:3)</PresentationFormat>
  <Paragraphs>367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Virtualization??</vt:lpstr>
      <vt:lpstr>What is Network Virtualization?</vt:lpstr>
      <vt:lpstr>What is NV? (Contd.)</vt:lpstr>
      <vt:lpstr>Network Virtualization Environment</vt:lpstr>
      <vt:lpstr>Motivation for NV:</vt:lpstr>
      <vt:lpstr>Motivation: Early Efforts</vt:lpstr>
      <vt:lpstr>Overlay Networks</vt:lpstr>
      <vt:lpstr>Tunneling (IPv6 Deployment)</vt:lpstr>
      <vt:lpstr>Tunnelling (VPN)</vt:lpstr>
      <vt:lpstr>Tunnelling (MBONE)</vt:lpstr>
      <vt:lpstr>Motivation</vt:lpstr>
      <vt:lpstr>Network Virtualization offers:</vt:lpstr>
      <vt:lpstr>Virtual Nodes</vt:lpstr>
      <vt:lpstr>VM vs Network Name Space</vt:lpstr>
      <vt:lpstr>Virtual Links (Ethernet Over IP)</vt:lpstr>
      <vt:lpstr>Virtual Links (Other Examples)</vt:lpstr>
      <vt:lpstr>Linux Bridge</vt:lpstr>
      <vt:lpstr>Another Option: Open Vswitch</vt:lpstr>
      <vt:lpstr>Virtual Networking : Namespaces and Open Vswitch</vt:lpstr>
      <vt:lpstr>Virtual Networking : Namespaces and Open Vswitch</vt:lpstr>
      <vt:lpstr>Virtual Networking : Namespaces and Open Vswitch</vt:lpstr>
      <vt:lpstr>Virtual Networking : Namespaces and Open Vswitch</vt:lpstr>
      <vt:lpstr>Mininet (Easier and User friendly Option)</vt:lpstr>
      <vt:lpstr>What is Mininet?</vt:lpstr>
      <vt:lpstr>Why Mininet?</vt:lpstr>
      <vt:lpstr>Mininet Architecture</vt:lpstr>
      <vt:lpstr>Mininet Python API</vt:lpstr>
      <vt:lpstr>Quick Walkthrough</vt:lpstr>
      <vt:lpstr>Walkthrough (Topologies)</vt:lpstr>
      <vt:lpstr>mn executes Python</vt:lpstr>
      <vt:lpstr>Writing Own Topologies</vt:lpstr>
      <vt:lpstr>Almost everything is possible: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575</cp:revision>
  <dcterms:created xsi:type="dcterms:W3CDTF">2011-03-15T06:08:11Z</dcterms:created>
  <dcterms:modified xsi:type="dcterms:W3CDTF">2019-06-20T07:02:07Z</dcterms:modified>
</cp:coreProperties>
</file>