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47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39" name="Picture 38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8" name="Picture 77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79" name="Picture 78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17" name="Picture 116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118" name="Picture 117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/>
          <p:cNvSpPr/>
          <p:nvPr/>
        </p:nvSpPr>
        <p:spPr>
          <a:xfrm>
            <a:off x="4572000" y="6477120"/>
            <a:ext cx="4571640" cy="38052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CustomShape 2"/>
          <p:cNvSpPr/>
          <p:nvPr/>
        </p:nvSpPr>
        <p:spPr>
          <a:xfrm>
            <a:off x="0" y="6477120"/>
            <a:ext cx="4571640" cy="3805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380880" y="1295280"/>
            <a:ext cx="8227800" cy="2055600"/>
          </a:xfrm>
          <a:prstGeom prst="roundRect">
            <a:avLst>
              <a:gd name="adj" fmla="val 16667"/>
            </a:avLst>
          </a:prstGeom>
          <a:solidFill>
            <a:srgbClr val="3333B2"/>
          </a:solidFill>
          <a:ln>
            <a:solidFill>
              <a:srgbClr val="3333B2"/>
            </a:solidFill>
            <a:round/>
          </a:ln>
          <a:effectLst>
            <a:outerShdw blurRad="114300" dist="1524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1071720" y="6488280"/>
            <a:ext cx="3499920" cy="369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en-IN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Vu Pham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4572000" y="6477120"/>
            <a:ext cx="4571640" cy="38052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" name="CustomShape 2"/>
          <p:cNvSpPr/>
          <p:nvPr/>
        </p:nvSpPr>
        <p:spPr>
          <a:xfrm>
            <a:off x="0" y="6477120"/>
            <a:ext cx="4571640" cy="3805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CustomShape 3"/>
          <p:cNvSpPr/>
          <p:nvPr/>
        </p:nvSpPr>
        <p:spPr>
          <a:xfrm>
            <a:off x="0" y="0"/>
            <a:ext cx="9143640" cy="761760"/>
          </a:xfrm>
          <a:prstGeom prst="rect">
            <a:avLst/>
          </a:prstGeom>
          <a:gradFill>
            <a:gsLst>
              <a:gs pos="0">
                <a:schemeClr val="tx1"/>
              </a:gs>
              <a:gs pos="100000">
                <a:srgbClr val="3333B2"/>
              </a:gs>
            </a:gsLst>
            <a:lin ang="10800000"/>
          </a:gradFill>
          <a:ln>
            <a:noFill/>
          </a:ln>
          <a:effectLst>
            <a:outerShdw blurRad="50800" dist="889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CustomShape 4"/>
          <p:cNvSpPr/>
          <p:nvPr/>
        </p:nvSpPr>
        <p:spPr>
          <a:xfrm>
            <a:off x="1071720" y="6488280"/>
            <a:ext cx="3499920" cy="369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en-IN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Vu Pham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45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600200" lvl="3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057400" lvl="4" indent="-228240">
              <a:lnSpc>
                <a:spcPct val="100000"/>
              </a:lnSpc>
              <a:buClr>
                <a:srgbClr val="000000"/>
              </a:buClr>
              <a:buFont typeface="Arial"/>
              <a:buChar char="»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IN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19/04/19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73774FA7-CA23-4E97-A091-B6D31D9026B2}" type="slidenum">
              <a:rPr lang="en-IN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blazethrower/laverton-vic-aus-temperatures-19432017" TargetMode="External"/><Relationship Id="rId2" Type="http://schemas.openxmlformats.org/officeDocument/2006/relationships/hyperlink" Target="https://courses.engr.illinois.edu/cs425/fa2012/L20_cassandra.fa12.pdf" TargetMode="External"/><Relationship Id="rId1" Type="http://schemas.openxmlformats.org/officeDocument/2006/relationships/slideLayout" Target="../slideLayouts/slideLayout25.xml"/><Relationship Id="rId5" Type="http://schemas.openxmlformats.org/officeDocument/2006/relationships/hyperlink" Target="https://docs.datastax.com/en/cql/3.3/cql/cql_using/useSet.html" TargetMode="External"/><Relationship Id="rId4" Type="http://schemas.openxmlformats.org/officeDocument/2006/relationships/hyperlink" Target="https://www.tutorialspoint.com/cassandra/cassandra_tutorial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609480" y="1447920"/>
            <a:ext cx="7770600" cy="16203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4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Big Data Analytics &amp; Machine Learning: </a:t>
            </a: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
</a:t>
            </a:r>
            <a:r>
              <a:rPr lang="en-IN" sz="40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Cassandra Query Language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5024520" y="4595760"/>
            <a:ext cx="4119120" cy="15109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21" name="Picture 7"/>
          <p:cNvPicPr/>
          <p:nvPr/>
        </p:nvPicPr>
        <p:blipFill>
          <a:blip r:embed="rId2"/>
          <a:stretch/>
        </p:blipFill>
        <p:spPr>
          <a:xfrm>
            <a:off x="3419640" y="4775040"/>
            <a:ext cx="1510920" cy="1495080"/>
          </a:xfrm>
          <a:prstGeom prst="rect">
            <a:avLst/>
          </a:prstGeom>
          <a:ln w="9360">
            <a:noFill/>
          </a:ln>
        </p:spPr>
      </p:pic>
      <p:pic>
        <p:nvPicPr>
          <p:cNvPr id="122" name="Picture 2"/>
          <p:cNvPicPr/>
          <p:nvPr/>
        </p:nvPicPr>
        <p:blipFill>
          <a:blip r:embed="rId3">
            <a:lum bright="20000"/>
          </a:blip>
          <a:srcRect t="30764"/>
          <a:stretch/>
        </p:blipFill>
        <p:spPr>
          <a:xfrm>
            <a:off x="228600" y="4788000"/>
            <a:ext cx="3082680" cy="1368000"/>
          </a:xfrm>
          <a:prstGeom prst="rect">
            <a:avLst/>
          </a:prstGeom>
          <a:ln w="9360">
            <a:noFill/>
          </a:ln>
        </p:spPr>
      </p:pic>
      <p:sp>
        <p:nvSpPr>
          <p:cNvPr id="123" name="CustomShape 3"/>
          <p:cNvSpPr/>
          <p:nvPr/>
        </p:nvSpPr>
        <p:spPr>
          <a:xfrm>
            <a:off x="5210280" y="6492960"/>
            <a:ext cx="39333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" name="CustomShape 4"/>
          <p:cNvSpPr/>
          <p:nvPr/>
        </p:nvSpPr>
        <p:spPr>
          <a:xfrm>
            <a:off x="30600" y="6493320"/>
            <a:ext cx="5179680" cy="3646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8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BIG DATA ANALYTICS &amp; MACHINE LEARNING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5"/>
          <p:cNvSpPr/>
          <p:nvPr/>
        </p:nvSpPr>
        <p:spPr>
          <a:xfrm>
            <a:off x="5210280" y="6492960"/>
            <a:ext cx="3933360" cy="36468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6" name="CustomShape 6"/>
          <p:cNvSpPr/>
          <p:nvPr/>
        </p:nvSpPr>
        <p:spPr>
          <a:xfrm>
            <a:off x="5210280" y="6492960"/>
            <a:ext cx="3933360" cy="3646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DBRAIT-24/04/2019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just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Introduction to CQL Operations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 algn="just">
              <a:lnSpc>
                <a:spcPct val="100000"/>
              </a:lnSpc>
            </a:pPr>
            <a:r>
              <a:rPr lang="en-US" sz="3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I) 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Create a table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temperature_details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in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keyspace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“day3” with schema as follows: 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 algn="just"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	</a:t>
            </a:r>
            <a:r>
              <a:rPr lang="en-US" sz="2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temperature_details</a:t>
            </a:r>
            <a:r>
              <a:rPr lang="en-US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</a:t>
            </a:r>
            <a:r>
              <a:rPr lang="en-US" sz="2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daynum</a:t>
            </a:r>
            <a:r>
              <a:rPr lang="en-US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</a:t>
            </a:r>
            <a:r>
              <a:rPr lang="en-US" sz="2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year,month,date,max_temp</a:t>
            </a:r>
            <a:r>
              <a:rPr lang="en-US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 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 algn="just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		with </a:t>
            </a:r>
            <a:r>
              <a:rPr lang="en-US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primary key(</a:t>
            </a:r>
            <a:r>
              <a:rPr lang="en-US" sz="2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daynum,year,month,date</a:t>
            </a:r>
            <a:r>
              <a:rPr lang="en-US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 algn="just"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Note:- 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column types have been intentionally not mentioned. Identify the column type  from </a:t>
            </a:r>
            <a:r>
              <a:rPr lang="en-US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temp.csv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file and create the table.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 algn="just">
              <a:lnSpc>
                <a:spcPct val="100000"/>
              </a:lnSpc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 algn="just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Steps: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200" indent="-456840" algn="just">
              <a:lnSpc>
                <a:spcPct val="100000"/>
              </a:lnSpc>
              <a:buClr>
                <a:srgbClr val="000000"/>
              </a:buClr>
              <a:buFont typeface="Calibri"/>
              <a:buAutoNum type="alphaLcParenR"/>
            </a:pPr>
            <a:r>
              <a:rPr lang="en-US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Create </a:t>
            </a:r>
            <a:r>
              <a:rPr lang="en-US" sz="2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keyspace</a:t>
            </a:r>
            <a:r>
              <a:rPr lang="en-US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day3: 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200" indent="-456840" algn="just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cqlsh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&gt; create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keyspace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day3 with replication = {'class':'SimpleStrategy','replication_factor':5}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200" indent="-456840" algn="just">
              <a:lnSpc>
                <a:spcPct val="100000"/>
              </a:lnSpc>
              <a:buClr>
                <a:srgbClr val="000000"/>
              </a:buClr>
              <a:buFont typeface="Calibri"/>
              <a:buAutoNum type="alphaLcParenR" startAt="2"/>
            </a:pPr>
            <a:r>
              <a:rPr lang="en-US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Create table </a:t>
            </a:r>
            <a:r>
              <a:rPr lang="en-US" sz="2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temperature_details</a:t>
            </a:r>
            <a:r>
              <a:rPr lang="en-US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200" indent="-456840" algn="just"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lang="en-US" sz="2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cqlsh</a:t>
            </a:r>
            <a:r>
              <a:rPr lang="en-US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&gt; use day3;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200" indent="-456840" algn="just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cqlsh:day3&gt; create table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temperature_details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daynum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year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month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date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max_temp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float,PRIMARY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KEY(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daynum,year,month,date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));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200" indent="-456840" algn="just">
              <a:lnSpc>
                <a:spcPct val="100000"/>
              </a:lnSpc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just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Import Operation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just"/>
            <a:r>
              <a:rPr lang="en-US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II) 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Import the contents of </a:t>
            </a: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temp.csv 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file directly into cassandra table “</a:t>
            </a: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temperature_details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” in one query.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 algn="just"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 algn="just">
              <a:lnSpc>
                <a:spcPct val="100000"/>
              </a:lnSpc>
            </a:pP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Steps: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200" indent="-456840" algn="just">
              <a:lnSpc>
                <a:spcPct val="100000"/>
              </a:lnSpc>
            </a:pP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cqlsh:day3&gt; copy temperature_details(daynum,year,month,date,max_temp) from '/home/iitp/apache-cassandra-3.11.3/temp.csv';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200" indent="-456840" algn="just"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200" indent="-456840" algn="just"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Output: </a:t>
            </a: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Using 1 child processes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200" indent="-456840" algn="just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Starting copy of day3.temperature_details with columns [daynum, year, month,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200" indent="-456840" algn="just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date, max_temp].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200" indent="-456840" algn="just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Processed: 26985 rows; Rate:    4760 rows/s; Avg. rate:    6333 rows/s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just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26985 rows imported from 1 files in 4.261 seconds (0 skipped).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200" indent="-456840" algn="just"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200" indent="-456840" algn="just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Note: Only use </a:t>
            </a: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COPY FROM </a:t>
            </a: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 import datasets that </a:t>
            </a: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have less than 2 million rows.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323640" y="4464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just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Aggregates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3" name="TextShape 2"/>
          <p:cNvSpPr txBox="1"/>
          <p:nvPr/>
        </p:nvSpPr>
        <p:spPr>
          <a:xfrm>
            <a:off x="323640" y="908640"/>
            <a:ext cx="8712720" cy="5734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just"/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III) 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Output the total number of records in the table </a:t>
            </a: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“temperature_details”. 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Additionally</a:t>
            </a: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Query and output the maximum and average temperature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 algn="just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Steps: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200" indent="-456840" algn="just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cqlsh:day3&gt;  select count(*) from temperature_details;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200" indent="-456840" algn="just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			count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200" indent="-456840" algn="just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			-------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200" indent="-456840" algn="just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			26985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200" indent="-456840" algn="just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cqlsh:day3&gt; select max(max_temp) from temperature_details;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200" indent="-456840" algn="just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			system.max(max_temp)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200" indent="-456840" algn="just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		       ----------------------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200" indent="-456840" algn="just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   			47.5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200" indent="-456840" algn="just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cqlsh:day3&gt; select avg(max_temp) from temperature_details;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200" indent="-456840" algn="just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		system.avg(max_temp)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200" indent="-456840" algn="just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		       ----------------------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200" indent="-456840" algn="just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		             19.69342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200" indent="-456840" algn="just"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just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5" name="TextShape 2"/>
          <p:cNvSpPr txBox="1"/>
          <p:nvPr/>
        </p:nvSpPr>
        <p:spPr>
          <a:xfrm>
            <a:off x="214200" y="1071720"/>
            <a:ext cx="8715240" cy="57859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just"/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IV) </a:t>
            </a:r>
            <a:r>
              <a:rPr lang="en-US" sz="2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There exists same maximum temperature at different hours of the same day. Alter table </a:t>
            </a:r>
            <a:r>
              <a:rPr lang="en-US" sz="23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temperature_details</a:t>
            </a:r>
            <a:r>
              <a:rPr lang="en-US" sz="2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to add a new column called “hours”  using </a:t>
            </a:r>
            <a:r>
              <a:rPr lang="en-US" sz="23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set</a:t>
            </a:r>
            <a:r>
              <a:rPr lang="en-US" sz="2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of </a:t>
            </a:r>
            <a:r>
              <a:rPr lang="en-US" sz="23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type varint</a:t>
            </a:r>
            <a:r>
              <a:rPr lang="en-US" sz="2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 Update table temperature_details with value of hours = {1,5,9,13,5,9} where columns daynum , year , month , date bore the following values- 4317,1955,7,26. Use the select statement to output the row after updation.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just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just"/>
            <a:r>
              <a:rPr lang="en-US" sz="23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Note</a:t>
            </a:r>
            <a:r>
              <a:rPr lang="en-US" sz="2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A set consists of a group of elements with unique values. Duplicate values will not be stored distinctly. The values of a set are stored unordered, but will return the elements in sorted order when queried.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200" indent="-456840" algn="just"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444240" y="576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just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7" name="TextShape 2"/>
          <p:cNvSpPr txBox="1"/>
          <p:nvPr/>
        </p:nvSpPr>
        <p:spPr>
          <a:xfrm>
            <a:off x="395640" y="908640"/>
            <a:ext cx="8277840" cy="5565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 algn="just">
              <a:lnSpc>
                <a:spcPct val="100000"/>
              </a:lnSpc>
            </a:pPr>
            <a:r>
              <a:rPr lang="en-US" sz="2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Steps: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514440" indent="-514080" algn="just">
              <a:lnSpc>
                <a:spcPct val="100000"/>
              </a:lnSpc>
              <a:buClr>
                <a:srgbClr val="000000"/>
              </a:buClr>
              <a:buFont typeface="Arial"/>
              <a:buAutoNum type="alphaLcParenR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Add column “hours”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514440" indent="-514080" algn="just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cqlsh:day3&gt; </a:t>
            </a: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alter table temperature_details add hours set&lt;varint&gt;;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just"/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cqlsh:day3&gt; select * from temperature_details where daynum=4317 and year=1955 and month=7 and  date=26;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200" indent="-456840" algn="just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Output: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200" indent="-456840" algn="just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200" indent="-456840" algn="just"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200" indent="-456840" algn="just"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200" indent="-456840" algn="just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cqlsh:day3&gt; update temperature_details set hours={1,5,9,13,5,9} where daynum=4317 and year = 1955 and month = 7 and date=26;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200" indent="-456840" algn="just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cqlsh:day3&gt; select * from temperature_details where daynum=4317 and year=1955 and month=7 and  date=26;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200" indent="-456840" algn="just"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200" indent="-456840" algn="just"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graphicFrame>
        <p:nvGraphicFramePr>
          <p:cNvPr id="158" name="Table 3"/>
          <p:cNvGraphicFramePr/>
          <p:nvPr>
            <p:extLst>
              <p:ext uri="{D42A27DB-BD31-4B8C-83A1-F6EECF244321}">
                <p14:modId xmlns:p14="http://schemas.microsoft.com/office/powerpoint/2010/main" val="2396688182"/>
              </p:ext>
            </p:extLst>
          </p:nvPr>
        </p:nvGraphicFramePr>
        <p:xfrm>
          <a:off x="1259640" y="2946780"/>
          <a:ext cx="6905160" cy="988200"/>
        </p:xfrm>
        <a:graphic>
          <a:graphicData uri="http://schemas.openxmlformats.org/drawingml/2006/table">
            <a:tbl>
              <a:tblPr/>
              <a:tblGrid>
                <a:gridCol w="1150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0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0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0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4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22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daynum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1" strike="noStrike" spc="-1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year</a:t>
                      </a:r>
                      <a:endParaRPr lang="en-IN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month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date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hours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max_temp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4317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1955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7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26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Null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16.7</a:t>
                      </a:r>
                      <a:endParaRPr lang="en-IN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9" name="Table 4"/>
          <p:cNvGraphicFramePr/>
          <p:nvPr>
            <p:extLst>
              <p:ext uri="{D42A27DB-BD31-4B8C-83A1-F6EECF244321}">
                <p14:modId xmlns:p14="http://schemas.microsoft.com/office/powerpoint/2010/main" val="2432719606"/>
              </p:ext>
            </p:extLst>
          </p:nvPr>
        </p:nvGraphicFramePr>
        <p:xfrm>
          <a:off x="1211940" y="5425450"/>
          <a:ext cx="7000560" cy="1244880"/>
        </p:xfrm>
        <a:graphic>
          <a:graphicData uri="http://schemas.openxmlformats.org/drawingml/2006/table">
            <a:tbl>
              <a:tblPr/>
              <a:tblGrid>
                <a:gridCol w="1166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6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6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4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94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8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22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daynum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year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month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date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hours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max_temp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2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4317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1955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7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26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{1,5,9,13}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16.7</a:t>
                      </a:r>
                      <a:endParaRPr lang="en-IN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214200" y="18864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just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List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214200" y="1071720"/>
            <a:ext cx="8715240" cy="57859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just"/>
            <a:r>
              <a:rPr lang="en-US" sz="2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IV) Alter table </a:t>
            </a:r>
            <a:r>
              <a:rPr lang="en-US" sz="23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temperature_details</a:t>
            </a:r>
            <a:r>
              <a:rPr lang="en-US" sz="2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to add a new column called “hours1”  using </a:t>
            </a:r>
            <a:r>
              <a:rPr lang="en-US" sz="23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list</a:t>
            </a:r>
            <a:r>
              <a:rPr lang="en-US" sz="2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of </a:t>
            </a:r>
            <a:r>
              <a:rPr lang="en-US" sz="23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type varint</a:t>
            </a:r>
            <a:r>
              <a:rPr lang="en-US" sz="2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 Update table temperature_details with value of hours1 = {1,5,9,13,5,9} where columns daynum, year,month,date bore the following values- 4317,1955,7,26. Use the select statement to output the row after updation.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just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just"/>
            <a:r>
              <a:rPr lang="en-US" sz="23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Note</a:t>
            </a:r>
            <a:r>
              <a:rPr lang="en-US" sz="2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A list has a form much like a set, in that a list groups and stores values. Unlike a set, the values stored in a list do not need to be unique and can be duplicated. In addition, a list stores the elements in a particular order and may be inserted or retrieved according to an index value.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200" indent="-456840" algn="just">
              <a:lnSpc>
                <a:spcPct val="100000"/>
              </a:lnSpc>
            </a:pPr>
            <a:r>
              <a:rPr lang="en-US" sz="2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214200" y="18864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just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List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3" name="TextShape 2"/>
          <p:cNvSpPr txBox="1"/>
          <p:nvPr/>
        </p:nvSpPr>
        <p:spPr>
          <a:xfrm>
            <a:off x="214200" y="1071720"/>
            <a:ext cx="8715240" cy="57859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 algn="just">
              <a:lnSpc>
                <a:spcPct val="100000"/>
              </a:lnSpc>
            </a:pPr>
            <a:r>
              <a:rPr lang="en-US" sz="2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Steps: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514440" indent="-514080" algn="just">
              <a:lnSpc>
                <a:spcPct val="100000"/>
              </a:lnSpc>
              <a:buClr>
                <a:srgbClr val="000000"/>
              </a:buClr>
              <a:buFont typeface="Arial"/>
              <a:buAutoNum type="alphaLcParenR"/>
            </a:pPr>
            <a:r>
              <a:rPr lang="en-US" sz="2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Add column “hours1”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514440" indent="-514080" algn="just">
              <a:lnSpc>
                <a:spcPct val="100000"/>
              </a:lnSpc>
            </a:pPr>
            <a:r>
              <a:rPr lang="en-US" sz="2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cqlsh:day3&gt;</a:t>
            </a:r>
            <a:r>
              <a:rPr lang="en-US" sz="23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alter table temperature_details add hours1 list&lt;varint&gt;;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just"/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b) Update table: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just"/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cqlsh:day3&gt; update temperature_details set hours1=[1,5,9,13,5,9] where daynum=4317 and year = 1955 and month = 7 and date=26;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just"/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c) Select query: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just"/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cqlsh:day3&gt; select * from temperature_details where daynum=4317 and year=1955 and month=7 and  date=26;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just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just"/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graphicFrame>
        <p:nvGraphicFramePr>
          <p:cNvPr id="164" name="Table 3"/>
          <p:cNvGraphicFramePr/>
          <p:nvPr/>
        </p:nvGraphicFramePr>
        <p:xfrm>
          <a:off x="697320" y="5085360"/>
          <a:ext cx="8000640" cy="1244880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8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55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4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284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579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22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daynum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year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month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date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hours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hour1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max_temp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2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4317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1955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7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26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{1,5,9,13}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[1,5,9,13,5,9]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16.7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just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Map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6" name="TextShape 2"/>
          <p:cNvSpPr txBox="1"/>
          <p:nvPr/>
        </p:nvSpPr>
        <p:spPr>
          <a:xfrm>
            <a:off x="214200" y="1071720"/>
            <a:ext cx="8715240" cy="57859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just"/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V) Alter table </a:t>
            </a: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temperature_details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to add a new column called “seasons”  using </a:t>
            </a: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map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of type </a:t>
            </a: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&lt;varint, text&gt; 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represented as </a:t>
            </a: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&lt;month, season&gt;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 Season can have the following values season={spring, summer, autumn, winter}. Update table temperature_details where columns daynum, year,month,date bore the following values- 4317,1955,7,26 respectively.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just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just"/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Note: 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map relates one item to another with a key-value pair. For each key, only one value may exist, and duplicates cannot be stored. Both the key and the value are designated with a data type.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just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just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Map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8" name="TextShape 2"/>
          <p:cNvSpPr txBox="1"/>
          <p:nvPr/>
        </p:nvSpPr>
        <p:spPr>
          <a:xfrm>
            <a:off x="257040" y="1417680"/>
            <a:ext cx="8715240" cy="57859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just"/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Steps: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just"/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cqlsh:day3&gt; </a:t>
            </a: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alter table temperature_details add seasons map&lt;varint,text&gt;;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just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just"/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cqlsh:day3&gt; update temperature_details set seasons = seasons + {7:'spring'} where daynum=4317 and year =1955 and month = 7 and date=26;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just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just"/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cqlsh:day3&gt; select * from temperature_details where daynum=4317 and year=1955 and month=7 and  date=26;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just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just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just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graphicFrame>
        <p:nvGraphicFramePr>
          <p:cNvPr id="169" name="Table 3"/>
          <p:cNvGraphicFramePr/>
          <p:nvPr/>
        </p:nvGraphicFramePr>
        <p:xfrm>
          <a:off x="457200" y="4725000"/>
          <a:ext cx="8143560" cy="1262520"/>
        </p:xfrm>
        <a:graphic>
          <a:graphicData uri="http://schemas.openxmlformats.org/drawingml/2006/table">
            <a:tbl>
              <a:tblPr/>
              <a:tblGrid>
                <a:gridCol w="1017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5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8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82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90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23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571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15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22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daynum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year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month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date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hours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hours1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max_temp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Seasons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2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4317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1955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7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26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{1,5,9,13}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[1,5,9,13,5,9]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16.7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{7:’spring’}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References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u="sng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2"/>
              </a:rPr>
              <a:t>https://courses.engr.illinois.edu/cs425/fa2012/L20_cassandra.fa12.pdf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u="sng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3"/>
              </a:rPr>
              <a:t>https://www.kaggle.com/blazethrower/laverton-vic-aus-temperatures-19432017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u="sng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4"/>
              </a:rPr>
              <a:t>https://www.tutorialspoint.com/cassandra/cassandra_tutorial.pdf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u="sng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5"/>
              </a:rPr>
              <a:t>https://docs.datastax.com/en/cql/3.3/cql/cql_using/useSet.html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just">
              <a:lnSpc>
                <a:spcPct val="100000"/>
              </a:lnSpc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just">
              <a:lnSpc>
                <a:spcPct val="100000"/>
              </a:lnSpc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just">
              <a:lnSpc>
                <a:spcPct val="100000"/>
              </a:lnSpc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just">
              <a:lnSpc>
                <a:spcPct val="100000"/>
              </a:lnSpc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0" y="0"/>
            <a:ext cx="7130520" cy="7617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182880">
              <a:lnSpc>
                <a:spcPct val="100000"/>
              </a:lnSpc>
            </a:pPr>
            <a:r>
              <a:rPr lang="en-IN" sz="4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Agenda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322200" y="1177920"/>
            <a:ext cx="8516520" cy="49543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2160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Need of key-value stores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2160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Cluster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2160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Keyspace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2160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Introduction of CQL operations through Temperature data analysis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2160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References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algn="just"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algn="just"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CustomShape 4"/>
          <p:cNvSpPr/>
          <p:nvPr/>
        </p:nvSpPr>
        <p:spPr>
          <a:xfrm>
            <a:off x="30600" y="6502651"/>
            <a:ext cx="5179680" cy="3646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8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BIG DATA ANALYTICS &amp; MACHINE LEARNING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CustomShape 6"/>
          <p:cNvSpPr/>
          <p:nvPr/>
        </p:nvSpPr>
        <p:spPr>
          <a:xfrm>
            <a:off x="5210280" y="6502291"/>
            <a:ext cx="3933360" cy="3646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DBRAIT-24/04/2019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Why key-value store?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(Business) Key -&gt; Value</a:t>
            </a:r>
          </a:p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(twitter.com) tweet id -&gt; information about tweet</a:t>
            </a:r>
          </a:p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(kayak.com) Flight number -&gt; information about flight, e.g., availability</a:t>
            </a:r>
          </a:p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(yourbank.com) Account number -&gt; information about it</a:t>
            </a:r>
          </a:p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(amazon.com) item number -&gt; information about it</a:t>
            </a:r>
          </a:p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Search is usually built on top of a key-value store</a:t>
            </a:r>
          </a:p>
          <a:p>
            <a:pPr algn="just">
              <a:lnSpc>
                <a:spcPct val="100000"/>
              </a:lnSpc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Basics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Cluster: 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Cassandra database is distributed over several machines that operate together. The outermost container is known as the </a:t>
            </a: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Cluster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 For failure handling, every node contains a replica, and in case of a failure, the replica takes charge. Cassandra arranges the nodes in a cluster, in a ring format, and assigns data to them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Basics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8" name="TextShape 2"/>
          <p:cNvSpPr txBox="1"/>
          <p:nvPr/>
        </p:nvSpPr>
        <p:spPr>
          <a:xfrm>
            <a:off x="323640" y="119664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Keyspace: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Keyspace is the outermost container for data in Cassandra. The basic attributes of a Keyspace in Cassandra are: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43040" lvl="1" indent="-285480" algn="just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Replication factor: It is the number of machines in the cluster that will receive copies of the same data. 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43040" lvl="1" indent="-285480" algn="just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Replica placement strategy: It specifies the strategy to place replicas in the ring. We have strategies such as simple strategy (rack-aware strategy), old network topology strategy (rack-aware strategy), and network topology strategy (datacenter-shared strategy). 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Basics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lvl="1" indent="-3427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Column families: Keyspace is a container for a list of one or more column families. A column family, in turn, is a container of a collection of rows. Each row contains ordered columns. Column families represent the structure of your data. Each keyspace has at least one and often many column families. 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228600" y="274680"/>
            <a:ext cx="86864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just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Temperature Data Analysis : 
maximum and average temperature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Dataset Description:</a:t>
            </a:r>
          </a:p>
          <a:p>
            <a:pPr marL="343080" indent="-342720" algn="just"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				temp.csv </a:t>
            </a:r>
          </a:p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data has been collected by the Laverton RAAF station 087031 (37.86°S, 144.76°E) from October 1, 1943 and has been meticulously collated up to August 8, 2017. The data was sourced from the Australian Bureau of Meteorology.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just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Schema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Day Number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Year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Month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Date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Max Temp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Seasonal Indices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 algn="just"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just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Sample Data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cross section of the dataset containing the columns Day Number, Year, Month, Date and Max Temperature values are provided below: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just"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just"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just"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graphicFrame>
        <p:nvGraphicFramePr>
          <p:cNvPr id="147" name="Table 3"/>
          <p:cNvGraphicFramePr/>
          <p:nvPr/>
        </p:nvGraphicFramePr>
        <p:xfrm>
          <a:off x="1428840" y="3000240"/>
          <a:ext cx="6095520" cy="2817000"/>
        </p:xfrm>
        <a:graphic>
          <a:graphicData uri="http://schemas.openxmlformats.org/drawingml/2006/table">
            <a:tbl>
              <a:tblPr/>
              <a:tblGrid>
                <a:gridCol w="1218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8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8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89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22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DayNum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Year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Month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Date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MaxTemp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1943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10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14.1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1943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10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16.4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7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541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1945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3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24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21.1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7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9970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1971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16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21.4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7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20174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1998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24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36.7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7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21223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2001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11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7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16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767</TotalTime>
  <Words>997</Words>
  <Application>Microsoft Office PowerPoint</Application>
  <PresentationFormat>On-screen Show (4:3)</PresentationFormat>
  <Paragraphs>222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Calibri</vt:lpstr>
      <vt:lpstr>DejaVu Sans</vt:lpstr>
      <vt:lpstr>Symbol</vt:lpstr>
      <vt:lpstr>Times New Roman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hp</dc:creator>
  <dc:description/>
  <cp:lastModifiedBy>Anurag</cp:lastModifiedBy>
  <cp:revision>30</cp:revision>
  <dcterms:created xsi:type="dcterms:W3CDTF">2018-12-05T02:53:24Z</dcterms:created>
  <dcterms:modified xsi:type="dcterms:W3CDTF">2019-04-24T06:31:05Z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19</vt:i4>
  </property>
</Properties>
</file>