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76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8" r:id="rId16"/>
    <p:sldId id="267" r:id="rId17"/>
    <p:sldId id="268" r:id="rId18"/>
    <p:sldId id="271" r:id="rId19"/>
    <p:sldId id="269" r:id="rId20"/>
    <p:sldId id="270" r:id="rId21"/>
    <p:sldId id="272" r:id="rId22"/>
    <p:sldId id="273" r:id="rId23"/>
    <p:sldId id="274" r:id="rId24"/>
    <p:sldId id="279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E5-3A31-4062-B9EE-0252D57E9B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79B3-6FBB-4E95-AE92-01EDBC6F0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E5-3A31-4062-B9EE-0252D57E9B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79B3-6FBB-4E95-AE92-01EDBC6F0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E5-3A31-4062-B9EE-0252D57E9B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79B3-6FBB-4E95-AE92-01EDBC6F0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E5-3A31-4062-B9EE-0252D57E9B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79B3-6FBB-4E95-AE92-01EDBC6F0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E5-3A31-4062-B9EE-0252D57E9B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79B3-6FBB-4E95-AE92-01EDBC6F0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E5-3A31-4062-B9EE-0252D57E9B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79B3-6FBB-4E95-AE92-01EDBC6F0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E5-3A31-4062-B9EE-0252D57E9B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79B3-6FBB-4E95-AE92-01EDBC6F0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E5-3A31-4062-B9EE-0252D57E9B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79B3-6FBB-4E95-AE92-01EDBC6F0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E5-3A31-4062-B9EE-0252D57E9B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79B3-6FBB-4E95-AE92-01EDBC6F0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E5-3A31-4062-B9EE-0252D57E9B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79B3-6FBB-4E95-AE92-01EDBC6F0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E5-3A31-4062-B9EE-0252D57E9B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79B3-6FBB-4E95-AE92-01EDBC6F0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F2E5-3A31-4062-B9EE-0252D57E9BD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79B3-6FBB-4E95-AE92-01EDBC6F0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81000" y="1295400"/>
            <a:ext cx="8228013" cy="2055813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>
            <a:solidFill>
              <a:srgbClr val="3333B2"/>
            </a:solidFill>
            <a:round/>
          </a:ln>
          <a:effectLst>
            <a:outerShdw blurRad="114300" dist="1524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spc="-1">
                <a:solidFill>
                  <a:srgbClr val="FFFFFF"/>
                </a:solidFill>
                <a:latin typeface="Calibri"/>
              </a:rPr>
              <a:t>Vu Pham</a:t>
            </a:r>
            <a:endParaRPr lang="en-IN" sz="1200" spc="-1"/>
          </a:p>
        </p:txBody>
      </p:sp>
      <p:sp>
        <p:nvSpPr>
          <p:cNvPr id="1030" name="PlaceHolder 5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397668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IN"/>
              <a:t>Click to edit the outline text format</a:t>
            </a:r>
          </a:p>
          <a:p>
            <a:pPr lvl="1"/>
            <a:r>
              <a:rPr lang="en-IN"/>
              <a:t>Second Outline Level</a:t>
            </a:r>
          </a:p>
          <a:p>
            <a:pPr lvl="2"/>
            <a:r>
              <a:rPr lang="en-IN"/>
              <a:t>Third Outline Level</a:t>
            </a:r>
          </a:p>
          <a:p>
            <a:pPr lvl="3"/>
            <a:r>
              <a:rPr lang="en-IN"/>
              <a:t>Fourth Outline Level</a:t>
            </a:r>
          </a:p>
          <a:p>
            <a:pPr lvl="4"/>
            <a:r>
              <a:rPr lang="en-IN"/>
              <a:t>Fifth Outline Level</a:t>
            </a:r>
          </a:p>
          <a:p>
            <a:pPr lvl="5"/>
            <a:r>
              <a:rPr lang="en-IN"/>
              <a:t>Sixth Outline Level</a:t>
            </a:r>
          </a:p>
          <a:p>
            <a:pPr lvl="6"/>
            <a:r>
              <a:rPr lang="en-IN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09600" y="1447800"/>
            <a:ext cx="7770813" cy="162083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spc="-1" dirty="0">
                <a:solidFill>
                  <a:srgbClr val="FFFFFF"/>
                </a:solidFill>
                <a:latin typeface="Calibri"/>
              </a:rPr>
              <a:t>Big Data Analytics &amp; Machine Learning :</a:t>
            </a:r>
            <a:br>
              <a:rPr dirty="0"/>
            </a:br>
            <a:r>
              <a:rPr lang="en-IN" sz="4400" b="1" i="1" spc="-1" dirty="0">
                <a:solidFill>
                  <a:srgbClr val="FFFFFF"/>
                </a:solidFill>
                <a:latin typeface="Calibri"/>
              </a:rPr>
              <a:t>GraphX</a:t>
            </a:r>
            <a:endParaRPr lang="en-IN" sz="4400" i="1" spc="-1" dirty="0"/>
          </a:p>
        </p:txBody>
      </p:sp>
      <p:sp>
        <p:nvSpPr>
          <p:cNvPr id="91" name="CustomShape 2"/>
          <p:cNvSpPr/>
          <p:nvPr/>
        </p:nvSpPr>
        <p:spPr>
          <a:xfrm>
            <a:off x="5024438" y="4595813"/>
            <a:ext cx="4119562" cy="15113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400"/>
              </a:spcBef>
              <a:spcAft>
                <a:spcPts val="0"/>
              </a:spcAft>
              <a:defRPr/>
            </a:pPr>
            <a:endParaRPr lang="en-IN" sz="2000" spc="-1" dirty="0"/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9356" y="4579992"/>
            <a:ext cx="1511300" cy="149542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pic>
        <p:nvPicPr>
          <p:cNvPr id="3077" name="Picture 2"/>
          <p:cNvPicPr>
            <a:picLocks noChangeAspect="1" noChangeArrowheads="1"/>
          </p:cNvPicPr>
          <p:nvPr/>
        </p:nvPicPr>
        <p:blipFill>
          <a:blip r:embed="rId3">
            <a:lum bright="20000"/>
          </a:blip>
          <a:srcRect t="30763"/>
          <a:stretch>
            <a:fillRect/>
          </a:stretch>
        </p:blipFill>
        <p:spPr bwMode="auto">
          <a:xfrm>
            <a:off x="228600" y="4787900"/>
            <a:ext cx="30829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CustomShape 3"/>
          <p:cNvSpPr/>
          <p:nvPr/>
        </p:nvSpPr>
        <p:spPr>
          <a:xfrm>
            <a:off x="5210175" y="6492875"/>
            <a:ext cx="3933825" cy="3651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5210175" y="6492875"/>
            <a:ext cx="3933825" cy="365125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4"/>
          <p:cNvSpPr/>
          <p:nvPr/>
        </p:nvSpPr>
        <p:spPr>
          <a:xfrm>
            <a:off x="30600" y="6493320"/>
            <a:ext cx="517968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BIG DATA ANALYTICS &amp; MACHINE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6"/>
          <p:cNvSpPr/>
          <p:nvPr/>
        </p:nvSpPr>
        <p:spPr>
          <a:xfrm>
            <a:off x="5210280" y="6492960"/>
            <a:ext cx="3933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DBRAIT-24/04/2019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/>
            <a:r>
              <a:rPr lang="en-US" dirty="0"/>
              <a:t>Creation of Property Graph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en-US" b="1" dirty="0"/>
              <a:t>Loading the Dataset:</a:t>
            </a:r>
          </a:p>
          <a:p>
            <a:pPr marL="571500" indent="-571500" algn="ctr">
              <a:buNone/>
            </a:pPr>
            <a:endParaRPr lang="en-US" b="1" dirty="0"/>
          </a:p>
          <a:p>
            <a:pPr marL="571500" indent="-571500" algn="just">
              <a:buNone/>
            </a:pP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textRDD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dirty="0" err="1"/>
              <a:t>sc.textFile</a:t>
            </a:r>
            <a:r>
              <a:rPr lang="en-US" dirty="0"/>
              <a:t>(“</a:t>
            </a:r>
          </a:p>
          <a:p>
            <a:pPr marL="0" indent="0" algn="just">
              <a:buNone/>
            </a:pPr>
            <a:r>
              <a:rPr lang="en-US" dirty="0"/>
              <a:t>/home/</a:t>
            </a:r>
            <a:r>
              <a:rPr lang="en-US" dirty="0" err="1"/>
              <a:t>iitp</a:t>
            </a:r>
            <a:r>
              <a:rPr lang="en-US" dirty="0"/>
              <a:t>/spark-2.2.0-bin-hadoop-2.6/flights/</a:t>
            </a:r>
          </a:p>
          <a:p>
            <a:pPr marL="0" indent="0" algn="just">
              <a:buNone/>
            </a:pPr>
            <a:r>
              <a:rPr lang="en-US" dirty="0"/>
              <a:t>rita2014jan.csv")</a:t>
            </a:r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/>
            <a:r>
              <a:rPr lang="en-US" dirty="0"/>
              <a:t>Creation of Property Graph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 startAt="2"/>
            </a:pPr>
            <a:r>
              <a:rPr lang="en-US" b="1" dirty="0"/>
              <a:t>Vertices : Airports</a:t>
            </a:r>
          </a:p>
          <a:p>
            <a:pPr marL="571500" indent="-57150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flightsRDD</a:t>
            </a:r>
            <a:r>
              <a:rPr lang="en-US" dirty="0"/>
              <a:t> = textRDD.map(</a:t>
            </a:r>
            <a:r>
              <a:rPr lang="en-US" dirty="0" err="1"/>
              <a:t>parseFlight</a:t>
            </a:r>
            <a:r>
              <a:rPr lang="en-US" dirty="0"/>
              <a:t>).cache()</a:t>
            </a:r>
          </a:p>
          <a:p>
            <a:pPr marL="0" indent="0" algn="just">
              <a:buNone/>
            </a:pPr>
            <a:r>
              <a:rPr lang="en-US" dirty="0" err="1"/>
              <a:t>val</a:t>
            </a:r>
            <a:r>
              <a:rPr lang="en-US" dirty="0"/>
              <a:t> airports =flightsRDD.map(flight =&gt; (</a:t>
            </a:r>
            <a:r>
              <a:rPr lang="en-US" dirty="0" err="1"/>
              <a:t>flight.org_id</a:t>
            </a:r>
            <a:r>
              <a:rPr lang="en-US" dirty="0"/>
              <a:t>, </a:t>
            </a:r>
            <a:r>
              <a:rPr lang="en-US" dirty="0" err="1"/>
              <a:t>flight.origin</a:t>
            </a:r>
            <a:r>
              <a:rPr lang="en-US" dirty="0"/>
              <a:t>)).distinct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7290" y="207167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VertexID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Id(Long)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28860" y="5072074"/>
          <a:ext cx="42148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/>
            <a:r>
              <a:rPr lang="en-US" dirty="0"/>
              <a:t>Creation of Property Graph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429288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 startAt="2"/>
            </a:pPr>
            <a:r>
              <a:rPr lang="en-US" b="1" dirty="0"/>
              <a:t>Edges : Routes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/>
              <a:t>val</a:t>
            </a:r>
            <a:r>
              <a:rPr lang="en-US" sz="2400" dirty="0"/>
              <a:t> routes=flightsRDD.map(flight =&gt; ((</a:t>
            </a:r>
            <a:r>
              <a:rPr lang="en-US" sz="2400" dirty="0" err="1"/>
              <a:t>flight.org_id</a:t>
            </a:r>
            <a:r>
              <a:rPr lang="en-US" sz="2400" dirty="0"/>
              <a:t>, </a:t>
            </a:r>
            <a:r>
              <a:rPr lang="en-US" sz="2400" dirty="0" err="1"/>
              <a:t>flight.dest_id</a:t>
            </a:r>
            <a:r>
              <a:rPr lang="en-US" sz="2400" dirty="0"/>
              <a:t>), </a:t>
            </a:r>
            <a:r>
              <a:rPr lang="en-US" sz="2400" dirty="0" err="1"/>
              <a:t>flight.dist</a:t>
            </a:r>
            <a:r>
              <a:rPr lang="en-US" sz="2400" dirty="0"/>
              <a:t>)).distinct</a:t>
            </a:r>
          </a:p>
          <a:p>
            <a:pPr marL="0" indent="0" algn="just">
              <a:buNone/>
            </a:pPr>
            <a:r>
              <a:rPr lang="en-US" sz="2400" dirty="0"/>
              <a:t>// Defining the routes as edges</a:t>
            </a:r>
          </a:p>
          <a:p>
            <a:pPr marL="0" indent="0" algn="just">
              <a:buNone/>
            </a:pPr>
            <a:r>
              <a:rPr lang="en-US" sz="2400" dirty="0" err="1"/>
              <a:t>val</a:t>
            </a:r>
            <a:r>
              <a:rPr lang="en-US" sz="2400" dirty="0"/>
              <a:t> edges = routes.map { case ((</a:t>
            </a:r>
            <a:r>
              <a:rPr lang="en-US" sz="2400" dirty="0" err="1"/>
              <a:t>org_id</a:t>
            </a:r>
            <a:r>
              <a:rPr lang="en-US" sz="2400" dirty="0"/>
              <a:t>, </a:t>
            </a:r>
            <a:r>
              <a:rPr lang="en-US" sz="2400" dirty="0" err="1"/>
              <a:t>dest_id</a:t>
            </a:r>
            <a:r>
              <a:rPr lang="en-US" sz="2400" dirty="0"/>
              <a:t>), distance) =&gt; Edge(</a:t>
            </a:r>
            <a:r>
              <a:rPr lang="en-US" sz="2400" dirty="0" err="1"/>
              <a:t>org_id.toLong</a:t>
            </a:r>
            <a:r>
              <a:rPr lang="en-US" sz="2400" dirty="0"/>
              <a:t>, </a:t>
            </a:r>
            <a:r>
              <a:rPr lang="en-US" sz="2400" dirty="0" err="1"/>
              <a:t>dest_id.toLong</a:t>
            </a:r>
            <a:r>
              <a:rPr lang="en-US" sz="2400" dirty="0"/>
              <a:t>, distance) }</a:t>
            </a:r>
          </a:p>
          <a:p>
            <a:pPr marL="0" indent="0" algn="just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43042" y="18573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SourceID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Property(E)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(Integer)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14480" y="507207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/>
            <a:r>
              <a:rPr lang="en-US" dirty="0"/>
              <a:t>Creation of Property Graph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429288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 startAt="2"/>
            </a:pPr>
            <a:r>
              <a:rPr lang="en-US" b="1" dirty="0"/>
              <a:t>Create Graph</a:t>
            </a:r>
            <a:endParaRPr lang="en-US" dirty="0"/>
          </a:p>
          <a:p>
            <a:pPr marL="0" indent="0" algn="just">
              <a:buNone/>
            </a:pPr>
            <a:r>
              <a:rPr lang="en-US" sz="2400" dirty="0"/>
              <a:t>//Defining the Graph</a:t>
            </a:r>
          </a:p>
          <a:p>
            <a:pPr marL="0" indent="0" algn="just">
              <a:buNone/>
            </a:pPr>
            <a:r>
              <a:rPr lang="en-US" sz="2400" dirty="0" err="1"/>
              <a:t>val</a:t>
            </a:r>
            <a:r>
              <a:rPr lang="en-US" sz="2400" dirty="0"/>
              <a:t> graph = Graph(airports, edges, nowhere)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2857500"/>
            <a:ext cx="7629550" cy="3536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 Creation of Property Graph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1538" y="15716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214678" y="3357562"/>
            <a:ext cx="1143008" cy="10715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00166" y="4929198"/>
            <a:ext cx="1143008" cy="10715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29190" y="4929198"/>
            <a:ext cx="1143008" cy="10715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43174" y="5536421"/>
            <a:ext cx="228601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14546" y="4071942"/>
            <a:ext cx="1000132" cy="855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286248" y="4071942"/>
            <a:ext cx="928694" cy="928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28992" y="3643314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12478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14480" y="521495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12892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3504" y="521495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11298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71670" y="414338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2475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00430" y="564357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1235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43438" y="407194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1391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4714876" y="3214686"/>
            <a:ext cx="1357322" cy="428628"/>
          </a:xfrm>
          <a:prstGeom prst="wedgeRectCallout">
            <a:avLst>
              <a:gd name="adj1" fmla="val -75203"/>
              <a:gd name="adj2" fmla="val 9397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Vertex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5357818" y="4143380"/>
            <a:ext cx="1357322" cy="428628"/>
          </a:xfrm>
          <a:prstGeom prst="wedgeRectCallout">
            <a:avLst>
              <a:gd name="adj1" fmla="val -75203"/>
              <a:gd name="adj2" fmla="val 9397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Edge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/>
            <a:r>
              <a:rPr lang="en-US" dirty="0"/>
              <a:t>Triplets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429288"/>
          </a:xfrm>
        </p:spPr>
        <p:txBody>
          <a:bodyPr>
            <a:normAutofit/>
          </a:bodyPr>
          <a:lstStyle/>
          <a:p>
            <a:pPr marL="571500" indent="-571500" algn="just">
              <a:buNone/>
            </a:pPr>
            <a:r>
              <a:rPr lang="en-US" sz="2400" dirty="0"/>
              <a:t>Triplets add the source and destination property to Edges</a:t>
            </a:r>
          </a:p>
          <a:p>
            <a:pPr marL="571500" indent="-571500" algn="just">
              <a:buNone/>
            </a:pPr>
            <a:r>
              <a:rPr lang="en-US" sz="2400" b="1" dirty="0" err="1"/>
              <a:t>graph.triplets.take</a:t>
            </a:r>
            <a:r>
              <a:rPr lang="en-US" sz="2400" b="1" dirty="0"/>
              <a:t>(3).</a:t>
            </a:r>
            <a:r>
              <a:rPr lang="en-US" sz="2400" b="1" dirty="0" err="1"/>
              <a:t>foreach</a:t>
            </a:r>
            <a:r>
              <a:rPr lang="en-US" sz="2400" b="1" dirty="0"/>
              <a:t>(</a:t>
            </a:r>
            <a:r>
              <a:rPr lang="en-US" sz="2400" b="1" dirty="0" err="1"/>
              <a:t>println</a:t>
            </a:r>
            <a:r>
              <a:rPr lang="en-US" sz="2400" b="1" dirty="0"/>
              <a:t>)</a:t>
            </a:r>
          </a:p>
          <a:p>
            <a:pPr marL="571500" indent="-571500" algn="just">
              <a:buNone/>
            </a:pPr>
            <a:endParaRPr lang="en-US" sz="2400" b="1" dirty="0"/>
          </a:p>
          <a:p>
            <a:pPr marL="571500" indent="-571500" algn="just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4857761"/>
          <a:ext cx="6715173" cy="146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731">
                <a:tc>
                  <a:txBody>
                    <a:bodyPr/>
                    <a:lstStyle/>
                    <a:p>
                      <a:r>
                        <a:rPr lang="en-US" dirty="0"/>
                        <a:t>12478, JFK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12892,LAX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49">
                <a:tc>
                  <a:txBody>
                    <a:bodyPr/>
                    <a:lstStyle/>
                    <a:p>
                      <a:r>
                        <a:rPr lang="en-US" dirty="0"/>
                        <a:t>12892,LAX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11298,DFW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49">
                <a:tc>
                  <a:txBody>
                    <a:bodyPr/>
                    <a:lstStyle/>
                    <a:p>
                      <a:r>
                        <a:rPr lang="en-US" dirty="0"/>
                        <a:t>11298,DFW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12478,JFK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428728" y="2285992"/>
            <a:ext cx="1143008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12478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20" y="264318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Vertices:</a:t>
            </a:r>
          </a:p>
        </p:txBody>
      </p:sp>
      <p:sp>
        <p:nvSpPr>
          <p:cNvPr id="10" name="Oval 9"/>
          <p:cNvSpPr/>
          <p:nvPr/>
        </p:nvSpPr>
        <p:spPr>
          <a:xfrm>
            <a:off x="1428728" y="3000372"/>
            <a:ext cx="1143008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12892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2357422" y="3429000"/>
            <a:ext cx="428628" cy="2143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71802" y="264318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Edges:</a:t>
            </a:r>
          </a:p>
        </p:txBody>
      </p:sp>
      <p:sp>
        <p:nvSpPr>
          <p:cNvPr id="17" name="Oval 16"/>
          <p:cNvSpPr/>
          <p:nvPr/>
        </p:nvSpPr>
        <p:spPr>
          <a:xfrm>
            <a:off x="4000496" y="2500306"/>
            <a:ext cx="1143008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12478</a:t>
            </a:r>
          </a:p>
        </p:txBody>
      </p:sp>
      <p:sp>
        <p:nvSpPr>
          <p:cNvPr id="19" name="Oval 18"/>
          <p:cNvSpPr/>
          <p:nvPr/>
        </p:nvSpPr>
        <p:spPr>
          <a:xfrm>
            <a:off x="6143636" y="2500306"/>
            <a:ext cx="1143008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12892</a:t>
            </a:r>
          </a:p>
        </p:txBody>
      </p:sp>
      <p:cxnSp>
        <p:nvCxnSpPr>
          <p:cNvPr id="22" name="Straight Connector 21"/>
          <p:cNvCxnSpPr>
            <a:stCxn id="17" idx="6"/>
            <a:endCxn id="19" idx="2"/>
          </p:cNvCxnSpPr>
          <p:nvPr/>
        </p:nvCxnSpPr>
        <p:spPr>
          <a:xfrm>
            <a:off x="5143504" y="2821777"/>
            <a:ext cx="100013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57818" y="228599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2475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7158" y="4143380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Triplets:</a:t>
            </a:r>
          </a:p>
        </p:txBody>
      </p:sp>
      <p:sp>
        <p:nvSpPr>
          <p:cNvPr id="26" name="Oval 25"/>
          <p:cNvSpPr/>
          <p:nvPr/>
        </p:nvSpPr>
        <p:spPr>
          <a:xfrm>
            <a:off x="1500166" y="4000504"/>
            <a:ext cx="1143008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12478</a:t>
            </a:r>
          </a:p>
        </p:txBody>
      </p:sp>
      <p:sp>
        <p:nvSpPr>
          <p:cNvPr id="27" name="Oval 26"/>
          <p:cNvSpPr/>
          <p:nvPr/>
        </p:nvSpPr>
        <p:spPr>
          <a:xfrm>
            <a:off x="3643306" y="4000504"/>
            <a:ext cx="1143008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12892</a:t>
            </a:r>
          </a:p>
        </p:txBody>
      </p:sp>
      <p:cxnSp>
        <p:nvCxnSpPr>
          <p:cNvPr id="28" name="Straight Connector 27"/>
          <p:cNvCxnSpPr>
            <a:stCxn id="26" idx="6"/>
            <a:endCxn id="27" idx="2"/>
          </p:cNvCxnSpPr>
          <p:nvPr/>
        </p:nvCxnSpPr>
        <p:spPr>
          <a:xfrm>
            <a:off x="2643174" y="4321975"/>
            <a:ext cx="100013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488" y="37861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2475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2357422" y="2643182"/>
            <a:ext cx="428628" cy="2143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agnetic Disk 30"/>
          <p:cNvSpPr/>
          <p:nvPr/>
        </p:nvSpPr>
        <p:spPr>
          <a:xfrm>
            <a:off x="2214546" y="4500570"/>
            <a:ext cx="428628" cy="2143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Magnetic Disk 31"/>
          <p:cNvSpPr/>
          <p:nvPr/>
        </p:nvSpPr>
        <p:spPr>
          <a:xfrm>
            <a:off x="4357686" y="4500570"/>
            <a:ext cx="428628" cy="2143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5429256" y="2714620"/>
            <a:ext cx="428628" cy="2143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24"/>
          <p:cNvSpPr/>
          <p:nvPr/>
        </p:nvSpPr>
        <p:spPr>
          <a:xfrm>
            <a:off x="2928926" y="4214818"/>
            <a:ext cx="428628" cy="2143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/>
            <a:r>
              <a:rPr lang="en-US" dirty="0"/>
              <a:t>Graph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429288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en-US" sz="2400" b="1" dirty="0"/>
              <a:t>Output the routes where the distance between airports exceeds 1000 miles</a:t>
            </a:r>
          </a:p>
          <a:p>
            <a:pPr marL="571500" indent="-571500" algn="just">
              <a:buNone/>
            </a:pPr>
            <a:endParaRPr lang="en-US" sz="2400" b="1" dirty="0"/>
          </a:p>
          <a:p>
            <a:pPr marL="571500" indent="-571500" algn="just">
              <a:buNone/>
            </a:pPr>
            <a:r>
              <a:rPr lang="en-US" sz="2400" dirty="0" err="1"/>
              <a:t>graph.edges.filter</a:t>
            </a:r>
            <a:r>
              <a:rPr lang="en-US" sz="2400" dirty="0"/>
              <a:t> { </a:t>
            </a:r>
          </a:p>
          <a:p>
            <a:pPr marL="571500" indent="-571500" algn="just">
              <a:buNone/>
            </a:pPr>
            <a:r>
              <a:rPr lang="en-US" sz="2400" dirty="0"/>
              <a:t>case (Edge(</a:t>
            </a:r>
            <a:r>
              <a:rPr lang="en-US" sz="2400" dirty="0" err="1"/>
              <a:t>org_id</a:t>
            </a:r>
            <a:r>
              <a:rPr lang="en-US" sz="2400" dirty="0"/>
              <a:t>, </a:t>
            </a:r>
            <a:r>
              <a:rPr lang="en-US" sz="2400" dirty="0" err="1"/>
              <a:t>dest_id</a:t>
            </a:r>
            <a:r>
              <a:rPr lang="en-US" sz="2400" dirty="0"/>
              <a:t>, distance)) =&gt; distance &gt; 1000 }.take(5).</a:t>
            </a:r>
            <a:r>
              <a:rPr lang="en-US" sz="2400" dirty="0" err="1"/>
              <a:t>foreach</a:t>
            </a:r>
            <a:r>
              <a:rPr lang="en-US" sz="2400" dirty="0"/>
              <a:t>(</a:t>
            </a:r>
            <a:r>
              <a:rPr lang="en-US" sz="2400" dirty="0" err="1"/>
              <a:t>println</a:t>
            </a:r>
            <a:r>
              <a:rPr lang="en-US" sz="2400" dirty="0"/>
              <a:t>)</a:t>
            </a:r>
          </a:p>
          <a:p>
            <a:pPr marL="571500" indent="-571500"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/>
            <a:r>
              <a:rPr lang="en-US" dirty="0"/>
              <a:t>Graph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429288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 startAt="2"/>
            </a:pPr>
            <a:r>
              <a:rPr lang="en-US" sz="2400" b="1" dirty="0"/>
              <a:t>Output the airport with maximum incoming flight</a:t>
            </a:r>
          </a:p>
          <a:p>
            <a:pPr marL="571500" indent="-571500" algn="just">
              <a:buNone/>
            </a:pPr>
            <a:r>
              <a:rPr lang="en-US" sz="2400" dirty="0"/>
              <a:t>// Define a reduce operation to compute the highest degree vertex</a:t>
            </a:r>
          </a:p>
          <a:p>
            <a:pPr marL="571500" indent="-571500" algn="just">
              <a:buNone/>
            </a:pPr>
            <a:r>
              <a:rPr lang="en-US" sz="2400" dirty="0"/>
              <a:t>def max: (</a:t>
            </a:r>
            <a:r>
              <a:rPr lang="en-US" sz="2400" dirty="0" err="1"/>
              <a:t>VertexId</a:t>
            </a:r>
            <a:r>
              <a:rPr lang="en-US" sz="2400" dirty="0"/>
              <a:t>, Int), b: (</a:t>
            </a:r>
            <a:r>
              <a:rPr lang="en-US" sz="2400" dirty="0" err="1"/>
              <a:t>VertexId</a:t>
            </a:r>
            <a:r>
              <a:rPr lang="en-US" sz="2400" dirty="0"/>
              <a:t>, Int)): (</a:t>
            </a:r>
            <a:r>
              <a:rPr lang="en-US" sz="2400" dirty="0" err="1"/>
              <a:t>VertexId</a:t>
            </a:r>
            <a:r>
              <a:rPr lang="en-US" sz="2400" dirty="0"/>
              <a:t>, Int) = {</a:t>
            </a:r>
          </a:p>
          <a:p>
            <a:pPr marL="571500" indent="-571500" algn="just">
              <a:buNone/>
            </a:pPr>
            <a:r>
              <a:rPr lang="en-US" sz="2400" dirty="0"/>
              <a:t>if (a._2 &gt; b._2) a else b</a:t>
            </a:r>
          </a:p>
          <a:p>
            <a:pPr marL="571500" indent="-571500" algn="just">
              <a:buNone/>
            </a:pPr>
            <a:r>
              <a:rPr lang="en-US" sz="2400" dirty="0"/>
              <a:t>}</a:t>
            </a:r>
          </a:p>
          <a:p>
            <a:pPr marL="571500" indent="-571500" algn="just">
              <a:buNone/>
            </a:pPr>
            <a:r>
              <a:rPr lang="en-US" sz="2400" dirty="0"/>
              <a:t>// Compute the max degrees</a:t>
            </a:r>
          </a:p>
          <a:p>
            <a:pPr marL="571500" indent="-571500" algn="just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maxInDegree</a:t>
            </a:r>
            <a:r>
              <a:rPr lang="en-US" sz="2400" dirty="0"/>
              <a:t>: (</a:t>
            </a:r>
            <a:r>
              <a:rPr lang="en-US" sz="2400" dirty="0" err="1"/>
              <a:t>VertexId</a:t>
            </a:r>
            <a:r>
              <a:rPr lang="en-US" sz="2400" dirty="0"/>
              <a:t>, Int) = </a:t>
            </a:r>
            <a:r>
              <a:rPr lang="en-US" sz="2400" dirty="0" err="1"/>
              <a:t>graph.inDegrees.reduce</a:t>
            </a:r>
            <a:r>
              <a:rPr lang="en-US" sz="2400" dirty="0"/>
              <a:t>(max)</a:t>
            </a:r>
          </a:p>
          <a:p>
            <a:pPr marL="571500" indent="-571500"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/>
            <a:r>
              <a:rPr lang="en-US" dirty="0"/>
              <a:t>Graph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42928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2400" b="1" dirty="0"/>
              <a:t>Output the airports with maximum incoming flights</a:t>
            </a:r>
          </a:p>
          <a:p>
            <a:pPr marL="571500" indent="-571500">
              <a:buNone/>
            </a:pPr>
            <a:endParaRPr lang="en-US" sz="2400" b="1" dirty="0"/>
          </a:p>
          <a:p>
            <a:pPr marL="571500" indent="-57150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maxIncoming</a:t>
            </a:r>
            <a:r>
              <a:rPr lang="en-US" sz="2400" dirty="0"/>
              <a:t>=</a:t>
            </a:r>
            <a:r>
              <a:rPr lang="en-US" sz="2400" dirty="0" err="1"/>
              <a:t>graph.inDegrees.collect.sortWith</a:t>
            </a:r>
            <a:r>
              <a:rPr lang="en-US" sz="2400" dirty="0"/>
              <a:t> (_._2 &gt; _._2).map(x =&gt; (</a:t>
            </a:r>
            <a:r>
              <a:rPr lang="en-US" sz="2400" dirty="0" err="1"/>
              <a:t>airportMap</a:t>
            </a:r>
            <a:r>
              <a:rPr lang="en-US" sz="2400" dirty="0"/>
              <a:t>(x._1), x._2)).take(10).</a:t>
            </a:r>
            <a:r>
              <a:rPr lang="en-US" sz="2400" dirty="0" err="1"/>
              <a:t>foreach</a:t>
            </a:r>
            <a:r>
              <a:rPr lang="en-US" sz="2400" dirty="0"/>
              <a:t>(</a:t>
            </a:r>
            <a:r>
              <a:rPr lang="en-US" sz="2400" dirty="0" err="1"/>
              <a:t>println</a:t>
            </a:r>
            <a:r>
              <a:rPr lang="en-US" sz="2400" dirty="0"/>
              <a:t>)</a:t>
            </a:r>
          </a:p>
          <a:p>
            <a:pPr marL="571500" indent="-571500">
              <a:buNone/>
            </a:pPr>
            <a:endParaRPr lang="en-US" sz="2400" dirty="0"/>
          </a:p>
          <a:p>
            <a:pPr marL="571500" indent="-571500">
              <a:buNone/>
            </a:pPr>
            <a:endParaRPr lang="en-US" sz="2400" dirty="0"/>
          </a:p>
          <a:p>
            <a:pPr marL="571500" indent="-57150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/>
            <a:r>
              <a:rPr lang="en-US" dirty="0"/>
              <a:t>Graph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429288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 startAt="4"/>
            </a:pPr>
            <a:r>
              <a:rPr lang="en-US" sz="2400" b="1" dirty="0"/>
              <a:t>Output the longest routes</a:t>
            </a:r>
          </a:p>
          <a:p>
            <a:pPr marL="571500" indent="-571500" algn="just">
              <a:buNone/>
            </a:pPr>
            <a:endParaRPr lang="en-US" sz="2400" b="1" dirty="0"/>
          </a:p>
          <a:p>
            <a:pPr marL="571500" indent="-571500" algn="just">
              <a:buNone/>
            </a:pPr>
            <a:r>
              <a:rPr lang="en-US" sz="2400" dirty="0" err="1"/>
              <a:t>graph.triplets.sortBy</a:t>
            </a:r>
            <a:r>
              <a:rPr lang="en-US" sz="2400" dirty="0"/>
              <a:t>(_.</a:t>
            </a:r>
            <a:r>
              <a:rPr lang="en-US" sz="2400" dirty="0" err="1"/>
              <a:t>attr</a:t>
            </a:r>
            <a:r>
              <a:rPr lang="en-US" sz="2400" dirty="0"/>
              <a:t>, ascending = false).map(triplet =&gt;</a:t>
            </a:r>
          </a:p>
          <a:p>
            <a:pPr marL="571500" indent="-571500" algn="just">
              <a:buNone/>
            </a:pPr>
            <a:r>
              <a:rPr lang="en-US" sz="2400" dirty="0"/>
              <a:t>"There were " + </a:t>
            </a:r>
            <a:r>
              <a:rPr lang="en-US" sz="2400" dirty="0" err="1"/>
              <a:t>triplet.attr.toString</a:t>
            </a:r>
            <a:r>
              <a:rPr lang="en-US" sz="2400" dirty="0"/>
              <a:t> + " flights from " + </a:t>
            </a:r>
            <a:r>
              <a:rPr lang="en-US" sz="2400" dirty="0" err="1"/>
              <a:t>triplet.srcAttr</a:t>
            </a:r>
            <a:r>
              <a:rPr lang="en-US" sz="2400" dirty="0"/>
              <a:t> + " to " + </a:t>
            </a:r>
            <a:r>
              <a:rPr lang="en-US" sz="2400" dirty="0" err="1"/>
              <a:t>triplet.dstAttr</a:t>
            </a:r>
            <a:r>
              <a:rPr lang="en-US" sz="2400" dirty="0"/>
              <a:t> + ".").take(20).</a:t>
            </a:r>
            <a:r>
              <a:rPr lang="en-US" sz="2400" dirty="0" err="1"/>
              <a:t>foreach</a:t>
            </a:r>
            <a:r>
              <a:rPr lang="en-US" sz="2400" dirty="0"/>
              <a:t>(</a:t>
            </a:r>
            <a:r>
              <a:rPr lang="en-US" sz="2400" dirty="0" err="1"/>
              <a:t>println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4000" b="1" dirty="0"/>
              <a:t>Flight Data Analysis using Spark GraphX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Dataset Description:</a:t>
            </a:r>
          </a:p>
          <a:p>
            <a:pPr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0" i="0" dirty="0"/>
              <a:t>The data has been collected from U.S. Department of Transportation's (DOT) Bureau of Transportation Statistics site which tracks the on-time performance of domestic flights operated by large air carriers. The Summary information on the number of on-time, delayed, canceled, and diverted flights is published in DOT's monthly Air Travel Consumer Report and in this dataset of January 2014 flight delays and cancellations.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/>
            <a:r>
              <a:rPr lang="en-US" dirty="0"/>
              <a:t>Graph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429288"/>
          </a:xfrm>
        </p:spPr>
        <p:txBody>
          <a:bodyPr>
            <a:normAutofit lnSpcReduction="10000"/>
          </a:bodyPr>
          <a:lstStyle/>
          <a:p>
            <a:pPr marL="571500" indent="-571500" algn="just">
              <a:buFont typeface="+mj-lt"/>
              <a:buAutoNum type="romanUcPeriod" startAt="5"/>
            </a:pPr>
            <a:r>
              <a:rPr lang="en-US" sz="2400" b="1" dirty="0"/>
              <a:t>Output the cheapest airfare routes</a:t>
            </a:r>
          </a:p>
          <a:p>
            <a:pPr marL="571500" indent="-571500" algn="just">
              <a:buNone/>
            </a:pPr>
            <a:endParaRPr lang="en-US" sz="2400" b="1" dirty="0"/>
          </a:p>
          <a:p>
            <a:pPr marL="571500" indent="-571500" algn="just">
              <a:buNone/>
            </a:pP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gg</a:t>
            </a:r>
            <a:r>
              <a:rPr lang="en-US" sz="2400" b="1" dirty="0"/>
              <a:t> = </a:t>
            </a:r>
            <a:r>
              <a:rPr lang="en-US" sz="2400" b="1" dirty="0" err="1"/>
              <a:t>graph.mapEdges</a:t>
            </a:r>
            <a:r>
              <a:rPr lang="en-US" sz="2400" b="1" dirty="0"/>
              <a:t>(e =&gt; 50.toDouble + </a:t>
            </a:r>
            <a:r>
              <a:rPr lang="en-US" sz="2400" b="1" dirty="0" err="1"/>
              <a:t>e.attr.toDouble</a:t>
            </a:r>
            <a:r>
              <a:rPr lang="en-US" sz="2400" b="1" dirty="0"/>
              <a:t> / 20)</a:t>
            </a:r>
          </a:p>
          <a:p>
            <a:pPr marL="571500" indent="-571500" algn="just">
              <a:buNone/>
            </a:pPr>
            <a:r>
              <a:rPr lang="en-US" sz="2400" b="1" dirty="0"/>
              <a:t>//Call </a:t>
            </a:r>
            <a:r>
              <a:rPr lang="en-US" sz="2400" b="1" dirty="0" err="1"/>
              <a:t>pregel</a:t>
            </a:r>
            <a:r>
              <a:rPr lang="en-US" sz="2400" b="1" dirty="0"/>
              <a:t> on graph</a:t>
            </a:r>
          </a:p>
          <a:p>
            <a:pPr marL="571500" indent="-571500" algn="just">
              <a:buNone/>
            </a:pP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sssp</a:t>
            </a:r>
            <a:r>
              <a:rPr lang="en-US" sz="2400" b="1" dirty="0"/>
              <a:t> = </a:t>
            </a:r>
            <a:r>
              <a:rPr lang="en-US" sz="2400" b="1" dirty="0" err="1"/>
              <a:t>initialGraph.pregel</a:t>
            </a:r>
            <a:r>
              <a:rPr lang="en-US" sz="2400" b="1" dirty="0"/>
              <a:t>(</a:t>
            </a:r>
            <a:r>
              <a:rPr lang="en-US" sz="2400" b="1" dirty="0" err="1"/>
              <a:t>Double.PositiveInfinity</a:t>
            </a:r>
            <a:r>
              <a:rPr lang="en-US" sz="2400" b="1" dirty="0"/>
              <a:t>)(</a:t>
            </a:r>
          </a:p>
          <a:p>
            <a:pPr marL="571500" indent="-571500" algn="just">
              <a:buNone/>
            </a:pPr>
            <a:r>
              <a:rPr lang="en-US" sz="2400" b="1" dirty="0"/>
              <a:t>//vertex program</a:t>
            </a:r>
          </a:p>
          <a:p>
            <a:pPr marL="571500" indent="-571500" algn="just">
              <a:buNone/>
            </a:pPr>
            <a:r>
              <a:rPr lang="en-US" sz="2400" b="1" dirty="0"/>
              <a:t>(id, </a:t>
            </a:r>
            <a:r>
              <a:rPr lang="en-US" sz="2400" b="1" dirty="0" err="1"/>
              <a:t>distCost</a:t>
            </a:r>
            <a:r>
              <a:rPr lang="en-US" sz="2400" b="1" dirty="0"/>
              <a:t>, </a:t>
            </a:r>
            <a:r>
              <a:rPr lang="en-US" sz="2400" b="1" dirty="0" err="1"/>
              <a:t>newDistCost</a:t>
            </a:r>
            <a:r>
              <a:rPr lang="en-US" sz="2400" b="1" dirty="0"/>
              <a:t>) =&gt; math.min(</a:t>
            </a:r>
            <a:r>
              <a:rPr lang="en-US" sz="2400" b="1" dirty="0" err="1"/>
              <a:t>distCost</a:t>
            </a:r>
            <a:r>
              <a:rPr lang="en-US" sz="2400" b="1" dirty="0"/>
              <a:t>, </a:t>
            </a:r>
            <a:r>
              <a:rPr lang="en-US" sz="2400" b="1" dirty="0" err="1"/>
              <a:t>newDistCost</a:t>
            </a:r>
            <a:r>
              <a:rPr lang="en-US" sz="2400" b="1" dirty="0"/>
              <a:t>),triplet =&gt; {</a:t>
            </a:r>
          </a:p>
          <a:p>
            <a:pPr marL="571500" indent="-571500" algn="just">
              <a:buNone/>
            </a:pPr>
            <a:r>
              <a:rPr lang="en-US" sz="2400" b="1" dirty="0"/>
              <a:t>//send message</a:t>
            </a:r>
          </a:p>
          <a:p>
            <a:pPr marL="571500" indent="-571500" algn="just">
              <a:buNone/>
            </a:pPr>
            <a:r>
              <a:rPr lang="en-US" sz="2400" b="1" dirty="0"/>
              <a:t>if(</a:t>
            </a:r>
            <a:r>
              <a:rPr lang="en-US" sz="2400" b="1" dirty="0" err="1"/>
              <a:t>triplet.srcAttr</a:t>
            </a:r>
            <a:r>
              <a:rPr lang="en-US" sz="2400" b="1" dirty="0"/>
              <a:t> + </a:t>
            </a:r>
            <a:r>
              <a:rPr lang="en-US" sz="2400" b="1" dirty="0" err="1"/>
              <a:t>triplet.attr</a:t>
            </a:r>
            <a:r>
              <a:rPr lang="en-US" sz="2400" b="1" dirty="0"/>
              <a:t> &lt; </a:t>
            </a:r>
            <a:r>
              <a:rPr lang="en-US" sz="2400" b="1" dirty="0" err="1"/>
              <a:t>triplet.dstAttr</a:t>
            </a:r>
            <a:r>
              <a:rPr lang="en-US" sz="2400" b="1" dirty="0"/>
              <a:t>)</a:t>
            </a:r>
          </a:p>
          <a:p>
            <a:pPr marL="571500" indent="-571500" algn="just">
              <a:buNone/>
            </a:pPr>
            <a:r>
              <a:rPr lang="en-US" sz="2400" b="1" dirty="0"/>
              <a:t>{</a:t>
            </a:r>
          </a:p>
          <a:p>
            <a:pPr marL="571500" indent="-571500" algn="just">
              <a:buNone/>
            </a:pPr>
            <a:r>
              <a:rPr lang="en-US" sz="2400" b="1" dirty="0"/>
              <a:t>Iterator((</a:t>
            </a:r>
            <a:r>
              <a:rPr lang="en-US" sz="2400" b="1" dirty="0" err="1"/>
              <a:t>triplet.dstId</a:t>
            </a:r>
            <a:r>
              <a:rPr lang="en-US" sz="2400" b="1" dirty="0"/>
              <a:t>, </a:t>
            </a:r>
            <a:r>
              <a:rPr lang="en-US" sz="2400" b="1" dirty="0" err="1"/>
              <a:t>triplet.srcAttr</a:t>
            </a:r>
            <a:r>
              <a:rPr lang="en-US" sz="2400" b="1" dirty="0"/>
              <a:t> + </a:t>
            </a:r>
            <a:r>
              <a:rPr lang="en-US" sz="2400" b="1" dirty="0" err="1"/>
              <a:t>triplet.attr</a:t>
            </a:r>
            <a:r>
              <a:rPr lang="en-US" sz="2400" b="1" dirty="0"/>
              <a:t>))</a:t>
            </a:r>
          </a:p>
          <a:p>
            <a:pPr marL="571500" indent="-571500" algn="just">
              <a:buNone/>
            </a:pPr>
            <a:r>
              <a:rPr lang="en-US" sz="2400" b="1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/>
            <a:r>
              <a:rPr lang="en-US" dirty="0"/>
              <a:t>Graph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429288"/>
          </a:xfrm>
        </p:spPr>
        <p:txBody>
          <a:bodyPr>
            <a:normAutofit/>
          </a:bodyPr>
          <a:lstStyle/>
          <a:p>
            <a:pPr marL="571500" indent="-571500" algn="just">
              <a:buNone/>
            </a:pPr>
            <a:r>
              <a:rPr lang="en-US" sz="2400" b="1" dirty="0"/>
              <a:t>else</a:t>
            </a:r>
          </a:p>
          <a:p>
            <a:pPr marL="571500" indent="-571500" algn="just">
              <a:buNone/>
            </a:pPr>
            <a:r>
              <a:rPr lang="en-US" sz="2400" b="1" dirty="0"/>
              <a:t>{</a:t>
            </a:r>
          </a:p>
          <a:p>
            <a:pPr marL="571500" indent="-571500" algn="just">
              <a:buNone/>
            </a:pPr>
            <a:r>
              <a:rPr lang="en-US" sz="2400" b="1" dirty="0" err="1"/>
              <a:t>Iterator.empty</a:t>
            </a:r>
            <a:endParaRPr lang="en-US" sz="2400" b="1" dirty="0"/>
          </a:p>
          <a:p>
            <a:pPr marL="571500" indent="-571500" algn="just">
              <a:buNone/>
            </a:pPr>
            <a:r>
              <a:rPr lang="en-US" sz="2400" b="1" dirty="0"/>
              <a:t>}</a:t>
            </a:r>
          </a:p>
          <a:p>
            <a:pPr marL="571500" indent="-571500" algn="just">
              <a:buNone/>
            </a:pPr>
            <a:r>
              <a:rPr lang="en-US" sz="2400" b="1" dirty="0"/>
              <a:t>},</a:t>
            </a:r>
          </a:p>
          <a:p>
            <a:pPr marL="571500" indent="-571500" algn="just">
              <a:buNone/>
            </a:pPr>
            <a:r>
              <a:rPr lang="en-US" sz="2400" b="1" dirty="0"/>
              <a:t>//Merge Messages</a:t>
            </a:r>
          </a:p>
          <a:p>
            <a:pPr marL="571500" indent="-571500" algn="just">
              <a:buNone/>
            </a:pPr>
            <a:r>
              <a:rPr lang="en-US" sz="2400" b="1" dirty="0"/>
              <a:t>(</a:t>
            </a:r>
            <a:r>
              <a:rPr lang="en-US" sz="2400" b="1" dirty="0" err="1"/>
              <a:t>a,b</a:t>
            </a:r>
            <a:r>
              <a:rPr lang="en-US" sz="2400" b="1" dirty="0"/>
              <a:t>) =&gt; math.min(</a:t>
            </a:r>
            <a:r>
              <a:rPr lang="en-US" sz="2400" b="1" dirty="0" err="1"/>
              <a:t>a,b</a:t>
            </a:r>
            <a:r>
              <a:rPr lang="en-US" sz="2400" b="1" dirty="0"/>
              <a:t>)</a:t>
            </a:r>
          </a:p>
          <a:p>
            <a:pPr marL="571500" indent="-571500" algn="just">
              <a:buNone/>
            </a:pPr>
            <a:r>
              <a:rPr lang="en-US" sz="2400" b="1" dirty="0"/>
              <a:t>)</a:t>
            </a:r>
          </a:p>
          <a:p>
            <a:pPr marL="571500" indent="-571500" algn="just">
              <a:buNone/>
            </a:pPr>
            <a:r>
              <a:rPr lang="en-US" sz="2400" b="1" dirty="0"/>
              <a:t>//print routes with lowest flight cost</a:t>
            </a:r>
          </a:p>
          <a:p>
            <a:pPr marL="571500" indent="-571500" algn="just">
              <a:buNone/>
            </a:pPr>
            <a:r>
              <a:rPr lang="en-US" sz="2400" b="1" dirty="0"/>
              <a:t>print("routes with lowest flight cost")</a:t>
            </a:r>
          </a:p>
          <a:p>
            <a:pPr marL="571500" indent="-571500" algn="just">
              <a:buNone/>
            </a:pPr>
            <a:r>
              <a:rPr lang="en-US" sz="2400" b="1" dirty="0" err="1"/>
              <a:t>println</a:t>
            </a:r>
            <a:r>
              <a:rPr lang="en-US" sz="2400" b="1" dirty="0"/>
              <a:t>(</a:t>
            </a:r>
            <a:r>
              <a:rPr lang="en-US" sz="2400" b="1" dirty="0" err="1"/>
              <a:t>sssp.edges.take</a:t>
            </a:r>
            <a:r>
              <a:rPr lang="en-US" sz="2400" b="1" dirty="0"/>
              <a:t>(10).</a:t>
            </a:r>
            <a:r>
              <a:rPr lang="en-US" sz="2400" b="1" dirty="0" err="1"/>
              <a:t>mkString</a:t>
            </a:r>
            <a:r>
              <a:rPr lang="en-US" sz="2400" b="1" dirty="0"/>
              <a:t>("\n"))</a:t>
            </a:r>
          </a:p>
          <a:p>
            <a:pPr marL="571500" indent="-571500" algn="just"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/>
            <a:r>
              <a:rPr lang="en-US" dirty="0"/>
              <a:t>Graph Operations (PageRank)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429288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 startAt="6"/>
            </a:pPr>
            <a:r>
              <a:rPr lang="en-US" sz="2400" b="1" dirty="0"/>
              <a:t>Output the most influential airports using PageRank</a:t>
            </a:r>
          </a:p>
          <a:p>
            <a:pPr marL="571500" indent="-571500" algn="just">
              <a:buNone/>
            </a:pPr>
            <a:endParaRPr lang="en-US" sz="2400" b="1" dirty="0"/>
          </a:p>
          <a:p>
            <a:pPr marL="571500" indent="-571500" algn="just">
              <a:buNone/>
            </a:pPr>
            <a:r>
              <a:rPr lang="en-US" sz="2400" dirty="0" err="1"/>
              <a:t>val</a:t>
            </a:r>
            <a:r>
              <a:rPr lang="en-US" sz="2400" dirty="0"/>
              <a:t> rank = </a:t>
            </a:r>
            <a:r>
              <a:rPr lang="en-US" sz="2400" dirty="0" err="1"/>
              <a:t>graph.pageRank</a:t>
            </a:r>
            <a:r>
              <a:rPr lang="en-US" sz="2400" dirty="0"/>
              <a:t>(0.001).vertices</a:t>
            </a:r>
          </a:p>
          <a:p>
            <a:pPr marL="571500" indent="-571500" algn="just">
              <a:buNone/>
            </a:pPr>
            <a:r>
              <a:rPr lang="en-US" sz="2400" dirty="0" err="1"/>
              <a:t>val</a:t>
            </a:r>
            <a:r>
              <a:rPr lang="en-US" sz="2400" dirty="0"/>
              <a:t> temp = </a:t>
            </a:r>
            <a:r>
              <a:rPr lang="en-US" sz="2400" dirty="0" err="1"/>
              <a:t>rank.join</a:t>
            </a:r>
            <a:r>
              <a:rPr lang="en-US" sz="2400" dirty="0"/>
              <a:t>(airports)</a:t>
            </a:r>
          </a:p>
          <a:p>
            <a:pPr marL="571500" indent="-571500" algn="just">
              <a:buNone/>
            </a:pPr>
            <a:r>
              <a:rPr lang="en-US" sz="2400" dirty="0" err="1"/>
              <a:t>temp.take</a:t>
            </a:r>
            <a:r>
              <a:rPr lang="en-US" sz="2400" dirty="0"/>
              <a:t>(10).</a:t>
            </a:r>
            <a:r>
              <a:rPr lang="en-US" sz="2400" dirty="0" err="1"/>
              <a:t>foreach</a:t>
            </a:r>
            <a:r>
              <a:rPr lang="en-US" sz="2400" dirty="0"/>
              <a:t>(</a:t>
            </a:r>
            <a:r>
              <a:rPr lang="en-US" sz="2400" dirty="0" err="1"/>
              <a:t>println</a:t>
            </a:r>
            <a:r>
              <a:rPr lang="en-US" sz="2400" dirty="0"/>
              <a:t>)</a:t>
            </a:r>
          </a:p>
          <a:p>
            <a:pPr marL="571500" indent="-571500" algn="just">
              <a:buNone/>
            </a:pPr>
            <a:endParaRPr lang="en-US" sz="2400" dirty="0"/>
          </a:p>
          <a:p>
            <a:pPr marL="571500" indent="-571500" algn="just">
              <a:buFont typeface="+mj-lt"/>
              <a:buAutoNum type="romanUcPeriod" startAt="7"/>
            </a:pPr>
            <a:r>
              <a:rPr lang="en-US" sz="2400" b="1" dirty="0"/>
              <a:t>Output the most influential airports from most influential to latest</a:t>
            </a:r>
          </a:p>
          <a:p>
            <a:pPr marL="571500" indent="-571500" algn="just">
              <a:buNone/>
            </a:pPr>
            <a:r>
              <a:rPr lang="en-US" sz="2400" dirty="0" err="1"/>
              <a:t>val</a:t>
            </a:r>
            <a:r>
              <a:rPr lang="en-US" sz="2400" dirty="0"/>
              <a:t> temp2 = </a:t>
            </a:r>
            <a:r>
              <a:rPr lang="en-US" sz="2400" dirty="0" err="1"/>
              <a:t>temp.sortBy</a:t>
            </a:r>
            <a:r>
              <a:rPr lang="en-US" sz="2400" dirty="0"/>
              <a:t>(_._2._1,false)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Operations (PageRank)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0"/>
            <a:ext cx="822960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8000" dirty="0">
                <a:solidFill>
                  <a:srgbClr val="FF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Big Data Pipeline for Flight Data Analysis using Spark 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922" y="1471613"/>
            <a:ext cx="8570357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UseCases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Monitoring Air traffic at airports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Monitoring of flight delays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Analysis overall routes and airports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Analysis of routes and airports per airline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Compute the total number of airports</a:t>
            </a:r>
          </a:p>
          <a:p>
            <a:pPr algn="just"/>
            <a:r>
              <a:rPr lang="en-US" dirty="0"/>
              <a:t>Compute the total number of flight routes</a:t>
            </a:r>
          </a:p>
          <a:p>
            <a:pPr algn="just"/>
            <a:r>
              <a:rPr lang="en-US" dirty="0"/>
              <a:t>Compute and sort the longest flight routes</a:t>
            </a:r>
          </a:p>
          <a:p>
            <a:pPr algn="just"/>
            <a:r>
              <a:rPr lang="en-US" dirty="0"/>
              <a:t>Display the airports with the highest incoming flights</a:t>
            </a:r>
          </a:p>
          <a:p>
            <a:pPr algn="just"/>
            <a:r>
              <a:rPr lang="en-US" dirty="0"/>
              <a:t>Display the airports with the highest outgoing flights</a:t>
            </a:r>
          </a:p>
          <a:p>
            <a:pPr algn="just"/>
            <a:r>
              <a:rPr lang="en-US" dirty="0"/>
              <a:t>List the most important airports according to PageRank</a:t>
            </a:r>
          </a:p>
          <a:p>
            <a:pPr algn="just"/>
            <a:r>
              <a:rPr lang="en-US" dirty="0"/>
              <a:t>List the routes with the lowest flight costs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Display the airport codes with the lowest flight costs</a:t>
            </a:r>
          </a:p>
          <a:p>
            <a:pPr algn="just"/>
            <a:r>
              <a:rPr lang="en-US" dirty="0"/>
              <a:t>List the routes with airport codes which have the lowest flight costs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dirty="0"/>
              <a:t>17 Attributes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348" y="1857364"/>
          <a:ext cx="785818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dOfM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Day of Month</a:t>
                      </a: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dOfW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Day of Week</a:t>
                      </a: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carrier</a:t>
                      </a: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Unique</a:t>
                      </a:r>
                      <a:r>
                        <a:rPr lang="en-US" sz="1400" baseline="0" dirty="0">
                          <a:latin typeface="Verdana"/>
                        </a:rPr>
                        <a:t> Airline Carrier Code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tailNum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Tail Number</a:t>
                      </a: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fNum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Flight Number Reporting Airline</a:t>
                      </a: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origin_id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Origin Airport Id</a:t>
                      </a: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origin</a:t>
                      </a: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Origin</a:t>
                      </a:r>
                      <a:r>
                        <a:rPr lang="en-US" sz="1400" baseline="0" dirty="0">
                          <a:latin typeface="Verdana"/>
                        </a:rPr>
                        <a:t> Airport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dest_id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Destination Airport Id</a:t>
                      </a: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dest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Destination Airport</a:t>
                      </a: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crsdepttime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CRS Departure Time (local time: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hhmm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deptime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Actual Departure Time</a:t>
                      </a: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472" y="1285860"/>
          <a:ext cx="8001056" cy="4429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698">
                <a:tc>
                  <a:txBody>
                    <a:bodyPr/>
                    <a:lstStyle/>
                    <a:p>
                      <a:r>
                        <a:rPr lang="en-US" dirty="0"/>
                        <a:t>Attribute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3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depdelaymins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 in minutes between scheduled and actual departure time. Early departures set to 0.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crsarrtime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CRS Arrival Time (local time: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hhmm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arrtime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 Arrival Time (local time: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hhmm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23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arrdelaymins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 in minutes between scheduled and actual arrival time. Early arrivals set to 0.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latin typeface="Verdana"/>
                        </a:rPr>
                        <a:t>crselapsedtime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CRS Elapsed Time of Flight, in Minutes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dist</a:t>
                      </a:r>
                    </a:p>
                  </a:txBody>
                  <a:tcPr marL="47625" marR="0" marT="2857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Distance</a:t>
                      </a:r>
                      <a:r>
                        <a:rPr lang="en-US" sz="1400" baseline="0" dirty="0">
                          <a:latin typeface="Verdana"/>
                        </a:rPr>
                        <a:t> between airports (miles)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0" marT="285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Sample Dataset</a:t>
            </a:r>
          </a:p>
        </p:txBody>
      </p:sp>
      <p:pic>
        <p:nvPicPr>
          <p:cNvPr id="1026" name="Picture 2" descr="C:\Users\hp\Desktop\US-Flight-Dataset-Spark-GraphX-Edurek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893" y="1571612"/>
            <a:ext cx="8788825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874</Words>
  <Application>Microsoft Office PowerPoint</Application>
  <PresentationFormat>On-screen Show (4:3)</PresentationFormat>
  <Paragraphs>222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DejaVu Sans</vt:lpstr>
      <vt:lpstr>Verdana</vt:lpstr>
      <vt:lpstr>Office Theme</vt:lpstr>
      <vt:lpstr>1_Office Theme</vt:lpstr>
      <vt:lpstr>PowerPoint Presentation</vt:lpstr>
      <vt:lpstr>Flight Data Analysis using Spark GraphX </vt:lpstr>
      <vt:lpstr>Big Data Pipeline for Flight Data Analysis using Spark GraphX</vt:lpstr>
      <vt:lpstr>UseCases </vt:lpstr>
      <vt:lpstr>Objectives</vt:lpstr>
      <vt:lpstr>Objectives</vt:lpstr>
      <vt:lpstr>Features</vt:lpstr>
      <vt:lpstr>Features</vt:lpstr>
      <vt:lpstr>Sample Dataset</vt:lpstr>
      <vt:lpstr>Creation of Property Graph</vt:lpstr>
      <vt:lpstr>Creation of Property Graph</vt:lpstr>
      <vt:lpstr>Creation of Property Graph</vt:lpstr>
      <vt:lpstr>Creation of Property Graph</vt:lpstr>
      <vt:lpstr>    Creation of Property Graph</vt:lpstr>
      <vt:lpstr>Triplets</vt:lpstr>
      <vt:lpstr>Graph Operations</vt:lpstr>
      <vt:lpstr>Graph Operations</vt:lpstr>
      <vt:lpstr>Graph Operations</vt:lpstr>
      <vt:lpstr>Graph Operations</vt:lpstr>
      <vt:lpstr>Graph Operations</vt:lpstr>
      <vt:lpstr>Graph Operations</vt:lpstr>
      <vt:lpstr>Graph Operations (PageRank)</vt:lpstr>
      <vt:lpstr>Graph Operations (PageRank)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Anurag</cp:lastModifiedBy>
  <cp:revision>33</cp:revision>
  <dcterms:created xsi:type="dcterms:W3CDTF">2018-12-06T04:14:40Z</dcterms:created>
  <dcterms:modified xsi:type="dcterms:W3CDTF">2019-04-23T23:23:57Z</dcterms:modified>
</cp:coreProperties>
</file>