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403" r:id="rId3"/>
    <p:sldId id="299" r:id="rId4"/>
    <p:sldId id="340" r:id="rId5"/>
    <p:sldId id="341" r:id="rId6"/>
    <p:sldId id="350" r:id="rId7"/>
    <p:sldId id="365" r:id="rId8"/>
    <p:sldId id="342" r:id="rId9"/>
    <p:sldId id="347" r:id="rId10"/>
    <p:sldId id="343" r:id="rId11"/>
    <p:sldId id="344" r:id="rId12"/>
    <p:sldId id="345" r:id="rId13"/>
    <p:sldId id="346" r:id="rId14"/>
    <p:sldId id="348" r:id="rId15"/>
    <p:sldId id="362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405" r:id="rId29"/>
    <p:sldId id="406" r:id="rId30"/>
    <p:sldId id="389" r:id="rId31"/>
    <p:sldId id="390" r:id="rId32"/>
    <p:sldId id="391" r:id="rId33"/>
    <p:sldId id="392" r:id="rId34"/>
    <p:sldId id="399" r:id="rId35"/>
    <p:sldId id="393" r:id="rId36"/>
    <p:sldId id="394" r:id="rId37"/>
    <p:sldId id="395" r:id="rId38"/>
    <p:sldId id="396" r:id="rId39"/>
    <p:sldId id="397" r:id="rId40"/>
    <p:sldId id="398" r:id="rId41"/>
    <p:sldId id="402" r:id="rId42"/>
    <p:sldId id="401" r:id="rId43"/>
    <p:sldId id="40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275" y="-7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4" Type="http://schemas.openxmlformats.org/officeDocument/2006/relationships/image" Target="../media/image10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4" Type="http://schemas.openxmlformats.org/officeDocument/2006/relationships/image" Target="../media/image11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3.wmf"/><Relationship Id="rId1" Type="http://schemas.openxmlformats.org/officeDocument/2006/relationships/image" Target="../media/image57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1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52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5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56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3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59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6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6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5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7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7.wmf"/><Relationship Id="rId11" Type="http://schemas.openxmlformats.org/officeDocument/2006/relationships/image" Target="../media/image79.wmf"/><Relationship Id="rId5" Type="http://schemas.openxmlformats.org/officeDocument/2006/relationships/oleObject" Target="../embeddings/oleObject62.bin"/><Relationship Id="rId10" Type="http://schemas.openxmlformats.org/officeDocument/2006/relationships/oleObject" Target="../embeddings/oleObject65.bin"/><Relationship Id="rId4" Type="http://schemas.openxmlformats.org/officeDocument/2006/relationships/image" Target="../media/image76.wmf"/><Relationship Id="rId9" Type="http://schemas.openxmlformats.org/officeDocument/2006/relationships/image" Target="../media/image7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87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6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8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9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7" Type="http://schemas.openxmlformats.org/officeDocument/2006/relationships/image" Target="../media/image9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94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8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89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9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jpeg"/><Relationship Id="rId2" Type="http://schemas.openxmlformats.org/officeDocument/2006/relationships/image" Target="../media/image11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16.png"/><Relationship Id="rId4" Type="http://schemas.openxmlformats.org/officeDocument/2006/relationships/image" Target="../media/image11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jpe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jpeg"/><Relationship Id="rId2" Type="http://schemas.openxmlformats.org/officeDocument/2006/relationships/image" Target="../media/image12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23.wmf"/><Relationship Id="rId3" Type="http://schemas.openxmlformats.org/officeDocument/2006/relationships/image" Target="../media/image24.jpg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88640"/>
            <a:ext cx="1444625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3568" y="3356992"/>
            <a:ext cx="468052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 smtClean="0"/>
              <a:t>Group Members</a:t>
            </a:r>
            <a:endParaRPr lang="en-IN" sz="2400" u="sng" dirty="0" smtClean="0"/>
          </a:p>
          <a:p>
            <a:r>
              <a:rPr lang="en-GB" sz="2000" b="1" dirty="0" smtClean="0"/>
              <a:t>PAWAN KUMAR (224102510)</a:t>
            </a:r>
          </a:p>
          <a:p>
            <a:r>
              <a:rPr lang="en-GB" sz="2000" b="1" dirty="0" smtClean="0"/>
              <a:t>NIRMAL KUMAR (224102509)</a:t>
            </a:r>
          </a:p>
          <a:p>
            <a:r>
              <a:rPr lang="en-GB" sz="2000" b="1" dirty="0" smtClean="0"/>
              <a:t>MOHD. AHKAMUDDIN SIDDIQUI (224102508)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9552" y="1079267"/>
            <a:ext cx="79208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</a:rPr>
              <a:t>                          </a:t>
            </a:r>
            <a:r>
              <a:rPr lang="en-GB" sz="2400" b="1" dirty="0" smtClean="0"/>
              <a:t> EE555-Automation Lab</a:t>
            </a:r>
          </a:p>
          <a:p>
            <a:r>
              <a:rPr lang="en-GB" sz="2400" b="1" dirty="0"/>
              <a:t> </a:t>
            </a:r>
            <a:r>
              <a:rPr lang="en-GB" sz="2400" b="1" dirty="0" smtClean="0"/>
              <a:t>         LQR </a:t>
            </a:r>
            <a:r>
              <a:rPr lang="en-GB" sz="2400" b="1" dirty="0"/>
              <a:t>Control for Missile </a:t>
            </a:r>
            <a:r>
              <a:rPr lang="en-GB" sz="2400" b="1" dirty="0" smtClean="0"/>
              <a:t>Guided System</a:t>
            </a:r>
          </a:p>
          <a:p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796136" y="3356991"/>
            <a:ext cx="30608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 smtClean="0"/>
              <a:t>Project Supervisor</a:t>
            </a:r>
          </a:p>
          <a:p>
            <a:r>
              <a:rPr lang="en-IN" sz="2000" b="1" dirty="0" err="1"/>
              <a:t>Dr.</a:t>
            </a:r>
            <a:r>
              <a:rPr lang="en-IN" sz="2000" b="1" dirty="0"/>
              <a:t> </a:t>
            </a:r>
            <a:r>
              <a:rPr lang="en-IN" sz="2000" b="1" dirty="0" err="1"/>
              <a:t>Parijat</a:t>
            </a:r>
            <a:r>
              <a:rPr lang="en-IN" sz="2000" b="1" dirty="0"/>
              <a:t> </a:t>
            </a:r>
            <a:r>
              <a:rPr lang="en-IN" sz="2000" b="1" dirty="0" err="1"/>
              <a:t>Bhowmick</a:t>
            </a:r>
            <a:endParaRPr lang="en-IN" sz="2000" b="1" dirty="0"/>
          </a:p>
          <a:p>
            <a:r>
              <a:rPr lang="en-GB" sz="2000" b="1" dirty="0" smtClean="0"/>
              <a:t>Assistant Professor</a:t>
            </a:r>
          </a:p>
          <a:p>
            <a:r>
              <a:rPr lang="en-GB" sz="2000" b="1" dirty="0" smtClean="0"/>
              <a:t>(EEE Department)</a:t>
            </a:r>
            <a:endParaRPr lang="en-IN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759624" y="5049763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TEACHING ASSISTANTS</a:t>
            </a:r>
          </a:p>
          <a:p>
            <a:r>
              <a:rPr lang="en-GB" b="1" dirty="0" err="1" smtClean="0"/>
              <a:t>Mallemputi</a:t>
            </a:r>
            <a:r>
              <a:rPr lang="en-GB" b="1" dirty="0" smtClean="0"/>
              <a:t> </a:t>
            </a:r>
            <a:r>
              <a:rPr lang="en-GB" b="1" dirty="0" err="1" smtClean="0"/>
              <a:t>Aravind</a:t>
            </a:r>
            <a:endParaRPr lang="en-GB" b="1" dirty="0" smtClean="0"/>
          </a:p>
          <a:p>
            <a:r>
              <a:rPr lang="en-GB" b="1" dirty="0" smtClean="0"/>
              <a:t>Salam </a:t>
            </a:r>
            <a:r>
              <a:rPr lang="en-GB" b="1" dirty="0" err="1" smtClean="0"/>
              <a:t>Athoibi</a:t>
            </a:r>
            <a:r>
              <a:rPr lang="en-GB" b="1" dirty="0" smtClean="0"/>
              <a:t> Devi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3378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Input data to </a:t>
            </a:r>
            <a:r>
              <a:rPr lang="en-GB" dirty="0" err="1" smtClean="0"/>
              <a:t>ProNav</a:t>
            </a:r>
            <a:r>
              <a:rPr lang="en-GB" dirty="0" smtClean="0"/>
              <a:t> Law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Sensors</a:t>
            </a:r>
            <a:r>
              <a:rPr lang="en-GB" sz="2800" b="1" dirty="0" smtClean="0"/>
              <a:t> </a:t>
            </a:r>
            <a:r>
              <a:rPr lang="en-GB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GB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Estimator: </a:t>
            </a:r>
          </a:p>
          <a:p>
            <a:r>
              <a:rPr lang="en-GB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Seeker or Homing-eye(IR or RADAR)</a:t>
            </a:r>
          </a:p>
          <a:p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uses EM wave actively or passively to detect and track target.</a:t>
            </a:r>
          </a:p>
          <a:p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generates LOS rate or commanded acceleration </a:t>
            </a:r>
          </a:p>
          <a:p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066863"/>
            <a:ext cx="4920822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8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200" dirty="0" smtClean="0"/>
              <a:t>Inertial Measurement Unit</a:t>
            </a:r>
            <a:endParaRPr lang="en-IN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Inertial Measurement </a:t>
            </a:r>
            <a:r>
              <a:rPr lang="en-GB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Unit: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Senses Translational &amp; rotational acceleration that data </a:t>
            </a:r>
          </a:p>
          <a:p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can be filtered to produce an estimate of the pursuer velocity vector.</a:t>
            </a:r>
          </a:p>
          <a:p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428999"/>
            <a:ext cx="5940152" cy="240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 to </a:t>
            </a:r>
            <a:r>
              <a:rPr lang="en-GB" dirty="0" err="1" smtClean="0"/>
              <a:t>ProNav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Flight Control or Autopilot </a:t>
            </a:r>
            <a:r>
              <a:rPr lang="en-GB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equipped with control effectors ,it imparts forces and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moments on the body two potential forms are fins and canards to produce desired signal.</a:t>
            </a:r>
          </a:p>
          <a:p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GB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job of autopilot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relate the commanded acceleration to the correct servo-fin or servo-canard motion to produce achieved acceleration that best meets the command</a:t>
            </a:r>
          </a:p>
          <a:p>
            <a:endParaRPr lang="en-IN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708920"/>
            <a:ext cx="4013442" cy="208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Homing Loop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5832648" cy="2526517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337273"/>
            <a:ext cx="4104456" cy="204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2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Continued…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5400600" cy="231208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933056"/>
            <a:ext cx="5616624" cy="247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1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74" y="188640"/>
            <a:ext cx="8229600" cy="1195536"/>
          </a:xfrm>
        </p:spPr>
        <p:txBody>
          <a:bodyPr/>
          <a:lstStyle/>
          <a:p>
            <a:r>
              <a:rPr lang="en-GB" dirty="0"/>
              <a:t>Closing Velocity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Closing velocity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832763"/>
              </p:ext>
            </p:extLst>
          </p:nvPr>
        </p:nvGraphicFramePr>
        <p:xfrm>
          <a:off x="827584" y="2276871"/>
          <a:ext cx="3672408" cy="1425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8" name="Equation" r:id="rId3" imgW="2031840" imgH="914400" progId="Equation.DSMT4">
                  <p:embed/>
                </p:oleObj>
              </mc:Choice>
              <mc:Fallback>
                <p:oleObj name="Equation" r:id="rId3" imgW="203184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2276871"/>
                        <a:ext cx="3672408" cy="1425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899847"/>
              </p:ext>
            </p:extLst>
          </p:nvPr>
        </p:nvGraphicFramePr>
        <p:xfrm>
          <a:off x="4427984" y="2132856"/>
          <a:ext cx="3600400" cy="700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9" name="Equation" r:id="rId5" imgW="1828800" imgH="355320" progId="Equation.DSMT4">
                  <p:embed/>
                </p:oleObj>
              </mc:Choice>
              <mc:Fallback>
                <p:oleObj name="Equation" r:id="rId5" imgW="18288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27984" y="2132856"/>
                        <a:ext cx="3600400" cy="7000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610259"/>
              </p:ext>
            </p:extLst>
          </p:nvPr>
        </p:nvGraphicFramePr>
        <p:xfrm>
          <a:off x="2699792" y="4365104"/>
          <a:ext cx="3168352" cy="1290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0" name="Equation" r:id="rId7" imgW="1714320" imgH="698400" progId="Equation.DSMT4">
                  <p:embed/>
                </p:oleObj>
              </mc:Choice>
              <mc:Fallback>
                <p:oleObj name="Equation" r:id="rId7" imgW="171432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99792" y="4365104"/>
                        <a:ext cx="3168352" cy="1290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7544" y="501317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From chain rule’s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084168" y="487467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Closing</a:t>
            </a:r>
          </a:p>
          <a:p>
            <a:r>
              <a:rPr lang="en-GB" dirty="0" smtClean="0"/>
              <a:t>velocity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80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Optimal Control for Guidance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Target can actually accelerated as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manuever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make intercept more difficult.</a:t>
            </a:r>
          </a:p>
          <a:p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Assume linearized engagement  L,</a:t>
            </a:r>
            <a:r>
              <a:rPr lang="el-G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small.</a:t>
            </a:r>
          </a:p>
          <a:p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Pursuer acceleration assumed to be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perfect.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573016"/>
            <a:ext cx="6480720" cy="257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Space Representation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States are Z</a:t>
            </a: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,Z</a:t>
            </a: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Z</a:t>
            </a: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GB" dirty="0" smtClean="0"/>
              <a:t>                      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State equation 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Z</a:t>
            </a:r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=Relative Position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Z</a:t>
            </a:r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=Relative Velocity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Z</a:t>
            </a:r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=Relative Acceleration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177142"/>
              </p:ext>
            </p:extLst>
          </p:nvPr>
        </p:nvGraphicFramePr>
        <p:xfrm>
          <a:off x="1043608" y="2132856"/>
          <a:ext cx="1200133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34" name="Equation" r:id="rId3" imgW="761760" imgH="228600" progId="Equation.DSMT4">
                  <p:embed/>
                </p:oleObj>
              </mc:Choice>
              <mc:Fallback>
                <p:oleObj name="Equation" r:id="rId3" imgW="761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8" y="2132856"/>
                        <a:ext cx="1200133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045101"/>
              </p:ext>
            </p:extLst>
          </p:nvPr>
        </p:nvGraphicFramePr>
        <p:xfrm>
          <a:off x="1043608" y="2564904"/>
          <a:ext cx="12239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35" name="Equation" r:id="rId5" imgW="723600" imgH="317160" progId="Equation.DSMT4">
                  <p:embed/>
                </p:oleObj>
              </mc:Choice>
              <mc:Fallback>
                <p:oleObj name="Equation" r:id="rId5" imgW="723600" imgH="3171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564904"/>
                        <a:ext cx="122396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995549"/>
              </p:ext>
            </p:extLst>
          </p:nvPr>
        </p:nvGraphicFramePr>
        <p:xfrm>
          <a:off x="3275856" y="2132856"/>
          <a:ext cx="7191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36" name="Equation" r:id="rId7" imgW="444240" imgH="228600" progId="Equation.DSMT4">
                  <p:embed/>
                </p:oleObj>
              </mc:Choice>
              <mc:Fallback>
                <p:oleObj name="Equation" r:id="rId7" imgW="44424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132856"/>
                        <a:ext cx="71913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074833"/>
              </p:ext>
            </p:extLst>
          </p:nvPr>
        </p:nvGraphicFramePr>
        <p:xfrm>
          <a:off x="4283968" y="1988840"/>
          <a:ext cx="7254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37" name="Equation" r:id="rId9" imgW="457200" imgH="317160" progId="Equation.DSMT4">
                  <p:embed/>
                </p:oleObj>
              </mc:Choice>
              <mc:Fallback>
                <p:oleObj name="Equation" r:id="rId9" imgW="457200" imgH="3171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1988840"/>
                        <a:ext cx="7254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954985"/>
              </p:ext>
            </p:extLst>
          </p:nvPr>
        </p:nvGraphicFramePr>
        <p:xfrm>
          <a:off x="3275856" y="2564903"/>
          <a:ext cx="792088" cy="52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38" name="Equation" r:id="rId11" imgW="482400" imgH="317160" progId="Equation.DSMT4">
                  <p:embed/>
                </p:oleObj>
              </mc:Choice>
              <mc:Fallback>
                <p:oleObj name="Equation" r:id="rId11" imgW="482400" imgH="3171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564903"/>
                        <a:ext cx="792088" cy="522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482135"/>
              </p:ext>
            </p:extLst>
          </p:nvPr>
        </p:nvGraphicFramePr>
        <p:xfrm>
          <a:off x="4355976" y="2564904"/>
          <a:ext cx="1229897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39" name="Equation" r:id="rId13" imgW="774360" imgH="317160" progId="Equation.DSMT4">
                  <p:embed/>
                </p:oleObj>
              </mc:Choice>
              <mc:Fallback>
                <p:oleObj name="Equation" r:id="rId13" imgW="774360" imgH="3171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2564904"/>
                        <a:ext cx="1229897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574481"/>
              </p:ext>
            </p:extLst>
          </p:nvPr>
        </p:nvGraphicFramePr>
        <p:xfrm>
          <a:off x="5940152" y="2564904"/>
          <a:ext cx="1152128" cy="50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40" name="Equation" r:id="rId15" imgW="723600" imgH="317160" progId="Equation.DSMT4">
                  <p:embed/>
                </p:oleObj>
              </mc:Choice>
              <mc:Fallback>
                <p:oleObj name="Equation" r:id="rId15" imgW="723600" imgH="3171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2564904"/>
                        <a:ext cx="1152128" cy="50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073048"/>
              </p:ext>
            </p:extLst>
          </p:nvPr>
        </p:nvGraphicFramePr>
        <p:xfrm>
          <a:off x="3995936" y="3356992"/>
          <a:ext cx="3312368" cy="1443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41" name="Equation" r:id="rId17" imgW="1968480" imgH="1066680" progId="Equation.DSMT4">
                  <p:embed/>
                </p:oleObj>
              </mc:Choice>
              <mc:Fallback>
                <p:oleObj name="Equation" r:id="rId17" imgW="1968480" imgH="10666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3356992"/>
                        <a:ext cx="3312368" cy="14438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920459"/>
              </p:ext>
            </p:extLst>
          </p:nvPr>
        </p:nvGraphicFramePr>
        <p:xfrm>
          <a:off x="4067944" y="4941168"/>
          <a:ext cx="3312369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42" name="Equation" r:id="rId19" imgW="1333440" imgH="304560" progId="Equation.DSMT4">
                  <p:embed/>
                </p:oleObj>
              </mc:Choice>
              <mc:Fallback>
                <p:oleObj name="Equation" r:id="rId19" imgW="1333440" imgH="30456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4941168"/>
                        <a:ext cx="3312369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280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Optimal 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over some finite interval that minimizes the cost function-</a:t>
            </a:r>
          </a:p>
          <a:p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Subject to linear time invariant kinematics equation</a:t>
            </a:r>
          </a:p>
          <a:p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 cost matrix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GB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has positive penalties on the diagonal.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856333"/>
              </p:ext>
            </p:extLst>
          </p:nvPr>
        </p:nvGraphicFramePr>
        <p:xfrm>
          <a:off x="1619672" y="1628800"/>
          <a:ext cx="1800200" cy="470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4" name="Equation" r:id="rId3" imgW="876240" imgH="228600" progId="Equation.DSMT4">
                  <p:embed/>
                </p:oleObj>
              </mc:Choice>
              <mc:Fallback>
                <p:oleObj name="Equation" r:id="rId3" imgW="87624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628800"/>
                        <a:ext cx="1800200" cy="4702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351194"/>
              </p:ext>
            </p:extLst>
          </p:nvPr>
        </p:nvGraphicFramePr>
        <p:xfrm>
          <a:off x="1907704" y="2564904"/>
          <a:ext cx="4829825" cy="504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5" name="Equation" r:id="rId5" imgW="2679480" imgH="279360" progId="Equation.DSMT4">
                  <p:embed/>
                </p:oleObj>
              </mc:Choice>
              <mc:Fallback>
                <p:oleObj name="Equation" r:id="rId5" imgW="2679480" imgH="27936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564904"/>
                        <a:ext cx="4829825" cy="5040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995187"/>
              </p:ext>
            </p:extLst>
          </p:nvPr>
        </p:nvGraphicFramePr>
        <p:xfrm>
          <a:off x="2051720" y="3861047"/>
          <a:ext cx="2376264" cy="543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6" name="Equation" r:id="rId7" imgW="1333440" imgH="304560" progId="Equation.DSMT4">
                  <p:embed/>
                </p:oleObj>
              </mc:Choice>
              <mc:Fallback>
                <p:oleObj name="Equation" r:id="rId7" imgW="1333440" imgH="30456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861047"/>
                        <a:ext cx="2376264" cy="543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411438"/>
              </p:ext>
            </p:extLst>
          </p:nvPr>
        </p:nvGraphicFramePr>
        <p:xfrm>
          <a:off x="2195736" y="5229200"/>
          <a:ext cx="1800200" cy="1244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7" name="Equation" r:id="rId9" imgW="1028520" imgH="711000" progId="Equation.DSMT4">
                  <p:embed/>
                </p:oleObj>
              </mc:Choice>
              <mc:Fallback>
                <p:oleObj name="Equation" r:id="rId9" imgW="1028520" imgH="7110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229200"/>
                        <a:ext cx="1800200" cy="12446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355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Finite Horizon LQR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Subject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LTI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Kinemetics</a:t>
            </a:r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where, </a:t>
            </a: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The control that minimizes, J,           ,  over finite interval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i.e. 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Where P(t) is the solution of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Riccati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equation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350333"/>
              </p:ext>
            </p:extLst>
          </p:nvPr>
        </p:nvGraphicFramePr>
        <p:xfrm>
          <a:off x="899592" y="1628800"/>
          <a:ext cx="7628116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48" name="Equation" r:id="rId3" imgW="4216320" imgH="317160" progId="Equation.DSMT4">
                  <p:embed/>
                </p:oleObj>
              </mc:Choice>
              <mc:Fallback>
                <p:oleObj name="Equation" r:id="rId3" imgW="4216320" imgH="317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628800"/>
                        <a:ext cx="7628116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079410"/>
              </p:ext>
            </p:extLst>
          </p:nvPr>
        </p:nvGraphicFramePr>
        <p:xfrm>
          <a:off x="4283968" y="2348880"/>
          <a:ext cx="2376264" cy="542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49" name="Equation" r:id="rId5" imgW="1333440" imgH="304560" progId="Equation.DSMT4">
                  <p:embed/>
                </p:oleObj>
              </mc:Choice>
              <mc:Fallback>
                <p:oleObj name="Equation" r:id="rId5" imgW="1333440" imgH="3045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2348880"/>
                        <a:ext cx="2376264" cy="542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663805"/>
              </p:ext>
            </p:extLst>
          </p:nvPr>
        </p:nvGraphicFramePr>
        <p:xfrm>
          <a:off x="4355976" y="3068960"/>
          <a:ext cx="14398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50" name="Equation" r:id="rId7" imgW="812520" imgH="203040" progId="Equation.DSMT4">
                  <p:embed/>
                </p:oleObj>
              </mc:Choice>
              <mc:Fallback>
                <p:oleObj name="Equation" r:id="rId7" imgW="81252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3068960"/>
                        <a:ext cx="1439862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825565"/>
              </p:ext>
            </p:extLst>
          </p:nvPr>
        </p:nvGraphicFramePr>
        <p:xfrm>
          <a:off x="5940152" y="3068960"/>
          <a:ext cx="72072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51" name="Equation" r:id="rId9" imgW="368280" imgH="177480" progId="Equation.DSMT4">
                  <p:embed/>
                </p:oleObj>
              </mc:Choice>
              <mc:Fallback>
                <p:oleObj name="Equation" r:id="rId9" imgW="368280" imgH="177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3068960"/>
                        <a:ext cx="720725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26734"/>
              </p:ext>
            </p:extLst>
          </p:nvPr>
        </p:nvGraphicFramePr>
        <p:xfrm>
          <a:off x="4427984" y="3789040"/>
          <a:ext cx="6762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52" name="Equation" r:id="rId11" imgW="342720" imgH="228600" progId="Equation.DSMT4">
                  <p:embed/>
                </p:oleObj>
              </mc:Choice>
              <mc:Fallback>
                <p:oleObj name="Equation" r:id="rId11" imgW="34272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3789040"/>
                        <a:ext cx="6762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725642"/>
              </p:ext>
            </p:extLst>
          </p:nvPr>
        </p:nvGraphicFramePr>
        <p:xfrm>
          <a:off x="2987824" y="4437112"/>
          <a:ext cx="2664296" cy="41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53" name="Equation" r:id="rId13" imgW="1447560" imgH="228600" progId="Equation.DSMT4">
                  <p:embed/>
                </p:oleObj>
              </mc:Choice>
              <mc:Fallback>
                <p:oleObj name="Equation" r:id="rId13" imgW="144756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437112"/>
                        <a:ext cx="2664296" cy="41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434428"/>
              </p:ext>
            </p:extLst>
          </p:nvPr>
        </p:nvGraphicFramePr>
        <p:xfrm>
          <a:off x="1979712" y="5589240"/>
          <a:ext cx="4968552" cy="526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54" name="Equation" r:id="rId15" imgW="2882880" imgH="304560" progId="Equation.DSMT4">
                  <p:embed/>
                </p:oleObj>
              </mc:Choice>
              <mc:Fallback>
                <p:oleObj name="Equation" r:id="rId15" imgW="2882880" imgH="30456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589240"/>
                        <a:ext cx="4968552" cy="526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052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84784"/>
          </a:xfrm>
        </p:spPr>
        <p:txBody>
          <a:bodyPr/>
          <a:lstStyle/>
          <a:p>
            <a:r>
              <a:rPr lang="en-GB" dirty="0" smtClean="0"/>
              <a:t>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200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2200" i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200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Proportional </a:t>
            </a:r>
            <a:r>
              <a:rPr lang="en-GB" sz="2200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Navigation</a:t>
            </a:r>
          </a:p>
          <a:p>
            <a:pPr marL="514350" indent="-514350">
              <a:buFont typeface="+mj-lt"/>
              <a:buAutoNum type="romanLcPeriod"/>
            </a:pPr>
            <a:r>
              <a:rPr lang="en-GB" sz="2200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Proportional </a:t>
            </a:r>
            <a:r>
              <a:rPr lang="en-GB" sz="2200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Navigation law for acceleration</a:t>
            </a:r>
          </a:p>
          <a:p>
            <a:pPr marL="514350" indent="-514350">
              <a:buFont typeface="+mj-lt"/>
              <a:buAutoNum type="romanLcPeriod"/>
            </a:pPr>
            <a:r>
              <a:rPr lang="en-GB" sz="2200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Homing Loop</a:t>
            </a:r>
          </a:p>
          <a:p>
            <a:r>
              <a:rPr lang="en-GB" sz="2200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Optimal Control for Guidance</a:t>
            </a:r>
          </a:p>
          <a:p>
            <a:pPr marL="514350" indent="-514350">
              <a:buFont typeface="+mj-lt"/>
              <a:buAutoNum type="romanLcPeriod"/>
            </a:pPr>
            <a:r>
              <a:rPr lang="en-GB" sz="2200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State Space Representation</a:t>
            </a:r>
          </a:p>
          <a:p>
            <a:pPr marL="514350" indent="-514350">
              <a:buFont typeface="+mj-lt"/>
              <a:buAutoNum type="romanLcPeriod"/>
            </a:pPr>
            <a:r>
              <a:rPr lang="en-GB" sz="2200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Optimal Problem Statement and</a:t>
            </a:r>
            <a:r>
              <a:rPr lang="en-GB" sz="2200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Matrix Hamiltonian </a:t>
            </a:r>
            <a:endParaRPr lang="en-GB" sz="2200" i="1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GB" sz="2200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Optimal control Input</a:t>
            </a:r>
          </a:p>
          <a:p>
            <a:r>
              <a:rPr lang="en-GB" sz="2200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Missile Control and Guidance</a:t>
            </a:r>
          </a:p>
          <a:p>
            <a:r>
              <a:rPr lang="en-GB" sz="2200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Simulation Result</a:t>
            </a:r>
          </a:p>
          <a:p>
            <a:r>
              <a:rPr lang="en-GB" sz="2200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r>
              <a:rPr lang="en-GB" sz="2200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514350" indent="-514350">
              <a:buFont typeface="+mj-lt"/>
              <a:buAutoNum type="romanLcPeriod"/>
            </a:pPr>
            <a:endParaRPr lang="en-GB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/>
            </a:pPr>
            <a:endParaRPr lang="en-GB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/>
            </a:pPr>
            <a:endParaRPr lang="en-GB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/>
            </a:pPr>
            <a:endParaRPr lang="en-GB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/>
            </a:pPr>
            <a:endParaRPr lang="en-GB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29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Directly solve the Differential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Algebric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Riccati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Equation.</a:t>
            </a:r>
          </a:p>
          <a:p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Transform with </a:t>
            </a:r>
          </a:p>
          <a:p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Apply Matrix Hamiltonian, solve.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763875"/>
              </p:ext>
            </p:extLst>
          </p:nvPr>
        </p:nvGraphicFramePr>
        <p:xfrm>
          <a:off x="3059832" y="3789040"/>
          <a:ext cx="864096" cy="363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51" name="Equation" r:id="rId3" imgW="482400" imgH="203040" progId="Equation.DSMT4">
                  <p:embed/>
                </p:oleObj>
              </mc:Choice>
              <mc:Fallback>
                <p:oleObj name="Equation" r:id="rId3" imgW="482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9832" y="3789040"/>
                        <a:ext cx="864096" cy="363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251976"/>
              </p:ext>
            </p:extLst>
          </p:nvPr>
        </p:nvGraphicFramePr>
        <p:xfrm>
          <a:off x="1115616" y="2780928"/>
          <a:ext cx="5184576" cy="548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52" name="Equation" r:id="rId5" imgW="2882900" imgH="304800" progId="Equation.DSMT4">
                  <p:embed/>
                </p:oleObj>
              </mc:Choice>
              <mc:Fallback>
                <p:oleObj name="Equation" r:id="rId5" imgW="2882900" imgH="304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780928"/>
                        <a:ext cx="5184576" cy="548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377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Matrix Hamiltonian Equation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finite horizon LQR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solution is </a:t>
            </a:r>
          </a:p>
          <a:p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Where,</a:t>
            </a:r>
          </a:p>
          <a:p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W,Y are square</a:t>
            </a:r>
          </a:p>
          <a:p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Substitute in  A,B,R,Q</a:t>
            </a:r>
          </a:p>
          <a:p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283249"/>
              </p:ext>
            </p:extLst>
          </p:nvPr>
        </p:nvGraphicFramePr>
        <p:xfrm>
          <a:off x="2267744" y="2204864"/>
          <a:ext cx="2141354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45" name="Equation" r:id="rId3" imgW="1130040" imgH="228600" progId="Equation.DSMT4">
                  <p:embed/>
                </p:oleObj>
              </mc:Choice>
              <mc:Fallback>
                <p:oleObj name="Equation" r:id="rId3" imgW="113004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204864"/>
                        <a:ext cx="2141354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788033"/>
              </p:ext>
            </p:extLst>
          </p:nvPr>
        </p:nvGraphicFramePr>
        <p:xfrm>
          <a:off x="4644008" y="2276872"/>
          <a:ext cx="1224136" cy="376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46" name="Equation" r:id="rId5" imgW="660240" imgH="203040" progId="Equation.DSMT4">
                  <p:embed/>
                </p:oleObj>
              </mc:Choice>
              <mc:Fallback>
                <p:oleObj name="Equation" r:id="rId5" imgW="660240" imgH="203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2276872"/>
                        <a:ext cx="1224136" cy="376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624731"/>
              </p:ext>
            </p:extLst>
          </p:nvPr>
        </p:nvGraphicFramePr>
        <p:xfrm>
          <a:off x="2195736" y="2996952"/>
          <a:ext cx="3528392" cy="1110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47" name="Equation" r:id="rId7" imgW="2019240" imgH="634680" progId="Equation.DSMT4">
                  <p:embed/>
                </p:oleObj>
              </mc:Choice>
              <mc:Fallback>
                <p:oleObj name="Equation" r:id="rId7" imgW="2019240" imgH="6346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996952"/>
                        <a:ext cx="3528392" cy="1110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26950"/>
              </p:ext>
            </p:extLst>
          </p:nvPr>
        </p:nvGraphicFramePr>
        <p:xfrm>
          <a:off x="6372200" y="3212976"/>
          <a:ext cx="143986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48" name="Equation" r:id="rId9" imgW="965160" imgH="457200" progId="Equation.DSMT4">
                  <p:embed/>
                </p:oleObj>
              </mc:Choice>
              <mc:Fallback>
                <p:oleObj name="Equation" r:id="rId9" imgW="965160" imgH="457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3212976"/>
                        <a:ext cx="1439863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462603"/>
              </p:ext>
            </p:extLst>
          </p:nvPr>
        </p:nvGraphicFramePr>
        <p:xfrm>
          <a:off x="3995936" y="4149080"/>
          <a:ext cx="4320480" cy="221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49" name="Equation" r:id="rId11" imgW="3759120" imgH="1930320" progId="Equation.DSMT4">
                  <p:embed/>
                </p:oleObj>
              </mc:Choice>
              <mc:Fallback>
                <p:oleObj name="Equation" r:id="rId11" imgW="3759120" imgH="193032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4149080"/>
                        <a:ext cx="4320480" cy="221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23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Initial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condition</a:t>
            </a:r>
          </a:p>
          <a:p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Integrate and apply IC’s</a:t>
            </a:r>
          </a:p>
          <a:p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589315"/>
              </p:ext>
            </p:extLst>
          </p:nvPr>
        </p:nvGraphicFramePr>
        <p:xfrm>
          <a:off x="1115616" y="2132856"/>
          <a:ext cx="1656184" cy="784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92" name="Equation" r:id="rId3" imgW="965160" imgH="457200" progId="Equation.DSMT4">
                  <p:embed/>
                </p:oleObj>
              </mc:Choice>
              <mc:Fallback>
                <p:oleObj name="Equation" r:id="rId3" imgW="96516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132856"/>
                        <a:ext cx="1656184" cy="7845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829933"/>
              </p:ext>
            </p:extLst>
          </p:nvPr>
        </p:nvGraphicFramePr>
        <p:xfrm>
          <a:off x="3635896" y="2276872"/>
          <a:ext cx="8651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93" name="Equation" r:id="rId5" imgW="545760" imgH="241200" progId="Equation.DSMT4">
                  <p:embed/>
                </p:oleObj>
              </mc:Choice>
              <mc:Fallback>
                <p:oleObj name="Equation" r:id="rId5" imgW="54576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276872"/>
                        <a:ext cx="8651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16943"/>
              </p:ext>
            </p:extLst>
          </p:nvPr>
        </p:nvGraphicFramePr>
        <p:xfrm>
          <a:off x="1043608" y="3068960"/>
          <a:ext cx="3663479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94" name="Equation" r:id="rId7" imgW="2412720" imgH="711000" progId="Equation.DSMT4">
                  <p:embed/>
                </p:oleObj>
              </mc:Choice>
              <mc:Fallback>
                <p:oleObj name="Equation" r:id="rId7" imgW="2412720" imgH="711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068960"/>
                        <a:ext cx="3663479" cy="108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521678"/>
              </p:ext>
            </p:extLst>
          </p:nvPr>
        </p:nvGraphicFramePr>
        <p:xfrm>
          <a:off x="5724128" y="1988840"/>
          <a:ext cx="1224136" cy="475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95" name="Equation" r:id="rId9" imgW="622080" imgH="241200" progId="Equation.DSMT4">
                  <p:embed/>
                </p:oleObj>
              </mc:Choice>
              <mc:Fallback>
                <p:oleObj name="Equation" r:id="rId9" imgW="62208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1988840"/>
                        <a:ext cx="1224136" cy="4751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887519"/>
              </p:ext>
            </p:extLst>
          </p:nvPr>
        </p:nvGraphicFramePr>
        <p:xfrm>
          <a:off x="5796136" y="2564904"/>
          <a:ext cx="15843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96" name="Equation" r:id="rId11" imgW="1117440" imgH="253800" progId="Equation.DSMT4">
                  <p:embed/>
                </p:oleObj>
              </mc:Choice>
              <mc:Fallback>
                <p:oleObj name="Equation" r:id="rId11" imgW="1117440" imgH="253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2564904"/>
                        <a:ext cx="158432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656413"/>
              </p:ext>
            </p:extLst>
          </p:nvPr>
        </p:nvGraphicFramePr>
        <p:xfrm>
          <a:off x="539551" y="4869160"/>
          <a:ext cx="4470705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97" name="Equation" r:id="rId13" imgW="3517560" imgH="736560" progId="Equation.DSMT4">
                  <p:embed/>
                </p:oleObj>
              </mc:Choice>
              <mc:Fallback>
                <p:oleObj name="Equation" r:id="rId13" imgW="3517560" imgH="7365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1" y="4869160"/>
                        <a:ext cx="4470705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864596"/>
              </p:ext>
            </p:extLst>
          </p:nvPr>
        </p:nvGraphicFramePr>
        <p:xfrm>
          <a:off x="5220072" y="4797151"/>
          <a:ext cx="3168352" cy="982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98" name="Equation" r:id="rId15" imgW="2374560" imgH="736560" progId="Equation.DSMT4">
                  <p:embed/>
                </p:oleObj>
              </mc:Choice>
              <mc:Fallback>
                <p:oleObj name="Equation" r:id="rId15" imgW="2374560" imgH="7365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4797151"/>
                        <a:ext cx="3168352" cy="982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923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               we need to invert W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554925"/>
              </p:ext>
            </p:extLst>
          </p:nvPr>
        </p:nvGraphicFramePr>
        <p:xfrm>
          <a:off x="1763688" y="1628800"/>
          <a:ext cx="108012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02" name="Equation" r:id="rId3" imgW="609480" imgH="203040" progId="Equation.DSMT4">
                  <p:embed/>
                </p:oleObj>
              </mc:Choice>
              <mc:Fallback>
                <p:oleObj name="Equation" r:id="rId3" imgW="609480" imgH="203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628800"/>
                        <a:ext cx="1080120" cy="36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373807"/>
              </p:ext>
            </p:extLst>
          </p:nvPr>
        </p:nvGraphicFramePr>
        <p:xfrm>
          <a:off x="1043608" y="2204863"/>
          <a:ext cx="6912768" cy="992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03" name="Equation" r:id="rId5" imgW="5130720" imgH="736560" progId="Equation.DSMT4">
                  <p:embed/>
                </p:oleObj>
              </mc:Choice>
              <mc:Fallback>
                <p:oleObj name="Equation" r:id="rId5" imgW="513072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3608" y="2204863"/>
                        <a:ext cx="6912768" cy="9924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845830"/>
              </p:ext>
            </p:extLst>
          </p:nvPr>
        </p:nvGraphicFramePr>
        <p:xfrm>
          <a:off x="1043608" y="3356992"/>
          <a:ext cx="108012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04" name="Equation" r:id="rId7" imgW="609480" imgH="203040" progId="Equation.DSMT4">
                  <p:embed/>
                </p:oleObj>
              </mc:Choice>
              <mc:Fallback>
                <p:oleObj name="Equation" r:id="rId7" imgW="609480" imgH="203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356992"/>
                        <a:ext cx="1080120" cy="36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699193"/>
              </p:ext>
            </p:extLst>
          </p:nvPr>
        </p:nvGraphicFramePr>
        <p:xfrm>
          <a:off x="1043608" y="3933056"/>
          <a:ext cx="5400600" cy="974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05" name="Equation" r:id="rId8" imgW="2666880" imgH="736560" progId="Equation.DSMT4">
                  <p:embed/>
                </p:oleObj>
              </mc:Choice>
              <mc:Fallback>
                <p:oleObj name="Equation" r:id="rId8" imgW="2666880" imgH="73656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933056"/>
                        <a:ext cx="5400600" cy="9745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638258"/>
              </p:ext>
            </p:extLst>
          </p:nvPr>
        </p:nvGraphicFramePr>
        <p:xfrm>
          <a:off x="971600" y="5085184"/>
          <a:ext cx="6264696" cy="103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06" name="Equation" r:id="rId10" imgW="3898800" imgH="736560" progId="Equation.DSMT4">
                  <p:embed/>
                </p:oleObj>
              </mc:Choice>
              <mc:Fallback>
                <p:oleObj name="Equation" r:id="rId10" imgW="3898800" imgH="73656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085184"/>
                        <a:ext cx="6264696" cy="103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779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Optimal Control Input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Optimal Control Input,</a:t>
            </a:r>
          </a:p>
          <a:p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= 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7182"/>
              </p:ext>
            </p:extLst>
          </p:nvPr>
        </p:nvGraphicFramePr>
        <p:xfrm>
          <a:off x="3995936" y="1628800"/>
          <a:ext cx="1800200" cy="385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3" name="Equation" r:id="rId3" imgW="952200" imgH="203040" progId="Equation.DSMT4">
                  <p:embed/>
                </p:oleObj>
              </mc:Choice>
              <mc:Fallback>
                <p:oleObj name="Equation" r:id="rId3" imgW="95220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1628800"/>
                        <a:ext cx="1800200" cy="385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853071"/>
              </p:ext>
            </p:extLst>
          </p:nvPr>
        </p:nvGraphicFramePr>
        <p:xfrm>
          <a:off x="899591" y="2276872"/>
          <a:ext cx="3492389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4" name="Equation" r:id="rId5" imgW="2463480" imgH="711000" progId="Equation.DSMT4">
                  <p:embed/>
                </p:oleObj>
              </mc:Choice>
              <mc:Fallback>
                <p:oleObj name="Equation" r:id="rId5" imgW="2463480" imgH="711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1" y="2276872"/>
                        <a:ext cx="3492389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948855"/>
              </p:ext>
            </p:extLst>
          </p:nvPr>
        </p:nvGraphicFramePr>
        <p:xfrm>
          <a:off x="5220072" y="2204864"/>
          <a:ext cx="2088232" cy="950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5" name="Equation" r:id="rId7" imgW="1562040" imgH="711000" progId="Equation.DSMT4">
                  <p:embed/>
                </p:oleObj>
              </mc:Choice>
              <mc:Fallback>
                <p:oleObj name="Equation" r:id="rId7" imgW="1562040" imgH="711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2204864"/>
                        <a:ext cx="2088232" cy="950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146817"/>
              </p:ext>
            </p:extLst>
          </p:nvPr>
        </p:nvGraphicFramePr>
        <p:xfrm>
          <a:off x="5220072" y="3068960"/>
          <a:ext cx="1080120" cy="36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6" name="Equation" r:id="rId9" imgW="596880" imgH="203040" progId="Equation.DSMT4">
                  <p:embed/>
                </p:oleObj>
              </mc:Choice>
              <mc:Fallback>
                <p:oleObj name="Equation" r:id="rId9" imgW="59688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3068960"/>
                        <a:ext cx="1080120" cy="36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460601"/>
              </p:ext>
            </p:extLst>
          </p:nvPr>
        </p:nvGraphicFramePr>
        <p:xfrm>
          <a:off x="755576" y="3573016"/>
          <a:ext cx="67770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7" name="Equation" r:id="rId11" imgW="3784320" imgH="241200" progId="Equation.DSMT4">
                  <p:embed/>
                </p:oleObj>
              </mc:Choice>
              <mc:Fallback>
                <p:oleObj name="Equation" r:id="rId11" imgW="378432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573016"/>
                        <a:ext cx="67770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062462"/>
              </p:ext>
            </p:extLst>
          </p:nvPr>
        </p:nvGraphicFramePr>
        <p:xfrm>
          <a:off x="683568" y="4149080"/>
          <a:ext cx="792088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8" name="Equation" r:id="rId13" imgW="6997680" imgH="253800" progId="Equation.DSMT4">
                  <p:embed/>
                </p:oleObj>
              </mc:Choice>
              <mc:Fallback>
                <p:oleObj name="Equation" r:id="rId13" imgW="6997680" imgH="253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149080"/>
                        <a:ext cx="7920880" cy="36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666522"/>
              </p:ext>
            </p:extLst>
          </p:nvPr>
        </p:nvGraphicFramePr>
        <p:xfrm>
          <a:off x="827584" y="4725144"/>
          <a:ext cx="5184576" cy="397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9" name="Equation" r:id="rId15" imgW="3314520" imgH="253800" progId="Equation.DSMT4">
                  <p:embed/>
                </p:oleObj>
              </mc:Choice>
              <mc:Fallback>
                <p:oleObj name="Equation" r:id="rId15" imgW="3314520" imgH="253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725144"/>
                        <a:ext cx="5184576" cy="397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598145"/>
              </p:ext>
            </p:extLst>
          </p:nvPr>
        </p:nvGraphicFramePr>
        <p:xfrm>
          <a:off x="611560" y="5301208"/>
          <a:ext cx="8208912" cy="608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0" name="Equation" r:id="rId17" imgW="6514920" imgH="482400" progId="Equation.DSMT4">
                  <p:embed/>
                </p:oleObj>
              </mc:Choice>
              <mc:Fallback>
                <p:oleObj name="Equation" r:id="rId17" imgW="65149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1560" y="5301208"/>
                        <a:ext cx="8208912" cy="608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955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Desire case for maximum intercept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effort (              )</a:t>
            </a:r>
          </a:p>
          <a:p>
            <a:endParaRPr lang="en-GB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916638"/>
              </p:ext>
            </p:extLst>
          </p:nvPr>
        </p:nvGraphicFramePr>
        <p:xfrm>
          <a:off x="6156176" y="1700808"/>
          <a:ext cx="940106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44" name="Equation" r:id="rId3" imgW="596880" imgH="228600" progId="Equation.DSMT4">
                  <p:embed/>
                </p:oleObj>
              </mc:Choice>
              <mc:Fallback>
                <p:oleObj name="Equation" r:id="rId3" imgW="596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56176" y="1700808"/>
                        <a:ext cx="940106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214039"/>
              </p:ext>
            </p:extLst>
          </p:nvPr>
        </p:nvGraphicFramePr>
        <p:xfrm>
          <a:off x="827584" y="2276872"/>
          <a:ext cx="1944216" cy="638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45" name="Equation" r:id="rId5" imgW="888840" imgH="291960" progId="Equation.DSMT4">
                  <p:embed/>
                </p:oleObj>
              </mc:Choice>
              <mc:Fallback>
                <p:oleObj name="Equation" r:id="rId5" imgW="8888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584" y="2276872"/>
                        <a:ext cx="1944216" cy="6388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171031"/>
              </p:ext>
            </p:extLst>
          </p:nvPr>
        </p:nvGraphicFramePr>
        <p:xfrm>
          <a:off x="4572000" y="2132856"/>
          <a:ext cx="1296144" cy="123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46" name="Equation" r:id="rId7" imgW="812520" imgH="774360" progId="Equation.DSMT4">
                  <p:embed/>
                </p:oleObj>
              </mc:Choice>
              <mc:Fallback>
                <p:oleObj name="Equation" r:id="rId7" imgW="81252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0" y="2132856"/>
                        <a:ext cx="1296144" cy="1235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266675"/>
              </p:ext>
            </p:extLst>
          </p:nvPr>
        </p:nvGraphicFramePr>
        <p:xfrm>
          <a:off x="827584" y="4725144"/>
          <a:ext cx="3096344" cy="704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47" name="Equation" r:id="rId9" imgW="1841400" imgH="419040" progId="Equation.DSMT4">
                  <p:embed/>
                </p:oleObj>
              </mc:Choice>
              <mc:Fallback>
                <p:oleObj name="Equation" r:id="rId9" imgW="1841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7584" y="4725144"/>
                        <a:ext cx="3096344" cy="704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708419"/>
              </p:ext>
            </p:extLst>
          </p:nvPr>
        </p:nvGraphicFramePr>
        <p:xfrm>
          <a:off x="4644008" y="4653136"/>
          <a:ext cx="3680591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48" name="Equation" r:id="rId11" imgW="2197080" imgH="558720" progId="Equation.DSMT4">
                  <p:embed/>
                </p:oleObj>
              </mc:Choice>
              <mc:Fallback>
                <p:oleObj name="Equation" r:id="rId11" imgW="219708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44008" y="4653136"/>
                        <a:ext cx="3680591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905631"/>
              </p:ext>
            </p:extLst>
          </p:nvPr>
        </p:nvGraphicFramePr>
        <p:xfrm>
          <a:off x="899592" y="3645024"/>
          <a:ext cx="5472608" cy="484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49" name="Equation" r:id="rId13" imgW="2869920" imgH="253800" progId="Equation.DSMT4">
                  <p:embed/>
                </p:oleObj>
              </mc:Choice>
              <mc:Fallback>
                <p:oleObj name="Equation" r:id="rId13" imgW="2869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99592" y="3645024"/>
                        <a:ext cx="5472608" cy="4843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946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Optimal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 becomes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344981"/>
              </p:ext>
            </p:extLst>
          </p:nvPr>
        </p:nvGraphicFramePr>
        <p:xfrm>
          <a:off x="827584" y="2132856"/>
          <a:ext cx="4464496" cy="1088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8" name="Equation" r:id="rId3" imgW="2552400" imgH="622080" progId="Equation.DSMT4">
                  <p:embed/>
                </p:oleObj>
              </mc:Choice>
              <mc:Fallback>
                <p:oleObj name="Equation" r:id="rId3" imgW="255240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2132856"/>
                        <a:ext cx="4464496" cy="1088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519095"/>
              </p:ext>
            </p:extLst>
          </p:nvPr>
        </p:nvGraphicFramePr>
        <p:xfrm>
          <a:off x="899592" y="3403437"/>
          <a:ext cx="2952328" cy="915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9" name="Equation" r:id="rId5" imgW="1269720" imgH="393480" progId="Equation.DSMT4">
                  <p:embed/>
                </p:oleObj>
              </mc:Choice>
              <mc:Fallback>
                <p:oleObj name="Equation" r:id="rId5" imgW="12697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9592" y="3403437"/>
                        <a:ext cx="2952328" cy="9152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933056"/>
            <a:ext cx="4680520" cy="236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2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 Result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Response of acceleration</a:t>
            </a:r>
          </a:p>
          <a:p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64567"/>
            <a:ext cx="7362628" cy="374439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2019" y="3667430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Mag.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4909653" y="6114474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29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 Result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Response of LOS Rate</a:t>
            </a:r>
          </a:p>
          <a:p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2019" y="3667430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Mag.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4909653" y="6114474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Time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31" y="2226054"/>
            <a:ext cx="7619856" cy="362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Missile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Plane force fig. 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132856"/>
            <a:ext cx="5713182" cy="398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9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smtClean="0"/>
              <a:t>Missile Guided System</a:t>
            </a:r>
            <a:endParaRPr lang="en-IN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Basically any object thrown at a target with the aim of hitting it is a </a:t>
            </a:r>
            <a:r>
              <a:rPr lang="en-GB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missile</a:t>
            </a:r>
            <a:r>
              <a:rPr lang="en-GB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Thus, a </a:t>
            </a:r>
            <a:r>
              <a:rPr lang="en-GB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stone </a:t>
            </a:r>
            <a:r>
              <a:rPr lang="en-GB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thrown at a bird is a missile</a:t>
            </a:r>
            <a:r>
              <a:rPr lang="en-GB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GB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Guided missile</a:t>
            </a:r>
            <a:r>
              <a:rPr lang="en-GB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imparted </a:t>
            </a:r>
            <a:r>
              <a:rPr lang="en-GB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some intelligence and quick response to move with respect to the </a:t>
            </a:r>
            <a:r>
              <a:rPr lang="en-GB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target, </a:t>
            </a:r>
            <a:r>
              <a:rPr lang="en-GB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overcome aiming errors and the </a:t>
            </a:r>
            <a:r>
              <a:rPr lang="en-GB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target </a:t>
            </a:r>
            <a:r>
              <a:rPr lang="en-GB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evasive actions and hit it </a:t>
            </a:r>
            <a:r>
              <a:rPr lang="en-GB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accurately.</a:t>
            </a:r>
          </a:p>
          <a:p>
            <a:pPr>
              <a:buFont typeface="Wingdings" pitchFamily="2" charset="2"/>
              <a:buChar char="v"/>
            </a:pPr>
            <a:endParaRPr lang="en-IN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573016"/>
            <a:ext cx="5472608" cy="2884714"/>
          </a:xfrm>
          <a:prstGeom prst="rect">
            <a:avLst/>
          </a:prstGeom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065" y="0"/>
            <a:ext cx="1444625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72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Missile Control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Translational</a:t>
            </a:r>
          </a:p>
          <a:p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Rotation </a:t>
            </a:r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Leaving the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atmposphere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aerodynamics forces and moments become negligible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thus 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gravity remains the only force influencing the flight path of the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missile</a:t>
            </a:r>
          </a:p>
          <a:p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862998"/>
              </p:ext>
            </p:extLst>
          </p:nvPr>
        </p:nvGraphicFramePr>
        <p:xfrm>
          <a:off x="2771800" y="1700808"/>
          <a:ext cx="1008112" cy="3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64" name="Equation" r:id="rId3" imgW="685800" imgH="253800" progId="Equation.DSMT4">
                  <p:embed/>
                </p:oleObj>
              </mc:Choice>
              <mc:Fallback>
                <p:oleObj name="Equation" r:id="rId3" imgW="685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1800" y="1700808"/>
                        <a:ext cx="1008112" cy="37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959472"/>
              </p:ext>
            </p:extLst>
          </p:nvPr>
        </p:nvGraphicFramePr>
        <p:xfrm>
          <a:off x="2699792" y="2060848"/>
          <a:ext cx="1440160" cy="519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65" name="Equation" r:id="rId5" imgW="1091880" imgH="393480" progId="Equation.DSMT4">
                  <p:embed/>
                </p:oleObj>
              </mc:Choice>
              <mc:Fallback>
                <p:oleObj name="Equation" r:id="rId5" imgW="1091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9792" y="2060848"/>
                        <a:ext cx="1440160" cy="519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101180"/>
              </p:ext>
            </p:extLst>
          </p:nvPr>
        </p:nvGraphicFramePr>
        <p:xfrm>
          <a:off x="755576" y="3789040"/>
          <a:ext cx="3816424" cy="1102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66" name="Equation" r:id="rId7" imgW="2286000" imgH="660240" progId="Equation.DSMT4">
                  <p:embed/>
                </p:oleObj>
              </mc:Choice>
              <mc:Fallback>
                <p:oleObj name="Equation" r:id="rId7" imgW="228600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5576" y="3789040"/>
                        <a:ext cx="3816424" cy="1102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604385"/>
              </p:ext>
            </p:extLst>
          </p:nvPr>
        </p:nvGraphicFramePr>
        <p:xfrm>
          <a:off x="3707904" y="4869160"/>
          <a:ext cx="4824536" cy="1382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67" name="Equation" r:id="rId9" imgW="3987720" imgH="1143000" progId="Equation.DSMT4">
                  <p:embed/>
                </p:oleObj>
              </mc:Choice>
              <mc:Fallback>
                <p:oleObj name="Equation" r:id="rId9" imgW="398772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07904" y="4869160"/>
                        <a:ext cx="4824536" cy="1382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998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Linearization 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eqn</a:t>
            </a:r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Nominal state space system model </a:t>
            </a:r>
          </a:p>
          <a:p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661225"/>
              </p:ext>
            </p:extLst>
          </p:nvPr>
        </p:nvGraphicFramePr>
        <p:xfrm>
          <a:off x="971600" y="2132856"/>
          <a:ext cx="3312368" cy="2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67" name="Equation" r:id="rId3" imgW="1942920" imgH="1193760" progId="Equation.DSMT4">
                  <p:embed/>
                </p:oleObj>
              </mc:Choice>
              <mc:Fallback>
                <p:oleObj name="Equation" r:id="rId3" imgW="1942920" imgH="1193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2132856"/>
                        <a:ext cx="3312368" cy="203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441399"/>
              </p:ext>
            </p:extLst>
          </p:nvPr>
        </p:nvGraphicFramePr>
        <p:xfrm>
          <a:off x="4860032" y="2996952"/>
          <a:ext cx="3366372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68" name="Equation" r:id="rId5" imgW="2374560" imgH="457200" progId="Equation.DSMT4">
                  <p:embed/>
                </p:oleObj>
              </mc:Choice>
              <mc:Fallback>
                <p:oleObj name="Equation" r:id="rId5" imgW="2374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60032" y="2996952"/>
                        <a:ext cx="3366372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81254"/>
              </p:ext>
            </p:extLst>
          </p:nvPr>
        </p:nvGraphicFramePr>
        <p:xfrm>
          <a:off x="4932040" y="3717032"/>
          <a:ext cx="936104" cy="551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69" name="Equation" r:id="rId7" imgW="711000" imgH="419040" progId="Equation.DSMT4">
                  <p:embed/>
                </p:oleObj>
              </mc:Choice>
              <mc:Fallback>
                <p:oleObj name="Equation" r:id="rId7" imgW="7110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32040" y="3717032"/>
                        <a:ext cx="936104" cy="5516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194748"/>
              </p:ext>
            </p:extLst>
          </p:nvPr>
        </p:nvGraphicFramePr>
        <p:xfrm>
          <a:off x="4860032" y="2204864"/>
          <a:ext cx="3312368" cy="65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0" name="Equation" r:id="rId9" imgW="2323800" imgH="457200" progId="Equation.DSMT4">
                  <p:embed/>
                </p:oleObj>
              </mc:Choice>
              <mc:Fallback>
                <p:oleObj name="Equation" r:id="rId9" imgW="2323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60032" y="2204864"/>
                        <a:ext cx="3312368" cy="651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89887"/>
              </p:ext>
            </p:extLst>
          </p:nvPr>
        </p:nvGraphicFramePr>
        <p:xfrm>
          <a:off x="2987824" y="4869160"/>
          <a:ext cx="2064229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1" name="Equation" r:id="rId11" imgW="1091880" imgH="533160" progId="Equation.DSMT4">
                  <p:embed/>
                </p:oleObj>
              </mc:Choice>
              <mc:Fallback>
                <p:oleObj name="Equation" r:id="rId11" imgW="10918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87824" y="4869160"/>
                        <a:ext cx="2064229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743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Space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A,B,C,D is given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by-</a:t>
            </a:r>
          </a:p>
          <a:p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the Matrix A, the Eigen values 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Corresponding to stable mode are 2+j34.87, 2-j34.87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Corresponding to unstable mode are -106+j106.13, 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-106-j106.13</a:t>
            </a:r>
          </a:p>
          <a:p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System is Fully controllable and Fully observable </a:t>
            </a:r>
          </a:p>
          <a:p>
            <a:endParaRPr lang="en-IN" dirty="0"/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838591"/>
              </p:ext>
            </p:extLst>
          </p:nvPr>
        </p:nvGraphicFramePr>
        <p:xfrm>
          <a:off x="971600" y="2420888"/>
          <a:ext cx="2720302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10" name="Equation" r:id="rId3" imgW="2031840" imgH="914400" progId="Equation.DSMT4">
                  <p:embed/>
                </p:oleObj>
              </mc:Choice>
              <mc:Fallback>
                <p:oleObj name="Equation" r:id="rId3" imgW="203184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2420888"/>
                        <a:ext cx="2720302" cy="1224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278081"/>
              </p:ext>
            </p:extLst>
          </p:nvPr>
        </p:nvGraphicFramePr>
        <p:xfrm>
          <a:off x="4067944" y="2348880"/>
          <a:ext cx="1152128" cy="1276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11" name="Equation" r:id="rId5" imgW="825480" imgH="914400" progId="Equation.DSMT4">
                  <p:embed/>
                </p:oleObj>
              </mc:Choice>
              <mc:Fallback>
                <p:oleObj name="Equation" r:id="rId5" imgW="8254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7944" y="2348880"/>
                        <a:ext cx="1152128" cy="1276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00231"/>
              </p:ext>
            </p:extLst>
          </p:nvPr>
        </p:nvGraphicFramePr>
        <p:xfrm>
          <a:off x="5724128" y="2420888"/>
          <a:ext cx="2736304" cy="353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12" name="Equation" r:id="rId7" imgW="1968480" imgH="253800" progId="Equation.DSMT4">
                  <p:embed/>
                </p:oleObj>
              </mc:Choice>
              <mc:Fallback>
                <p:oleObj name="Equation" r:id="rId7" imgW="1968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24128" y="2420888"/>
                        <a:ext cx="2736304" cy="353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131842"/>
              </p:ext>
            </p:extLst>
          </p:nvPr>
        </p:nvGraphicFramePr>
        <p:xfrm>
          <a:off x="5796136" y="2996951"/>
          <a:ext cx="792088" cy="406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13" name="Equation" r:id="rId9" imgW="495000" imgH="253800" progId="Equation.DSMT4">
                  <p:embed/>
                </p:oleObj>
              </mc:Choice>
              <mc:Fallback>
                <p:oleObj name="Equation" r:id="rId9" imgW="4950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96136" y="2996951"/>
                        <a:ext cx="792088" cy="4061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800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 Loop Simulation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1988839"/>
            <a:ext cx="6516217" cy="139110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429000"/>
            <a:ext cx="6696744" cy="244827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968044" y="5908630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Time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971600" y="429309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93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Space </a:t>
            </a:r>
            <a:r>
              <a:rPr lang="en-GB" dirty="0" smtClean="0"/>
              <a:t>Model for Guidance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State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space-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401890"/>
              </p:ext>
            </p:extLst>
          </p:nvPr>
        </p:nvGraphicFramePr>
        <p:xfrm>
          <a:off x="1043607" y="2276872"/>
          <a:ext cx="6803041" cy="23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2" name="Equation" r:id="rId3" imgW="4724280" imgH="1600200" progId="Equation.DSMT4">
                  <p:embed/>
                </p:oleObj>
              </mc:Choice>
              <mc:Fallback>
                <p:oleObj name="Equation" r:id="rId3" imgW="4724280" imgH="160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7" y="2276872"/>
                        <a:ext cx="6803041" cy="2304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869160"/>
            <a:ext cx="6840760" cy="127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5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 with Pole placement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57" y="1844824"/>
            <a:ext cx="6336704" cy="169471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573016"/>
            <a:ext cx="6192688" cy="23790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41309" y="43931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Mag.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292080" y="6093296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716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Guidance with Pole Placement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00808"/>
            <a:ext cx="6480720" cy="158504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356992"/>
            <a:ext cx="6480720" cy="27494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1600" y="417708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Mag.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860031" y="6237312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54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Guidance with LQR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257089"/>
            <a:ext cx="6408712" cy="276243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72816"/>
            <a:ext cx="6192688" cy="14842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1600" y="429309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Mag.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692294" y="6093296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729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 </a:t>
            </a:r>
            <a:r>
              <a:rPr lang="en-GB" dirty="0"/>
              <a:t>with LQR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261" y="3334560"/>
            <a:ext cx="6230247" cy="232668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800"/>
            <a:ext cx="7001962" cy="16782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1600" y="417708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Mag.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860032" y="5737149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78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 loop missile (Control and Guidance)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72816"/>
            <a:ext cx="7229475" cy="18478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814753"/>
            <a:ext cx="3923928" cy="18771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789039"/>
            <a:ext cx="4031432" cy="19285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7504" y="438400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Mag.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635896" y="5737149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Time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884368" y="5757215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59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Proportional Navigation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implemented as part of process known as </a:t>
            </a:r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homing loop </a:t>
            </a:r>
          </a:p>
          <a:p>
            <a:r>
              <a:rPr lang="en-GB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Observe a collision course:</a:t>
            </a:r>
          </a:p>
          <a:p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collision course or collision triangle is achieved when LOS angle is constant in time.(Not happening here)</a:t>
            </a:r>
          </a:p>
          <a:p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789040"/>
            <a:ext cx="4174706" cy="24482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3933056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Concept: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Rotate Pursuer velocity vector as LOS changes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77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LQR Control of Missile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16832"/>
            <a:ext cx="7134225" cy="17240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17" y="3770715"/>
            <a:ext cx="3881117" cy="21409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5" y="3789040"/>
            <a:ext cx="3851097" cy="212262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707903" y="6074201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Time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7668343" y="5911670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Time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4698" y="43697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375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Optimal 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 for missile guidance step response enables accurate and efficient trajectory tracking,</a:t>
            </a:r>
          </a:p>
          <a:p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LQR Controller Improving stability and response time, thereby enhancing missile guidance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performance</a:t>
            </a:r>
          </a:p>
          <a:p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LQR controller reduce the settling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 , error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miss distance of our system with low effort and closing velocity of system is also lower than open loop missile simulation.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7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Paul </a:t>
            </a:r>
            <a:r>
              <a:rPr lang="en-I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Zarchan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Tactical-and-Strategic-missile-guidance sixth edition</a:t>
            </a:r>
          </a:p>
          <a:p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Palumbo N.F. ,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Blauwkamp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R.A. , Lloyd J.M. , Modern Homing Missile Guidance Theory and Techniques, John Hopkins APL Technical Digest, v29,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n1,2010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Modelling of missile systems with respect to simulation and guidance and control issues-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Schloffel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G., 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Theodoulis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S., 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Gnemmi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Uwe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Mackenroth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-Robust Control Systems theory and case studies.</a:t>
            </a:r>
          </a:p>
          <a:p>
            <a:pPr algn="just"/>
            <a:r>
              <a:rPr lang="en-I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Kanade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Swapnil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Pramod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and Abraham T. Mathew. 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"2 DOF H-infinity loop shaping robust control for rocket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attitude stabilization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." International Journal of Aerospace Sciences 2, no. 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 (2013): 71-91.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6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87986" y="2967335"/>
            <a:ext cx="4968027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endParaRPr lang="en-IN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79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Continued….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</a:t>
            </a:r>
            <a:r>
              <a:rPr lang="en-GB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                                    </a:t>
            </a:r>
          </a:p>
          <a:p>
            <a:r>
              <a:rPr lang="en-GB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= Flight Path Angle Rate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= Navigation Gain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= LOS Rate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</a:t>
            </a:r>
          </a:p>
          <a:p>
            <a:pPr marL="0" indent="0">
              <a:buNone/>
            </a:pPr>
            <a:endParaRPr lang="en-GB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Let                   then </a:t>
            </a:r>
          </a:p>
          <a:p>
            <a:pPr marL="0" indent="0">
              <a:buNone/>
            </a:pPr>
            <a:endParaRPr lang="en-GB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solves desired flight path angle at future point in time.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20197"/>
              </p:ext>
            </p:extLst>
          </p:nvPr>
        </p:nvGraphicFramePr>
        <p:xfrm>
          <a:off x="2267744" y="1556792"/>
          <a:ext cx="98411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41" name="Equation" r:id="rId3" imgW="520560" imgH="304560" progId="Equation.DSMT4">
                  <p:embed/>
                </p:oleObj>
              </mc:Choice>
              <mc:Fallback>
                <p:oleObj name="Equation" r:id="rId3" imgW="5205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7744" y="1556792"/>
                        <a:ext cx="984110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160694"/>
              </p:ext>
            </p:extLst>
          </p:nvPr>
        </p:nvGraphicFramePr>
        <p:xfrm>
          <a:off x="4605006" y="1772816"/>
          <a:ext cx="280609" cy="67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42" name="Equation" r:id="rId5" imgW="126720" imgH="304560" progId="Equation.DSMT4">
                  <p:embed/>
                </p:oleObj>
              </mc:Choice>
              <mc:Fallback>
                <p:oleObj name="Equation" r:id="rId5" imgW="1267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05006" y="1772816"/>
                        <a:ext cx="280609" cy="673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055763"/>
              </p:ext>
            </p:extLst>
          </p:nvPr>
        </p:nvGraphicFramePr>
        <p:xfrm>
          <a:off x="4478587" y="2492896"/>
          <a:ext cx="353355" cy="353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43" name="Equation" r:id="rId7" imgW="177480" imgH="177480" progId="Equation.DSMT4">
                  <p:embed/>
                </p:oleObj>
              </mc:Choice>
              <mc:Fallback>
                <p:oleObj name="Equation" r:id="rId7" imgW="177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78587" y="2492896"/>
                        <a:ext cx="353355" cy="353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816747"/>
              </p:ext>
            </p:extLst>
          </p:nvPr>
        </p:nvGraphicFramePr>
        <p:xfrm>
          <a:off x="4502764" y="2753409"/>
          <a:ext cx="285874" cy="571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44" name="Equation" r:id="rId9" imgW="139680" imgH="279360" progId="Equation.DSMT4">
                  <p:embed/>
                </p:oleObj>
              </mc:Choice>
              <mc:Fallback>
                <p:oleObj name="Equation" r:id="rId9" imgW="1396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02764" y="2753409"/>
                        <a:ext cx="285874" cy="571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8993"/>
              </p:ext>
            </p:extLst>
          </p:nvPr>
        </p:nvGraphicFramePr>
        <p:xfrm>
          <a:off x="755576" y="2564904"/>
          <a:ext cx="2954651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45" name="Equation" r:id="rId11" imgW="1346040" imgH="393480" progId="Equation.DSMT4">
                  <p:embed/>
                </p:oleObj>
              </mc:Choice>
              <mc:Fallback>
                <p:oleObj name="Equation" r:id="rId11" imgW="13460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5576" y="2564904"/>
                        <a:ext cx="2954651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312607"/>
              </p:ext>
            </p:extLst>
          </p:nvPr>
        </p:nvGraphicFramePr>
        <p:xfrm>
          <a:off x="755576" y="3645024"/>
          <a:ext cx="3024336" cy="397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46" name="Equation" r:id="rId13" imgW="1739880" imgH="228600" progId="Equation.DSMT4">
                  <p:embed/>
                </p:oleObj>
              </mc:Choice>
              <mc:Fallback>
                <p:oleObj name="Equation" r:id="rId13" imgW="1739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5576" y="3645024"/>
                        <a:ext cx="3024336" cy="397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449503"/>
              </p:ext>
            </p:extLst>
          </p:nvPr>
        </p:nvGraphicFramePr>
        <p:xfrm>
          <a:off x="1043608" y="4293096"/>
          <a:ext cx="1296144" cy="414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47" name="Equation" r:id="rId15" imgW="634680" imgH="203040" progId="Equation.DSMT4">
                  <p:embed/>
                </p:oleObj>
              </mc:Choice>
              <mc:Fallback>
                <p:oleObj name="Equation" r:id="rId15" imgW="634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43608" y="4293096"/>
                        <a:ext cx="1296144" cy="414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911797"/>
              </p:ext>
            </p:extLst>
          </p:nvPr>
        </p:nvGraphicFramePr>
        <p:xfrm>
          <a:off x="3059832" y="4293096"/>
          <a:ext cx="1368152" cy="398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48" name="Equation" r:id="rId17" imgW="698400" imgH="203040" progId="Equation.DSMT4">
                  <p:embed/>
                </p:oleObj>
              </mc:Choice>
              <mc:Fallback>
                <p:oleObj name="Equation" r:id="rId17" imgW="698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059832" y="4293096"/>
                        <a:ext cx="1368152" cy="398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881244"/>
              </p:ext>
            </p:extLst>
          </p:nvPr>
        </p:nvGraphicFramePr>
        <p:xfrm>
          <a:off x="611560" y="4869160"/>
          <a:ext cx="403244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49" name="Equation" r:id="rId19" imgW="2133360" imgH="228600" progId="Equation.DSMT4">
                  <p:embed/>
                </p:oleObj>
              </mc:Choice>
              <mc:Fallback>
                <p:oleObj name="Equation" r:id="rId19" imgW="2133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11560" y="4869160"/>
                        <a:ext cx="4032448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76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2656"/>
            <a:ext cx="3860828" cy="260374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27246"/>
            <a:ext cx="3911633" cy="26142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788" y="3548448"/>
            <a:ext cx="3733066" cy="254323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79712" y="2994450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N=1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6274475" y="30689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N=3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310440" y="6263885"/>
            <a:ext cx="78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N=5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179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 of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 – Missile                                </a:t>
            </a:r>
            <a:r>
              <a:rPr lang="el-G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Target flight 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path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angle</a:t>
            </a:r>
          </a:p>
          <a:p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 – Target                                 R</a:t>
            </a:r>
            <a:r>
              <a:rPr lang="en-GB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P/T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Range to Target(vector)</a:t>
            </a:r>
          </a:p>
          <a:p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Pursuer velocity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mag        F</a:t>
            </a:r>
            <a:r>
              <a:rPr lang="en-GB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Inertial reference frame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 – Heading error                 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GB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Pursuer 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 frame</a:t>
            </a:r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 – Lead angle                          F</a:t>
            </a:r>
            <a:r>
              <a:rPr lang="en-GB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GB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Target 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 frame</a:t>
            </a:r>
          </a:p>
          <a:p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γ – Flight path angle</a:t>
            </a:r>
          </a:p>
          <a:p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λ – Line of Sight angle</a:t>
            </a:r>
          </a:p>
          <a:p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–PN Acceleration</a:t>
            </a:r>
          </a:p>
          <a:p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Target velocity magnitude</a:t>
            </a:r>
          </a:p>
          <a:p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Target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accelration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magnitude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76243"/>
            <a:ext cx="2847975" cy="365125"/>
          </a:xfr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2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Proportional </a:t>
            </a:r>
            <a:r>
              <a:rPr lang="en-GB" dirty="0" smtClean="0"/>
              <a:t>Navigation Law for Acceleration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Assuming pursuer velocity magnitude is constant</a:t>
            </a:r>
          </a:p>
          <a:p>
            <a:r>
              <a:rPr lang="en-GB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Vector derivative or equation of </a:t>
            </a:r>
            <a:r>
              <a:rPr lang="en-GB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cariolis</a:t>
            </a:r>
            <a:r>
              <a:rPr lang="en-GB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GB" sz="3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165" y="2787598"/>
            <a:ext cx="3676126" cy="2385571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425730"/>
              </p:ext>
            </p:extLst>
          </p:nvPr>
        </p:nvGraphicFramePr>
        <p:xfrm>
          <a:off x="899592" y="2708920"/>
          <a:ext cx="3240360" cy="810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92" name="Equation" r:id="rId4" imgW="1777680" imgH="444240" progId="Equation.DSMT4">
                  <p:embed/>
                </p:oleObj>
              </mc:Choice>
              <mc:Fallback>
                <p:oleObj name="Equation" r:id="rId4" imgW="1777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9592" y="2708920"/>
                        <a:ext cx="3240360" cy="810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041583"/>
              </p:ext>
            </p:extLst>
          </p:nvPr>
        </p:nvGraphicFramePr>
        <p:xfrm>
          <a:off x="827584" y="3586589"/>
          <a:ext cx="1080120" cy="7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93" name="Equation" r:id="rId6" imgW="609480" imgH="444240" progId="Equation.DSMT4">
                  <p:embed/>
                </p:oleObj>
              </mc:Choice>
              <mc:Fallback>
                <p:oleObj name="Equation" r:id="rId6" imgW="6094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7584" y="3586589"/>
                        <a:ext cx="1080120" cy="787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137220"/>
              </p:ext>
            </p:extLst>
          </p:nvPr>
        </p:nvGraphicFramePr>
        <p:xfrm>
          <a:off x="2555776" y="3645024"/>
          <a:ext cx="1656184" cy="509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94" name="Equation" r:id="rId8" imgW="825480" imgH="253800" progId="Equation.DSMT4">
                  <p:embed/>
                </p:oleObj>
              </mc:Choice>
              <mc:Fallback>
                <p:oleObj name="Equation" r:id="rId8" imgW="825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55776" y="3645024"/>
                        <a:ext cx="1656184" cy="509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701866"/>
              </p:ext>
            </p:extLst>
          </p:nvPr>
        </p:nvGraphicFramePr>
        <p:xfrm>
          <a:off x="683568" y="4653136"/>
          <a:ext cx="2057371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95" name="Equation" r:id="rId10" imgW="1269720" imgH="266400" progId="Equation.DSMT4">
                  <p:embed/>
                </p:oleObj>
              </mc:Choice>
              <mc:Fallback>
                <p:oleObj name="Equation" r:id="rId10" imgW="12697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3568" y="4653136"/>
                        <a:ext cx="2057371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924995"/>
              </p:ext>
            </p:extLst>
          </p:nvPr>
        </p:nvGraphicFramePr>
        <p:xfrm>
          <a:off x="3275856" y="4540639"/>
          <a:ext cx="2160240" cy="64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96" name="Equation" r:id="rId12" imgW="1117440" imgH="431640" progId="Equation.DSMT4">
                  <p:embed/>
                </p:oleObj>
              </mc:Choice>
              <mc:Fallback>
                <p:oleObj name="Equation" r:id="rId12" imgW="1117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75856" y="4540639"/>
                        <a:ext cx="2160240" cy="649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08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Evaluate cross </a:t>
            </a:r>
            <a:r>
              <a:rPr lang="en-GB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product</a:t>
            </a:r>
          </a:p>
          <a:p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set 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996"/>
              </p:ext>
            </p:extLst>
          </p:nvPr>
        </p:nvGraphicFramePr>
        <p:xfrm>
          <a:off x="899592" y="2204864"/>
          <a:ext cx="3456384" cy="131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7" name="Equation" r:id="rId3" imgW="2095200" imgH="888840" progId="Equation.DSMT4">
                  <p:embed/>
                </p:oleObj>
              </mc:Choice>
              <mc:Fallback>
                <p:oleObj name="Equation" r:id="rId3" imgW="20952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2204864"/>
                        <a:ext cx="3456384" cy="131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552611"/>
              </p:ext>
            </p:extLst>
          </p:nvPr>
        </p:nvGraphicFramePr>
        <p:xfrm>
          <a:off x="5580112" y="2132856"/>
          <a:ext cx="2160240" cy="1482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8" name="Equation" r:id="rId5" imgW="1295280" imgH="888840" progId="Equation.DSMT4">
                  <p:embed/>
                </p:oleObj>
              </mc:Choice>
              <mc:Fallback>
                <p:oleObj name="Equation" r:id="rId5" imgW="129528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80112" y="2132856"/>
                        <a:ext cx="2160240" cy="14825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342093"/>
              </p:ext>
            </p:extLst>
          </p:nvPr>
        </p:nvGraphicFramePr>
        <p:xfrm>
          <a:off x="1259632" y="4509120"/>
          <a:ext cx="1656184" cy="446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9" name="Equation" r:id="rId7" imgW="1130040" imgH="304560" progId="Equation.DSMT4">
                  <p:embed/>
                </p:oleObj>
              </mc:Choice>
              <mc:Fallback>
                <p:oleObj name="Equation" r:id="rId7" imgW="11300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9632" y="4509120"/>
                        <a:ext cx="1656184" cy="446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377989"/>
              </p:ext>
            </p:extLst>
          </p:nvPr>
        </p:nvGraphicFramePr>
        <p:xfrm>
          <a:off x="5076056" y="4509120"/>
          <a:ext cx="2448272" cy="454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0" name="Equation" r:id="rId9" imgW="1777680" imgH="330120" progId="Equation.DSMT4">
                  <p:embed/>
                </p:oleObj>
              </mc:Choice>
              <mc:Fallback>
                <p:oleObj name="Equation" r:id="rId9" imgW="17776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76056" y="4509120"/>
                        <a:ext cx="2448272" cy="454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297504"/>
              </p:ext>
            </p:extLst>
          </p:nvPr>
        </p:nvGraphicFramePr>
        <p:xfrm>
          <a:off x="971600" y="3789040"/>
          <a:ext cx="1224136" cy="622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1" name="Equation" r:id="rId11" imgW="774360" imgH="393480" progId="Equation.DSMT4">
                  <p:embed/>
                </p:oleObj>
              </mc:Choice>
              <mc:Fallback>
                <p:oleObj name="Equation" r:id="rId11" imgW="774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71600" y="3789040"/>
                        <a:ext cx="1224136" cy="622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929838"/>
              </p:ext>
            </p:extLst>
          </p:nvPr>
        </p:nvGraphicFramePr>
        <p:xfrm>
          <a:off x="3563888" y="4653136"/>
          <a:ext cx="1008112" cy="590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2" name="Equation" r:id="rId13" imgW="520560" imgH="304560" progId="Equation.DSMT4">
                  <p:embed/>
                </p:oleObj>
              </mc:Choice>
              <mc:Fallback>
                <p:oleObj name="Equation" r:id="rId13" imgW="5205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63888" y="4653136"/>
                        <a:ext cx="1008112" cy="590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117331"/>
              </p:ext>
            </p:extLst>
          </p:nvPr>
        </p:nvGraphicFramePr>
        <p:xfrm>
          <a:off x="2051720" y="5301208"/>
          <a:ext cx="1224136" cy="602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3" name="Equation" r:id="rId15" imgW="799920" imgH="393480" progId="Equation.DSMT4">
                  <p:embed/>
                </p:oleObj>
              </mc:Choice>
              <mc:Fallback>
                <p:oleObj name="Equation" r:id="rId15" imgW="7999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51720" y="5301208"/>
                        <a:ext cx="1224136" cy="6023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289409"/>
              </p:ext>
            </p:extLst>
          </p:nvPr>
        </p:nvGraphicFramePr>
        <p:xfrm>
          <a:off x="4860032" y="2708920"/>
          <a:ext cx="45005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4" name="Equation" r:id="rId17" imgW="190440" imgH="152280" progId="Equation.DSMT4">
                  <p:embed/>
                </p:oleObj>
              </mc:Choice>
              <mc:Fallback>
                <p:oleObj name="Equation" r:id="rId17" imgW="19044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60032" y="2708920"/>
                        <a:ext cx="450050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710056"/>
              </p:ext>
            </p:extLst>
          </p:nvPr>
        </p:nvGraphicFramePr>
        <p:xfrm>
          <a:off x="2987824" y="3861048"/>
          <a:ext cx="72008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5" name="Equation" r:id="rId19" imgW="482400" imgH="241200" progId="Equation.DSMT4">
                  <p:embed/>
                </p:oleObj>
              </mc:Choice>
              <mc:Fallback>
                <p:oleObj name="Equation" r:id="rId19" imgW="482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987824" y="3861048"/>
                        <a:ext cx="720080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651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12111</TotalTime>
  <Words>1147</Words>
  <Application>Microsoft Office PowerPoint</Application>
  <PresentationFormat>On-screen Show (4:3)</PresentationFormat>
  <Paragraphs>366</Paragraphs>
  <Slides>43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Executive</vt:lpstr>
      <vt:lpstr>Equation</vt:lpstr>
      <vt:lpstr>PowerPoint Presentation</vt:lpstr>
      <vt:lpstr>INDEX</vt:lpstr>
      <vt:lpstr>Missile Guided System</vt:lpstr>
      <vt:lpstr>Proportional Navigation</vt:lpstr>
      <vt:lpstr>Continued….</vt:lpstr>
      <vt:lpstr>PowerPoint Presentation</vt:lpstr>
      <vt:lpstr>List of Variables</vt:lpstr>
      <vt:lpstr>Proportional Navigation Law for Acceleration</vt:lpstr>
      <vt:lpstr>Continued…</vt:lpstr>
      <vt:lpstr>Input data to ProNav Law</vt:lpstr>
      <vt:lpstr>Inertial Measurement Unit</vt:lpstr>
      <vt:lpstr>Output to ProNav</vt:lpstr>
      <vt:lpstr>Homing Loop</vt:lpstr>
      <vt:lpstr>Continued…</vt:lpstr>
      <vt:lpstr>Closing Velocity </vt:lpstr>
      <vt:lpstr>Optimal Control for Guidance</vt:lpstr>
      <vt:lpstr>State Space Representation</vt:lpstr>
      <vt:lpstr>Optimal Problem Statement</vt:lpstr>
      <vt:lpstr>Finite Horizon LQR Problem</vt:lpstr>
      <vt:lpstr>Solution Approach</vt:lpstr>
      <vt:lpstr>Matrix Hamiltonian Equation</vt:lpstr>
      <vt:lpstr>Continued…</vt:lpstr>
      <vt:lpstr>Continued…</vt:lpstr>
      <vt:lpstr>Optimal Control Input</vt:lpstr>
      <vt:lpstr>Continued…</vt:lpstr>
      <vt:lpstr>Continued…</vt:lpstr>
      <vt:lpstr>Simulation Result</vt:lpstr>
      <vt:lpstr>Simulation Result</vt:lpstr>
      <vt:lpstr>Missile Control</vt:lpstr>
      <vt:lpstr>Missile Control System</vt:lpstr>
      <vt:lpstr>Continued…</vt:lpstr>
      <vt:lpstr>State Space Model</vt:lpstr>
      <vt:lpstr>Open Loop Simulation</vt:lpstr>
      <vt:lpstr>State Space Model for Guidance</vt:lpstr>
      <vt:lpstr>Control with Pole placement</vt:lpstr>
      <vt:lpstr>Guidance with Pole Placement</vt:lpstr>
      <vt:lpstr>Guidance with LQR</vt:lpstr>
      <vt:lpstr>Control with LQR</vt:lpstr>
      <vt:lpstr>Open loop missile (Control and Guidance)</vt:lpstr>
      <vt:lpstr>LQR Control of Missile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control</dc:title>
  <dc:creator>ahkam siddiqui</dc:creator>
  <cp:lastModifiedBy>ahkam siddiqui</cp:lastModifiedBy>
  <cp:revision>558</cp:revision>
  <dcterms:created xsi:type="dcterms:W3CDTF">2023-01-25T15:52:18Z</dcterms:created>
  <dcterms:modified xsi:type="dcterms:W3CDTF">2023-10-10T04:55:24Z</dcterms:modified>
</cp:coreProperties>
</file>