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35D8-51FF-4229-AE40-322425C7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783C8-338B-4307-8EEF-7D659AB61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36255-DAE1-4D68-8A8C-04AB5202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FB4F-53B0-4F9F-9F36-39CFB901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E60D-D980-4442-BF00-DEDA547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1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549D-8C97-4AC6-96EE-94EBDDD5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CE894-9F0C-4057-B5B8-0D00C98B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3D86-7FDF-4677-B7C6-36745CDB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AEF1-8CB9-4D3F-B0AE-B067745B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4AF7-CDF9-48B9-88CE-27FA6007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7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2F53B-3893-4391-882B-5AED8E9E7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FBA7D-870D-4AAA-8762-B7FC8185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6097-026D-4B88-B0B7-B17AC8F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66CF-F043-4575-8954-3E02781F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6D90-D26D-44CB-9873-DA455850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1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CF24-9FFC-42DF-BDA7-F2161019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EF7D-FF17-4634-B4E7-03BEFFC5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3EDC5-9C13-421E-B073-96BB0C9D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56C6B-7754-4FA4-A63E-C10996A9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0ADA-2E96-4883-80CD-36928F87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55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B0C-3FBF-48D8-8D32-0202AB74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19F5-1FF3-44CD-8077-55EACAEF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748A-0B38-46E0-A1D3-6BE2AEE9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14BE-3595-422D-BE6E-8997333A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93D9-85F1-4721-90B0-884E992E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8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2D45-4CD7-4D73-973F-805B6770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E248-DA34-4FAD-885C-74B87C6FC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4F72-A057-43F5-A4C2-10AFE03B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B8B56-5FE9-46C5-8F25-95609400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D92A-45F3-4511-8A07-30BB4D37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AE08B-24CD-4E69-AB7D-F5473EEA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9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12AB-9E8A-41A1-85DF-8B7CBB0B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D5AF5-3478-48C9-9659-AF8444C7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EE9AA-42BC-498B-9BB0-B21B1798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056A-1589-4846-B76B-F4BD7538B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DAFC4-9207-4C34-BDF4-69FC14F16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4C020-6A10-4B1F-918A-401404B7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60674-5245-4029-9F94-C3238DD4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B5AB8-D3C7-49A1-97FD-C08068D0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A65D-AB3A-41A2-9568-A023588D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F4062-8C7E-463F-BFC8-E7D0E994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9F60F-9E3A-47B9-8F69-E1B2E1D4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819B1-4898-43A9-9A17-654B09BA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9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3E400-E221-4BE9-AD55-D5DF449A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57092-7CFA-442A-A65B-F9C22857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56DD-30D7-44C5-9CC3-58E489B4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6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87FF-B9F5-4947-8124-1B74F51E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12B5-DBB2-4367-9550-6E59072E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66A43-F5C8-4C95-9FF4-480D11F5B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A2D0E-EDC5-42F9-A2AC-6F835F86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50C11-EB8A-4352-9A31-BE2E9971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E6594-7E47-4822-8D73-6358A82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5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005C-CF05-422C-9A2B-9223231F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E3408-3361-4EE6-967A-2DF068601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87E17-A927-4AC1-A28D-EE7D3B769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B466-166A-445A-AC79-D10D650E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05980-EDD3-4367-8CDA-1828B6C0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34DB6-0613-4F6C-94D0-A8BBBDB8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5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66578-BA16-416A-96B9-F18E3039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2099-1A78-4F5F-B332-67E0A4DE9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9FE6B-1ABE-48EF-A02A-51F4266CD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A193A-50D0-4DBB-B86B-CA32CEA3980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F380-D8D5-4DAB-88EB-B94B9B3C3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7B1F-A02A-4ABE-941A-BB7F6EAE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D76D-8009-4DB8-9271-8D229D1EF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1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EB577C-3F72-4468-B481-0D1A4175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279" y="847725"/>
            <a:ext cx="5653395" cy="3627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A7177-5D40-4E37-9E86-CDA0D9B1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" y="847725"/>
            <a:ext cx="5653395" cy="367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A50DFD-0F15-4A19-B179-D9407FAEEBA2}"/>
              </a:ext>
            </a:extLst>
          </p:cNvPr>
          <p:cNvSpPr txBox="1"/>
          <p:nvPr/>
        </p:nvSpPr>
        <p:spPr>
          <a:xfrm>
            <a:off x="1824510" y="337352"/>
            <a:ext cx="18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Control Flow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FC525-33C3-4063-A850-AA3432796776}"/>
              </a:ext>
            </a:extLst>
          </p:cNvPr>
          <p:cNvSpPr txBox="1"/>
          <p:nvPr/>
        </p:nvSpPr>
        <p:spPr>
          <a:xfrm>
            <a:off x="8368833" y="337352"/>
            <a:ext cx="18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E8234-FE1D-446E-B2AE-99401FAF0415}"/>
              </a:ext>
            </a:extLst>
          </p:cNvPr>
          <p:cNvSpPr txBox="1"/>
          <p:nvPr/>
        </p:nvSpPr>
        <p:spPr>
          <a:xfrm>
            <a:off x="4499526" y="0"/>
            <a:ext cx="243248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SSIS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ECD05-F6EC-4B56-AEC5-326ABC9DB388}"/>
              </a:ext>
            </a:extLst>
          </p:cNvPr>
          <p:cNvSpPr txBox="1"/>
          <p:nvPr/>
        </p:nvSpPr>
        <p:spPr>
          <a:xfrm>
            <a:off x="1031289" y="5175681"/>
            <a:ext cx="10129422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Task: Create a SSIS data pipeline to import data in multiple csv files and store the cleaned data in a database in Microsoft </a:t>
            </a:r>
            <a:r>
              <a:rPr lang="en-GB" dirty="0" err="1"/>
              <a:t>sql</a:t>
            </a:r>
            <a:r>
              <a:rPr lang="en-GB" dirty="0"/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370434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A50DFD-0F15-4A19-B179-D9407FAEEBA2}"/>
              </a:ext>
            </a:extLst>
          </p:cNvPr>
          <p:cNvSpPr txBox="1"/>
          <p:nvPr/>
        </p:nvSpPr>
        <p:spPr>
          <a:xfrm>
            <a:off x="368571" y="337352"/>
            <a:ext cx="1069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b="1" dirty="0"/>
              <a:t>Observe the data in Excel , created filter and found data discrepancy in Age , Gender and </a:t>
            </a:r>
            <a:r>
              <a:rPr lang="en-GB" b="1" dirty="0" err="1"/>
              <a:t>No_employee</a:t>
            </a:r>
            <a:r>
              <a:rPr lang="en-GB" b="1" dirty="0"/>
              <a:t>,</a:t>
            </a:r>
          </a:p>
          <a:p>
            <a:pPr marL="342900" indent="-342900">
              <a:buAutoNum type="arabicPeriod"/>
            </a:pPr>
            <a:r>
              <a:rPr lang="en-GB" b="1" dirty="0"/>
              <a:t>Strategy to handle the data error in SSIS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43A4A-DB39-4032-81E8-BA322DAE8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36" b="11715"/>
          <a:stretch/>
        </p:blipFill>
        <p:spPr>
          <a:xfrm>
            <a:off x="185288" y="1036468"/>
            <a:ext cx="5093777" cy="4785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3AFF0-445C-4ABA-BE9C-0BD0C626D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6" b="15113"/>
          <a:stretch/>
        </p:blipFill>
        <p:spPr>
          <a:xfrm>
            <a:off x="5918446" y="1036468"/>
            <a:ext cx="5983698" cy="46935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DDC9FE-AEAD-4F78-ADC9-169181A9F06B}"/>
              </a:ext>
            </a:extLst>
          </p:cNvPr>
          <p:cNvSpPr/>
          <p:nvPr/>
        </p:nvSpPr>
        <p:spPr>
          <a:xfrm>
            <a:off x="248575" y="4412202"/>
            <a:ext cx="1056442" cy="488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1BC27-A4B5-4C97-944D-8908C37016D9}"/>
              </a:ext>
            </a:extLst>
          </p:cNvPr>
          <p:cNvSpPr/>
          <p:nvPr/>
        </p:nvSpPr>
        <p:spPr>
          <a:xfrm>
            <a:off x="6122633" y="4537969"/>
            <a:ext cx="970625" cy="824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BCFFD-2172-4595-A0C1-8A3CDF04B8D5}"/>
              </a:ext>
            </a:extLst>
          </p:cNvPr>
          <p:cNvSpPr/>
          <p:nvPr/>
        </p:nvSpPr>
        <p:spPr>
          <a:xfrm>
            <a:off x="9621919" y="3016928"/>
            <a:ext cx="76496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D1E633-48E5-4EBC-AB2B-EAEFD6821AF2}"/>
              </a:ext>
            </a:extLst>
          </p:cNvPr>
          <p:cNvSpPr/>
          <p:nvPr/>
        </p:nvSpPr>
        <p:spPr>
          <a:xfrm>
            <a:off x="9685538" y="3743420"/>
            <a:ext cx="76496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FACE98-19A3-4EB9-943A-021DFCD35229}"/>
              </a:ext>
            </a:extLst>
          </p:cNvPr>
          <p:cNvCxnSpPr>
            <a:cxnSpLocks/>
          </p:cNvCxnSpPr>
          <p:nvPr/>
        </p:nvCxnSpPr>
        <p:spPr>
          <a:xfrm>
            <a:off x="967666" y="4980373"/>
            <a:ext cx="0" cy="940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3E37E9-820F-4070-AD69-1EA936AE1162}"/>
              </a:ext>
            </a:extLst>
          </p:cNvPr>
          <p:cNvSpPr txBox="1"/>
          <p:nvPr/>
        </p:nvSpPr>
        <p:spPr>
          <a:xfrm flipH="1">
            <a:off x="368571" y="5920483"/>
            <a:ext cx="3573114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Used conditional split to redirect the rows with error age (negative and unrealistic age numbers)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16C9B6-352E-4C27-BC19-E0BDBCCFDC5D}"/>
              </a:ext>
            </a:extLst>
          </p:cNvPr>
          <p:cNvSpPr txBox="1"/>
          <p:nvPr/>
        </p:nvSpPr>
        <p:spPr>
          <a:xfrm flipH="1">
            <a:off x="4299903" y="5730021"/>
            <a:ext cx="4417969" cy="10772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Different descriptions were used to define gender. Derived column is used to replace similar meaning words with single definition for gender, categorized in only three categories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6F6BE-9096-4AE6-8F60-6E1DEEF83908}"/>
              </a:ext>
            </a:extLst>
          </p:cNvPr>
          <p:cNvCxnSpPr>
            <a:cxnSpLocks/>
          </p:cNvCxnSpPr>
          <p:nvPr/>
        </p:nvCxnSpPr>
        <p:spPr>
          <a:xfrm>
            <a:off x="6960911" y="4980373"/>
            <a:ext cx="0" cy="940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859D28-1F31-4BBC-A77B-E67B6490B09D}"/>
              </a:ext>
            </a:extLst>
          </p:cNvPr>
          <p:cNvSpPr txBox="1"/>
          <p:nvPr/>
        </p:nvSpPr>
        <p:spPr>
          <a:xfrm flipH="1">
            <a:off x="8985164" y="5730021"/>
            <a:ext cx="3206836" cy="13234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From data the range should be in the form 26-100; 25-Jun means  </a:t>
            </a:r>
            <a:r>
              <a:rPr lang="en-GB" sz="1600" dirty="0" err="1"/>
              <a:t>jun</a:t>
            </a:r>
            <a:r>
              <a:rPr lang="en-GB" sz="1600" dirty="0"/>
              <a:t> stands for 6 so it should be 25-6 or correctly ordered as 6-25, similarly 05-Jan as 1-5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2649B6-81C1-4115-89D1-A5444E390AD6}"/>
              </a:ext>
            </a:extLst>
          </p:cNvPr>
          <p:cNvCxnSpPr>
            <a:cxnSpLocks/>
          </p:cNvCxnSpPr>
          <p:nvPr/>
        </p:nvCxnSpPr>
        <p:spPr>
          <a:xfrm>
            <a:off x="10443918" y="3273365"/>
            <a:ext cx="6580" cy="2456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FFFC33-C7F1-4959-AE64-43490C3F0779}"/>
              </a:ext>
            </a:extLst>
          </p:cNvPr>
          <p:cNvSpPr txBox="1"/>
          <p:nvPr/>
        </p:nvSpPr>
        <p:spPr>
          <a:xfrm>
            <a:off x="4499526" y="0"/>
            <a:ext cx="243248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10961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5922E2-D03F-456D-B46D-D82A3A5CFAD2}"/>
              </a:ext>
            </a:extLst>
          </p:cNvPr>
          <p:cNvSpPr txBox="1"/>
          <p:nvPr/>
        </p:nvSpPr>
        <p:spPr>
          <a:xfrm>
            <a:off x="174611" y="281933"/>
            <a:ext cx="7275103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b="1" dirty="0"/>
              <a:t>SSIS simple flow for single file data transfer.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/>
              <a:t>First used single step data transfer from csv to database to check the connection and created the table in database with relevant column 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/>
              <a:t>Found issue with column “Comments”, ignored it for the detailed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Detailed process for single file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Data conversion for date ( Timestamp) and Age (numeric)as Age data needs to be filtered based on its value.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Error rows ( based on Age values are directed to text file)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Gender is categorized in three categories using derived column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900" dirty="0"/>
              <a:t>UPPER(Gender) == "M" ? "Male" : (UPPER(Gender) == "CIS MALE" ? "Male" : (Gender == "Cis Man" ? "Male" : (Gender == "Mail" ? "Male" : (Gender == "</a:t>
            </a:r>
            <a:r>
              <a:rPr lang="en-GB" sz="900" dirty="0" err="1"/>
              <a:t>maile</a:t>
            </a:r>
            <a:r>
              <a:rPr lang="en-GB" sz="900" dirty="0"/>
              <a:t>" ? "Male" : (Gender == "make" ? "Male" :([Gender]=="</a:t>
            </a:r>
            <a:r>
              <a:rPr lang="en-GB" sz="900" dirty="0" err="1"/>
              <a:t>Mal"?"Male</a:t>
            </a:r>
            <a:r>
              <a:rPr lang="en-GB" sz="900" dirty="0"/>
              <a:t>":([Gender]=="</a:t>
            </a:r>
            <a:r>
              <a:rPr lang="en-GB" sz="900" dirty="0" err="1"/>
              <a:t>Male"?"Male</a:t>
            </a:r>
            <a:r>
              <a:rPr lang="en-GB" sz="900" dirty="0"/>
              <a:t>":([Gender]=="Male (Cis)"?"Male":([Gender]=="</a:t>
            </a:r>
            <a:r>
              <a:rPr lang="en-GB" sz="900" dirty="0" err="1"/>
              <a:t>Malr</a:t>
            </a:r>
            <a:r>
              <a:rPr lang="en-GB" sz="900" dirty="0"/>
              <a:t>"?"Male":([Gender]=="</a:t>
            </a:r>
            <a:r>
              <a:rPr lang="en-GB" sz="900" dirty="0" err="1"/>
              <a:t>msle</a:t>
            </a:r>
            <a:r>
              <a:rPr lang="en-GB" sz="900" dirty="0"/>
              <a:t>"?"Male":([Gender]=="Cis </a:t>
            </a:r>
            <a:r>
              <a:rPr lang="en-GB" sz="900" dirty="0" err="1"/>
              <a:t>Female"?"Female</a:t>
            </a:r>
            <a:r>
              <a:rPr lang="en-GB" sz="900" dirty="0"/>
              <a:t>":([Gender]=="cis-female/</a:t>
            </a:r>
            <a:r>
              <a:rPr lang="en-GB" sz="900" dirty="0" err="1"/>
              <a:t>femme"?"Female</a:t>
            </a:r>
            <a:r>
              <a:rPr lang="en-GB" sz="900" dirty="0"/>
              <a:t>":(UPPER([Gender])=="</a:t>
            </a:r>
            <a:r>
              <a:rPr lang="en-GB" sz="900" dirty="0" err="1"/>
              <a:t>F"?"Female</a:t>
            </a:r>
            <a:r>
              <a:rPr lang="en-GB" sz="900" dirty="0"/>
              <a:t>":([Gender]=="</a:t>
            </a:r>
            <a:r>
              <a:rPr lang="en-GB" sz="900" dirty="0" err="1"/>
              <a:t>femail</a:t>
            </a:r>
            <a:r>
              <a:rPr lang="en-GB" sz="900" dirty="0"/>
              <a:t>"?"Female":([Gender]=="</a:t>
            </a:r>
            <a:r>
              <a:rPr lang="en-GB" sz="900" dirty="0" err="1"/>
              <a:t>Female"?"Female</a:t>
            </a:r>
            <a:r>
              <a:rPr lang="en-GB" sz="900" dirty="0"/>
              <a:t>":([Gender]=="</a:t>
            </a:r>
            <a:r>
              <a:rPr lang="en-GB" sz="900" dirty="0" err="1"/>
              <a:t>femake</a:t>
            </a:r>
            <a:r>
              <a:rPr lang="en-GB" sz="900" dirty="0"/>
              <a:t>"?"Female":([Gender]=="Female (cis)"?"Female":(UPPER([Gender])=="</a:t>
            </a:r>
            <a:r>
              <a:rPr lang="en-GB" sz="900" dirty="0" err="1"/>
              <a:t>WOMAN"?"Female</a:t>
            </a:r>
            <a:r>
              <a:rPr lang="en-GB" sz="900" dirty="0"/>
              <a:t>":([Gender]=="</a:t>
            </a:r>
            <a:r>
              <a:rPr lang="en-GB" sz="900" dirty="0" err="1"/>
              <a:t>male"?"Male</a:t>
            </a:r>
            <a:r>
              <a:rPr lang="en-GB" sz="900" dirty="0"/>
              <a:t>":([Gender]=="</a:t>
            </a:r>
            <a:r>
              <a:rPr lang="en-GB" sz="900" dirty="0" err="1"/>
              <a:t>female"?"Female":"Other</a:t>
            </a:r>
            <a:r>
              <a:rPr lang="en-GB" sz="900" dirty="0"/>
              <a:t>"))))))))))))))))))))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No of employee data range is also corrected using derived column transformation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Finally data is transferred to database</a:t>
            </a:r>
          </a:p>
          <a:p>
            <a:pPr marL="342900" indent="-342900">
              <a:buFont typeface="+mj-lt"/>
              <a:buAutoNum type="arabicPeriod"/>
            </a:pPr>
            <a:endParaRPr lang="en-GB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631684-B7D3-4985-A3BA-2B848A4F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36" y="131830"/>
            <a:ext cx="4752000" cy="45348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AADE3D-FA62-4BD7-9055-5E77F472DFD3}"/>
              </a:ext>
            </a:extLst>
          </p:cNvPr>
          <p:cNvSpPr txBox="1"/>
          <p:nvPr/>
        </p:nvSpPr>
        <p:spPr>
          <a:xfrm>
            <a:off x="4499526" y="0"/>
            <a:ext cx="243248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SSIS Process Flow</a:t>
            </a:r>
          </a:p>
        </p:txBody>
      </p:sp>
    </p:spTree>
    <p:extLst>
      <p:ext uri="{BB962C8B-B14F-4D97-AF65-F5344CB8AC3E}">
        <p14:creationId xmlns:p14="http://schemas.microsoft.com/office/powerpoint/2010/main" val="226963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5922E2-D03F-456D-B46D-D82A3A5CFAD2}"/>
              </a:ext>
            </a:extLst>
          </p:cNvPr>
          <p:cNvSpPr txBox="1"/>
          <p:nvPr/>
        </p:nvSpPr>
        <p:spPr>
          <a:xfrm>
            <a:off x="368572" y="337352"/>
            <a:ext cx="6733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Data flow extended to extract and load data from multiple csv file.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 err="1"/>
              <a:t>ForEachLoop</a:t>
            </a:r>
            <a:r>
              <a:rPr lang="en-GB" b="1" dirty="0"/>
              <a:t> is used to loop for files in the folder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Variable “</a:t>
            </a:r>
            <a:r>
              <a:rPr lang="en-GB" b="1" dirty="0" err="1"/>
              <a:t>FullFilePath</a:t>
            </a:r>
            <a:r>
              <a:rPr lang="en-GB" b="1" dirty="0"/>
              <a:t>” is created to pass the file path to read csv in data flow.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 err="1"/>
              <a:t>FullFilePath</a:t>
            </a:r>
            <a:r>
              <a:rPr lang="en-GB" b="1" dirty="0"/>
              <a:t> variable is used in flat file connection manager properties. </a:t>
            </a:r>
          </a:p>
          <a:p>
            <a:pPr marL="800100" lvl="1" indent="-342900">
              <a:buFont typeface="+mj-lt"/>
              <a:buAutoNum type="arabicPeriod"/>
            </a:pP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7A46F-433F-4562-8B16-5D2DDEC0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37" y="168676"/>
            <a:ext cx="5017537" cy="3451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58522-537A-4AE8-8A1B-0E32C5479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157" y="3157435"/>
            <a:ext cx="4946517" cy="204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F3E0B-2166-4613-8A67-1B9E568BF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89" y="2544011"/>
            <a:ext cx="4950732" cy="4382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829532-D5B2-4108-A982-1B51E4EBEAE9}"/>
              </a:ext>
            </a:extLst>
          </p:cNvPr>
          <p:cNvSpPr txBox="1"/>
          <p:nvPr/>
        </p:nvSpPr>
        <p:spPr>
          <a:xfrm>
            <a:off x="8185212" y="2276344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C5E67-DFA3-47A8-81C8-D4A35D4F2EAD}"/>
              </a:ext>
            </a:extLst>
          </p:cNvPr>
          <p:cNvSpPr txBox="1"/>
          <p:nvPr/>
        </p:nvSpPr>
        <p:spPr>
          <a:xfrm>
            <a:off x="8407154" y="3854996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54823-8637-43EC-AB56-8221E4B09E2B}"/>
              </a:ext>
            </a:extLst>
          </p:cNvPr>
          <p:cNvSpPr txBox="1"/>
          <p:nvPr/>
        </p:nvSpPr>
        <p:spPr>
          <a:xfrm>
            <a:off x="2904478" y="3043523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2A805-CD70-42AC-A42C-A3EB095BFDAD}"/>
              </a:ext>
            </a:extLst>
          </p:cNvPr>
          <p:cNvSpPr txBox="1"/>
          <p:nvPr/>
        </p:nvSpPr>
        <p:spPr>
          <a:xfrm>
            <a:off x="4499526" y="0"/>
            <a:ext cx="243248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SSIS Process Flow</a:t>
            </a:r>
          </a:p>
        </p:txBody>
      </p:sp>
    </p:spTree>
    <p:extLst>
      <p:ext uri="{BB962C8B-B14F-4D97-AF65-F5344CB8AC3E}">
        <p14:creationId xmlns:p14="http://schemas.microsoft.com/office/powerpoint/2010/main" val="418772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5922E2-D03F-456D-B46D-D82A3A5CFAD2}"/>
              </a:ext>
            </a:extLst>
          </p:cNvPr>
          <p:cNvSpPr txBox="1"/>
          <p:nvPr/>
        </p:nvSpPr>
        <p:spPr>
          <a:xfrm>
            <a:off x="368573" y="337352"/>
            <a:ext cx="5268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File path name is included in the data transfer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Right click read csv file -&gt; column name “</a:t>
            </a:r>
            <a:r>
              <a:rPr lang="en-GB" b="1" dirty="0" err="1"/>
              <a:t>sourcefilename</a:t>
            </a:r>
            <a:r>
              <a:rPr lang="en-GB" b="1" dirty="0"/>
              <a:t>” added to </a:t>
            </a:r>
            <a:r>
              <a:rPr lang="en-GB" b="1" dirty="0" err="1"/>
              <a:t>FilenameColumnName</a:t>
            </a:r>
            <a:endParaRPr lang="en-GB" b="1" dirty="0"/>
          </a:p>
          <a:p>
            <a:pPr marL="800100" lvl="1" indent="-342900">
              <a:buFont typeface="+mj-lt"/>
              <a:buAutoNum type="arabicPeriod"/>
            </a:pPr>
            <a:r>
              <a:rPr lang="en-GB" b="1" dirty="0" err="1"/>
              <a:t>Sourcefile</a:t>
            </a:r>
            <a:r>
              <a:rPr lang="en-GB" b="1" dirty="0"/>
              <a:t> name column added to table in database with type </a:t>
            </a:r>
            <a:r>
              <a:rPr lang="en-GB" b="1" dirty="0" err="1"/>
              <a:t>nvarchar</a:t>
            </a:r>
            <a:r>
              <a:rPr lang="en-GB" b="1" dirty="0"/>
              <a:t>(260)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Mapping updated in dataflow relevant objects</a:t>
            </a:r>
          </a:p>
          <a:p>
            <a:pPr marL="800100" lvl="1" indent="-342900">
              <a:buFont typeface="+mj-lt"/>
              <a:buAutoNum type="arabicPeriod"/>
            </a:pP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29532-D5B2-4108-A982-1B51E4EBEAE9}"/>
              </a:ext>
            </a:extLst>
          </p:cNvPr>
          <p:cNvSpPr txBox="1"/>
          <p:nvPr/>
        </p:nvSpPr>
        <p:spPr>
          <a:xfrm>
            <a:off x="8185212" y="2276344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C5E67-DFA3-47A8-81C8-D4A35D4F2EAD}"/>
              </a:ext>
            </a:extLst>
          </p:cNvPr>
          <p:cNvSpPr txBox="1"/>
          <p:nvPr/>
        </p:nvSpPr>
        <p:spPr>
          <a:xfrm>
            <a:off x="8407154" y="3854996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83014-8D16-48D5-BF28-839A6D23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025" y="87421"/>
            <a:ext cx="6095867" cy="47471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B17154-CF74-4A36-8120-D3EF3AACA97E}"/>
              </a:ext>
            </a:extLst>
          </p:cNvPr>
          <p:cNvSpPr/>
          <p:nvPr/>
        </p:nvSpPr>
        <p:spPr>
          <a:xfrm>
            <a:off x="9685505" y="3854996"/>
            <a:ext cx="76496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E9EAFB-EF6C-42C9-A41E-F7043C74DE27}"/>
              </a:ext>
            </a:extLst>
          </p:cNvPr>
          <p:cNvSpPr/>
          <p:nvPr/>
        </p:nvSpPr>
        <p:spPr>
          <a:xfrm>
            <a:off x="8550643" y="1379604"/>
            <a:ext cx="930708" cy="191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D658C-1F93-4BB7-B628-A353FAF19BFD}"/>
              </a:ext>
            </a:extLst>
          </p:cNvPr>
          <p:cNvSpPr txBox="1"/>
          <p:nvPr/>
        </p:nvSpPr>
        <p:spPr>
          <a:xfrm>
            <a:off x="4499526" y="0"/>
            <a:ext cx="243248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SSIS Process Flow</a:t>
            </a:r>
          </a:p>
        </p:txBody>
      </p:sp>
    </p:spTree>
    <p:extLst>
      <p:ext uri="{BB962C8B-B14F-4D97-AF65-F5344CB8AC3E}">
        <p14:creationId xmlns:p14="http://schemas.microsoft.com/office/powerpoint/2010/main" val="260190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BAB41C-89D7-4D07-B8ED-15715419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6011" cy="441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B9639-6477-44AE-8A48-F567D8C4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8951"/>
            <a:ext cx="7723572" cy="2210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70F9D-E557-4BB8-8ED2-A844756D869D}"/>
              </a:ext>
            </a:extLst>
          </p:cNvPr>
          <p:cNvSpPr txBox="1"/>
          <p:nvPr/>
        </p:nvSpPr>
        <p:spPr>
          <a:xfrm>
            <a:off x="8217913" y="3844031"/>
            <a:ext cx="36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Sql</a:t>
            </a:r>
            <a:r>
              <a:rPr lang="en-GB" b="1" dirty="0"/>
              <a:t> server database: Table top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63B34-DDC5-42A2-901E-B50D1ED47463}"/>
              </a:ext>
            </a:extLst>
          </p:cNvPr>
          <p:cNvSpPr txBox="1"/>
          <p:nvPr/>
        </p:nvSpPr>
        <p:spPr>
          <a:xfrm>
            <a:off x="4499526" y="0"/>
            <a:ext cx="243248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2A7B95-FBFF-44BC-92C9-8812E54620E4}"/>
              </a:ext>
            </a:extLst>
          </p:cNvPr>
          <p:cNvSpPr/>
          <p:nvPr/>
        </p:nvSpPr>
        <p:spPr>
          <a:xfrm>
            <a:off x="6001305" y="4758431"/>
            <a:ext cx="1358283" cy="1864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1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550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Diwakar Sharma</dc:creator>
  <cp:lastModifiedBy>Diwakar Sharma</cp:lastModifiedBy>
  <cp:revision>16</cp:revision>
  <dcterms:created xsi:type="dcterms:W3CDTF">2021-02-19T10:02:18Z</dcterms:created>
  <dcterms:modified xsi:type="dcterms:W3CDTF">2021-02-21T16:55:33Z</dcterms:modified>
</cp:coreProperties>
</file>