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71" r:id="rId2"/>
  </p:sldMasterIdLst>
  <p:sldIdLst>
    <p:sldId id="256" r:id="rId3"/>
    <p:sldId id="257" r:id="rId4"/>
    <p:sldId id="260" r:id="rId5"/>
    <p:sldId id="265" r:id="rId6"/>
    <p:sldId id="259" r:id="rId7"/>
    <p:sldId id="262" r:id="rId8"/>
    <p:sldId id="263" r:id="rId9"/>
    <p:sldId id="264" r:id="rId10"/>
    <p:sldId id="267" r:id="rId11"/>
    <p:sldId id="268" r:id="rId12"/>
  </p:sldIdLst>
  <p:sldSz cx="9144000" cy="6858000" type="screen4x3"/>
  <p:notesSz cx="6858000" cy="9144000"/>
  <p:defaultTextStyle>
    <a:defPPr>
      <a:defRPr lang="de-DE"/>
    </a:defPPr>
    <a:lvl1pPr marL="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reit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29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3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0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3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1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84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1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9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11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87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2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BB10-D7B2-40CB-B4DF-ADB8F86ECA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071-D90C-4D57-B000-7ADC0E8D78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3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FA6BB10-D7B2-40CB-B4DF-ADB8F86ECAD8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7A38071-D90C-4D57-B000-7ADC0E8D7835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2573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107E61-D2F8-452B-B53A-91FE1E439E24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D44C-5E2F-400D-88F9-B60B318A44C9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8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4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933" tIns="380966" rIns="761933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2698" b="0" dirty="0" smtClean="0">
                <a:solidFill>
                  <a:schemeClr val="tx1"/>
                </a:solidFill>
              </a:rPr>
              <a:t>IAV</a:t>
            </a:r>
          </a:p>
          <a:p>
            <a:pPr algn="l"/>
            <a:endParaRPr lang="de-DE" sz="1905" b="0" dirty="0" smtClean="0">
              <a:solidFill>
                <a:schemeClr val="tx1"/>
              </a:solidFill>
            </a:endParaRPr>
          </a:p>
          <a:p>
            <a:pPr algn="l"/>
            <a:endParaRPr lang="de-DE" sz="1905" b="0" dirty="0" smtClean="0">
              <a:solidFill>
                <a:schemeClr val="tx1"/>
              </a:solidFill>
            </a:endParaRPr>
          </a:p>
          <a:p>
            <a:pPr rtl="0"/>
            <a:endParaRPr lang="de-DE" sz="1905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de-DE" sz="2116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 ist nicht die IAV-Präsentationsvorlage!</a:t>
            </a:r>
          </a:p>
          <a:p>
            <a:pPr rtl="0"/>
            <a:r>
              <a:rPr lang="de-DE" sz="2116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Diese Datei liefert nur IAV-Schrift- und -Farbvorgaben für Word und Excel. </a:t>
            </a:r>
            <a:r>
              <a:rPr lang="de-DE" sz="2116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Powerpoint</a:t>
            </a:r>
            <a:r>
              <a:rPr lang="de-DE" sz="2116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-Präsentationen bitte ausschließlich im IAV-PPT-Template erstellen! Danke.</a:t>
            </a:r>
          </a:p>
          <a:p>
            <a:pPr rtl="0"/>
            <a:endParaRPr lang="de-DE" sz="2116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2116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not the IAV presentation template!</a:t>
            </a:r>
          </a:p>
          <a:p>
            <a:pPr rtl="0"/>
            <a:r>
              <a:rPr lang="en-US" sz="2116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file only provides IAV font and color standards for Word and Excel. Please create </a:t>
            </a:r>
            <a:r>
              <a:rPr lang="en-US" sz="2116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Powerpoint</a:t>
            </a:r>
            <a:r>
              <a:rPr lang="en-US" sz="2116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presentations with the </a:t>
            </a:r>
            <a:br>
              <a:rPr lang="en-US" sz="2116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116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IAV PPT template only! Thank you.</a:t>
            </a:r>
            <a:endParaRPr lang="de-DE" sz="2116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914303" rtl="0" eaLnBrk="1" latinLnBrk="0" hangingPunct="1">
        <a:lnSpc>
          <a:spcPct val="92000"/>
        </a:lnSpc>
        <a:spcBef>
          <a:spcPct val="0"/>
        </a:spcBef>
        <a:buNone/>
        <a:defRPr sz="2963" kern="1200">
          <a:solidFill>
            <a:srgbClr val="14639E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03" rtl="0" eaLnBrk="1" latinLnBrk="0" hangingPunct="1">
        <a:spcBef>
          <a:spcPts val="741"/>
        </a:spcBef>
        <a:buFont typeface="Arial" pitchFamily="34" charset="0"/>
        <a:buNone/>
        <a:defRPr sz="1481" kern="1200">
          <a:solidFill>
            <a:srgbClr val="14639E"/>
          </a:solidFill>
          <a:latin typeface="Arial" pitchFamily="34" charset="0"/>
          <a:ea typeface="+mn-ea"/>
          <a:cs typeface="Arial" pitchFamily="34" charset="0"/>
        </a:defRPr>
      </a:lvl1pPr>
      <a:lvl2pPr marL="383015" indent="-194868" algn="l" defTabSz="914303" rtl="0" eaLnBrk="1" latinLnBrk="0" hangingPunct="1">
        <a:spcBef>
          <a:spcPts val="847"/>
        </a:spcBef>
        <a:buFont typeface="Arial" pitchFamily="34" charset="0"/>
        <a:buChar char="–"/>
        <a:defRPr sz="169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163" indent="-188148" algn="l" defTabSz="914303" rtl="0" eaLnBrk="1" latinLnBrk="0" hangingPunct="1">
        <a:spcBef>
          <a:spcPts val="635"/>
        </a:spcBef>
        <a:buFont typeface="Arial" pitchFamily="34" charset="0"/>
        <a:buChar char="•"/>
        <a:defRPr sz="169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7632" indent="-186469" algn="l" defTabSz="914303" rtl="0" eaLnBrk="1" latinLnBrk="0" hangingPunct="1">
        <a:spcBef>
          <a:spcPts val="635"/>
        </a:spcBef>
        <a:buFont typeface="Arial" pitchFamily="34" charset="0"/>
        <a:buChar char="–"/>
        <a:defRPr sz="169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indent="0" algn="l" defTabSz="914303" rtl="0" eaLnBrk="1" latinLnBrk="0" hangingPunct="1">
        <a:spcBef>
          <a:spcPts val="1693"/>
        </a:spcBef>
        <a:buFontTx/>
        <a:buNone/>
        <a:defRPr sz="1693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332" indent="-228575" algn="l" defTabSz="914303" rtl="0" eaLnBrk="1" latinLnBrk="0" hangingPunct="1">
        <a:spcBef>
          <a:spcPct val="20000"/>
        </a:spcBef>
        <a:buFont typeface="Arial" pitchFamily="34" charset="0"/>
        <a:buChar char="•"/>
        <a:defRPr sz="201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3" indent="-228575" algn="l" defTabSz="914303" rtl="0" eaLnBrk="1" latinLnBrk="0" hangingPunct="1">
        <a:spcBef>
          <a:spcPct val="20000"/>
        </a:spcBef>
        <a:buFont typeface="Arial" pitchFamily="34" charset="0"/>
        <a:buChar char="•"/>
        <a:defRPr sz="201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4" indent="-228575" algn="l" defTabSz="914303" rtl="0" eaLnBrk="1" latinLnBrk="0" hangingPunct="1">
        <a:spcBef>
          <a:spcPct val="20000"/>
        </a:spcBef>
        <a:buFont typeface="Arial" pitchFamily="34" charset="0"/>
        <a:buChar char="•"/>
        <a:defRPr sz="201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4" indent="-228575" algn="l" defTabSz="914303" rtl="0" eaLnBrk="1" latinLnBrk="0" hangingPunct="1">
        <a:spcBef>
          <a:spcPct val="20000"/>
        </a:spcBef>
        <a:buFont typeface="Arial" pitchFamily="34" charset="0"/>
        <a:buChar char="•"/>
        <a:defRPr sz="20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4" algn="l" defTabSz="9143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5" algn="l" defTabSz="9143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5" algn="l" defTabSz="9143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7" algn="l" defTabSz="9143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8" algn="l" defTabSz="9143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209" algn="l" defTabSz="9143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5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iwakar.manickavelu@alumni.fh-aachen.de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33133" y="753533"/>
            <a:ext cx="5545667" cy="2252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PROGRAMMING TASK </a:t>
            </a:r>
          </a:p>
          <a:p>
            <a:pPr algn="ctr"/>
            <a:r>
              <a:rPr lang="de-DE" dirty="0" err="1"/>
              <a:t>f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Internship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endParaRPr lang="de-DE" dirty="0" smtClean="0"/>
          </a:p>
          <a:p>
            <a:pPr algn="ctr"/>
            <a:r>
              <a:rPr lang="en-US" dirty="0"/>
              <a:t>at Volkswagen Group Research (AI and Deep Learning for Automated Driving)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759200" y="4013200"/>
            <a:ext cx="486833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Diwakar Manickavelu</a:t>
            </a:r>
          </a:p>
          <a:p>
            <a:r>
              <a:rPr lang="de-DE" dirty="0" err="1" smtClean="0"/>
              <a:t>Contact</a:t>
            </a:r>
            <a:r>
              <a:rPr lang="de-DE" dirty="0" smtClean="0"/>
              <a:t>:</a:t>
            </a:r>
          </a:p>
          <a:p>
            <a:r>
              <a:rPr lang="de-DE" dirty="0" smtClean="0"/>
              <a:t>Mail: </a:t>
            </a:r>
            <a:r>
              <a:rPr lang="de-DE" dirty="0" smtClean="0">
                <a:hlinkClick r:id="rId2"/>
              </a:rPr>
              <a:t>diwakar.manickavelu@alumni.fh-aachen.de</a:t>
            </a:r>
            <a:endParaRPr lang="de-DE" dirty="0" smtClean="0"/>
          </a:p>
          <a:p>
            <a:r>
              <a:rPr lang="de-DE" dirty="0" smtClean="0"/>
              <a:t>Phone: +49 – 15219438625</a:t>
            </a:r>
          </a:p>
          <a:p>
            <a:r>
              <a:rPr lang="de-DE" dirty="0" err="1" smtClean="0"/>
              <a:t>Address</a:t>
            </a:r>
            <a:r>
              <a:rPr lang="de-DE" dirty="0" smtClean="0"/>
              <a:t>: Schillerstraße 86, 52064 Aachen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9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755594"/>
            <a:ext cx="7645400" cy="1464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Box 7"/>
          <p:cNvSpPr txBox="1"/>
          <p:nvPr/>
        </p:nvSpPr>
        <p:spPr>
          <a:xfrm>
            <a:off x="660903" y="1981200"/>
            <a:ext cx="7103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I </a:t>
            </a:r>
            <a:r>
              <a:rPr lang="de-DE" sz="2800" dirty="0" err="1" smtClean="0"/>
              <a:t>hope</a:t>
            </a:r>
            <a:r>
              <a:rPr lang="de-DE" sz="2800" dirty="0" smtClean="0"/>
              <a:t>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liked</a:t>
            </a:r>
            <a:r>
              <a:rPr lang="de-DE" sz="2800" dirty="0" smtClean="0"/>
              <a:t> </a:t>
            </a:r>
            <a:r>
              <a:rPr lang="de-DE" sz="2800" dirty="0" err="1" smtClean="0"/>
              <a:t>my</a:t>
            </a:r>
            <a:r>
              <a:rPr lang="de-DE" sz="2800" dirty="0" smtClean="0"/>
              <a:t> </a:t>
            </a:r>
            <a:r>
              <a:rPr lang="de-DE" sz="2800" dirty="0" err="1" smtClean="0"/>
              <a:t>presentation</a:t>
            </a:r>
            <a:r>
              <a:rPr lang="de-DE" sz="2800" dirty="0" smtClean="0"/>
              <a:t>. I am happy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answer</a:t>
            </a:r>
            <a:r>
              <a:rPr lang="de-DE" sz="2800" dirty="0" smtClean="0"/>
              <a:t> </a:t>
            </a:r>
            <a:r>
              <a:rPr lang="de-DE" sz="2800" dirty="0" err="1" smtClean="0"/>
              <a:t>any</a:t>
            </a:r>
            <a:r>
              <a:rPr lang="de-DE" sz="2800" dirty="0" smtClean="0"/>
              <a:t> </a:t>
            </a:r>
            <a:r>
              <a:rPr lang="de-DE" sz="2800" dirty="0" err="1" smtClean="0"/>
              <a:t>questions</a:t>
            </a:r>
            <a:r>
              <a:rPr lang="de-DE" sz="2800" dirty="0" smtClean="0"/>
              <a:t>, </a:t>
            </a:r>
            <a:r>
              <a:rPr lang="de-DE" sz="2800" dirty="0" err="1" smtClean="0"/>
              <a:t>if</a:t>
            </a:r>
            <a:r>
              <a:rPr lang="de-DE" sz="2800" dirty="0" smtClean="0"/>
              <a:t> </a:t>
            </a:r>
            <a:r>
              <a:rPr lang="de-DE" sz="2800" dirty="0" err="1" smtClean="0"/>
              <a:t>there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any</a:t>
            </a:r>
            <a:r>
              <a:rPr lang="de-DE" sz="2800" dirty="0" smtClean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sp>
        <p:nvSpPr>
          <p:cNvPr id="5" name="Oval 4"/>
          <p:cNvSpPr/>
          <p:nvPr/>
        </p:nvSpPr>
        <p:spPr>
          <a:xfrm>
            <a:off x="5824564" y="4106332"/>
            <a:ext cx="3217836" cy="1811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443134" y="4750655"/>
            <a:ext cx="2167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THANK YOU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780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72458"/>
            <a:ext cx="7250906" cy="831668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NO. 1 (WITH STN)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21214" y="6214408"/>
            <a:ext cx="4272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Test loss: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0.025329;</a:t>
            </a:r>
            <a:r>
              <a:rPr lang="en-US" dirty="0" smtClean="0"/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Test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accuracy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99.287%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821214" y="5875284"/>
            <a:ext cx="2629989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Evaluation </a:t>
            </a:r>
            <a:r>
              <a:rPr lang="de-DE" dirty="0" err="1" smtClean="0"/>
              <a:t>Results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37" y="1102188"/>
            <a:ext cx="8018553" cy="2432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37" y="3679770"/>
            <a:ext cx="3916989" cy="2372485"/>
          </a:xfrm>
          <a:prstGeom prst="rect">
            <a:avLst/>
          </a:prstGeom>
        </p:spPr>
      </p:pic>
      <p:sp>
        <p:nvSpPr>
          <p:cNvPr id="9" name="Explosion 2 8"/>
          <p:cNvSpPr/>
          <p:nvPr/>
        </p:nvSpPr>
        <p:spPr>
          <a:xfrm>
            <a:off x="5033554" y="3140538"/>
            <a:ext cx="3968228" cy="268549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 rot="20911065">
            <a:off x="5666693" y="3974169"/>
            <a:ext cx="28389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>
                <a:solidFill>
                  <a:schemeClr val="bg1"/>
                </a:solidFill>
              </a:rPr>
              <a:t>The </a:t>
            </a:r>
            <a:r>
              <a:rPr lang="de-DE" sz="1500" dirty="0" err="1">
                <a:solidFill>
                  <a:schemeClr val="bg1"/>
                </a:solidFill>
              </a:rPr>
              <a:t>pipeline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has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been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run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as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instructed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and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the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data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acquired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during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the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training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is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plotted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against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the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No</a:t>
            </a:r>
            <a:r>
              <a:rPr lang="de-DE" sz="1500" dirty="0">
                <a:solidFill>
                  <a:schemeClr val="bg1"/>
                </a:solidFill>
              </a:rPr>
              <a:t>. </a:t>
            </a:r>
            <a:r>
              <a:rPr lang="de-DE" sz="1500" dirty="0" err="1">
                <a:solidFill>
                  <a:schemeClr val="bg1"/>
                </a:solidFill>
              </a:rPr>
              <a:t>Of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epochs</a:t>
            </a:r>
            <a:endParaRPr lang="de-DE" sz="1500" dirty="0">
              <a:solidFill>
                <a:schemeClr val="bg1"/>
              </a:solidFill>
            </a:endParaRPr>
          </a:p>
          <a:p>
            <a:endParaRPr lang="de-DE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72458"/>
            <a:ext cx="7829006" cy="831668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NO. 1 (WITH STN)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0207" y="904126"/>
            <a:ext cx="2987040" cy="358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0207" y="1048213"/>
            <a:ext cx="28825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confusion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plotted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witness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blue</a:t>
            </a:r>
            <a:r>
              <a:rPr lang="de-DE" dirty="0" smtClean="0"/>
              <a:t> diagonal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proves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effectiveness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confused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understanding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r>
              <a:rPr lang="de-DE" dirty="0" smtClean="0"/>
              <a:t> in </a:t>
            </a:r>
            <a:r>
              <a:rPr lang="de-DE" dirty="0" err="1" smtClean="0"/>
              <a:t>depth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5947955" y="4850674"/>
            <a:ext cx="2987040" cy="1628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de-DE" sz="14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de-DE" sz="1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0.992874= 99.29%</a:t>
            </a:r>
            <a:endParaRPr lang="de-DE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0.991303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99.13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0.988662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98.87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F1_Score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0.989980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37212" y="1077523"/>
            <a:ext cx="26822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CONFUSION MATRIX</a:t>
            </a:r>
            <a:endParaRPr lang="de-DE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798352"/>
            <a:ext cx="5503817" cy="59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72458"/>
            <a:ext cx="7829006" cy="831668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NO. 1 (WITH STN)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2" y="1040249"/>
            <a:ext cx="8458925" cy="401798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90600" y="5427133"/>
            <a:ext cx="7763933" cy="1049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219199" y="5520267"/>
            <a:ext cx="739986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STN </a:t>
            </a:r>
            <a:r>
              <a:rPr lang="de-DE" dirty="0" err="1" smtClean="0"/>
              <a:t>layer</a:t>
            </a:r>
            <a:r>
              <a:rPr lang="de-DE" dirty="0" smtClean="0"/>
              <a:t> in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clearly</a:t>
            </a:r>
            <a:r>
              <a:rPr lang="de-DE" dirty="0" smtClean="0"/>
              <a:t> </a:t>
            </a:r>
            <a:r>
              <a:rPr lang="de-DE" dirty="0" err="1" smtClean="0"/>
              <a:t>depicted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. The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signs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a </a:t>
            </a:r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transformations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achieve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geometric</a:t>
            </a:r>
            <a:r>
              <a:rPr lang="de-DE" dirty="0" smtClean="0"/>
              <a:t> </a:t>
            </a:r>
            <a:r>
              <a:rPr lang="de-DE" dirty="0" err="1" smtClean="0"/>
              <a:t>invariance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9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" y="139515"/>
            <a:ext cx="6110998" cy="831668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NO. 2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21214" y="6214408"/>
            <a:ext cx="426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Test loss: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0.041385;</a:t>
            </a:r>
            <a:r>
              <a:rPr lang="en-US" dirty="0" smtClean="0"/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Test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accuracy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98.678%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821214" y="5875284"/>
            <a:ext cx="2629989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Evaluation </a:t>
            </a:r>
            <a:r>
              <a:rPr lang="de-DE" dirty="0" err="1" smtClean="0"/>
              <a:t>Results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40" y="999314"/>
            <a:ext cx="8055774" cy="2423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40" y="3544002"/>
            <a:ext cx="3980832" cy="240278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31682" y="3046586"/>
            <a:ext cx="3862177" cy="2587295"/>
            <a:chOff x="5231682" y="3046586"/>
            <a:chExt cx="3862177" cy="2587295"/>
          </a:xfrm>
        </p:grpSpPr>
        <p:sp>
          <p:nvSpPr>
            <p:cNvPr id="9" name="Explosion 2 8"/>
            <p:cNvSpPr/>
            <p:nvPr/>
          </p:nvSpPr>
          <p:spPr>
            <a:xfrm>
              <a:off x="5231682" y="3046586"/>
              <a:ext cx="3862177" cy="2587295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 rot="20911065">
              <a:off x="5743274" y="3855836"/>
              <a:ext cx="28389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 smtClean="0">
                  <a:solidFill>
                    <a:schemeClr val="bg1"/>
                  </a:solidFill>
                </a:rPr>
                <a:t>The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layer</a:t>
              </a:r>
              <a:r>
                <a:rPr lang="de-DE" sz="1500" dirty="0" smtClean="0">
                  <a:solidFill>
                    <a:schemeClr val="bg1"/>
                  </a:solidFill>
                </a:rPr>
                <a:t> STN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is</a:t>
              </a:r>
              <a:r>
                <a:rPr lang="de-DE" sz="1500" dirty="0" smtClean="0">
                  <a:solidFill>
                    <a:schemeClr val="bg1"/>
                  </a:solidFill>
                </a:rPr>
                <a:t>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removed</a:t>
              </a:r>
              <a:r>
                <a:rPr lang="de-DE" sz="1500" dirty="0" smtClean="0">
                  <a:solidFill>
                    <a:schemeClr val="bg1"/>
                  </a:solidFill>
                </a:rPr>
                <a:t>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from</a:t>
              </a:r>
              <a:r>
                <a:rPr lang="de-DE" sz="1500" dirty="0" smtClean="0">
                  <a:solidFill>
                    <a:schemeClr val="bg1"/>
                  </a:solidFill>
                </a:rPr>
                <a:t>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the</a:t>
              </a:r>
              <a:r>
                <a:rPr lang="de-DE" sz="1500" dirty="0" smtClean="0">
                  <a:solidFill>
                    <a:schemeClr val="bg1"/>
                  </a:solidFill>
                </a:rPr>
                <a:t>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model</a:t>
              </a:r>
              <a:r>
                <a:rPr lang="de-DE" sz="1500" dirty="0" smtClean="0">
                  <a:solidFill>
                    <a:schemeClr val="bg1"/>
                  </a:solidFill>
                </a:rPr>
                <a:t>,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rerun</a:t>
              </a:r>
              <a:r>
                <a:rPr lang="de-DE" sz="1500" dirty="0" smtClean="0">
                  <a:solidFill>
                    <a:schemeClr val="bg1"/>
                  </a:solidFill>
                </a:rPr>
                <a:t>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the</a:t>
              </a:r>
              <a:r>
                <a:rPr lang="de-DE" sz="1500" dirty="0" smtClean="0">
                  <a:solidFill>
                    <a:schemeClr val="bg1"/>
                  </a:solidFill>
                </a:rPr>
                <a:t>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pipeline</a:t>
              </a:r>
              <a:r>
                <a:rPr lang="de-DE" sz="1500" dirty="0" smtClean="0">
                  <a:solidFill>
                    <a:schemeClr val="bg1"/>
                  </a:solidFill>
                </a:rPr>
                <a:t>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and</a:t>
              </a:r>
              <a:r>
                <a:rPr lang="de-DE" sz="1500" dirty="0" smtClean="0">
                  <a:solidFill>
                    <a:schemeClr val="bg1"/>
                  </a:solidFill>
                </a:rPr>
                <a:t>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plotted</a:t>
              </a:r>
              <a:r>
                <a:rPr lang="de-DE" sz="1500" dirty="0" smtClean="0">
                  <a:solidFill>
                    <a:schemeClr val="bg1"/>
                  </a:solidFill>
                </a:rPr>
                <a:t>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the</a:t>
              </a:r>
              <a:r>
                <a:rPr lang="de-DE" sz="1500" dirty="0" smtClean="0">
                  <a:solidFill>
                    <a:schemeClr val="bg1"/>
                  </a:solidFill>
                </a:rPr>
                <a:t> </a:t>
              </a:r>
              <a:r>
                <a:rPr lang="de-DE" sz="1500" dirty="0" err="1" smtClean="0">
                  <a:solidFill>
                    <a:schemeClr val="bg1"/>
                  </a:solidFill>
                </a:rPr>
                <a:t>results</a:t>
              </a:r>
              <a:endParaRPr lang="de-DE" sz="1500" dirty="0">
                <a:solidFill>
                  <a:schemeClr val="bg1"/>
                </a:solidFill>
              </a:endParaRPr>
            </a:p>
            <a:p>
              <a:endParaRPr lang="de-DE" sz="1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72458"/>
            <a:ext cx="7889966" cy="831668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NO. 2 (W/O STN)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47955" y="1480457"/>
            <a:ext cx="2987040" cy="2793886"/>
            <a:chOff x="6000207" y="1698171"/>
            <a:chExt cx="2987040" cy="2793886"/>
          </a:xfrm>
        </p:grpSpPr>
        <p:sp>
          <p:nvSpPr>
            <p:cNvPr id="4" name="Rectangle 3"/>
            <p:cNvSpPr/>
            <p:nvPr/>
          </p:nvSpPr>
          <p:spPr>
            <a:xfrm>
              <a:off x="6000207" y="1698171"/>
              <a:ext cx="2987040" cy="2793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00207" y="1871702"/>
              <a:ext cx="2882536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 smtClean="0"/>
                <a:t>From</a:t>
              </a:r>
              <a:r>
                <a:rPr lang="de-DE" dirty="0" smtClean="0"/>
                <a:t> </a:t>
              </a:r>
              <a:r>
                <a:rPr lang="de-DE" dirty="0" err="1" smtClean="0"/>
                <a:t>the</a:t>
              </a:r>
              <a:r>
                <a:rPr lang="de-DE" dirty="0" smtClean="0"/>
                <a:t> </a:t>
              </a:r>
              <a:r>
                <a:rPr lang="de-DE" dirty="0" err="1" smtClean="0"/>
                <a:t>performance</a:t>
              </a:r>
              <a:r>
                <a:rPr lang="de-DE" dirty="0" smtClean="0"/>
                <a:t> </a:t>
              </a:r>
              <a:r>
                <a:rPr lang="de-DE" dirty="0" err="1" smtClean="0"/>
                <a:t>metrics</a:t>
              </a:r>
              <a:r>
                <a:rPr lang="de-DE" dirty="0" smtClean="0"/>
                <a:t> </a:t>
              </a:r>
              <a:r>
                <a:rPr lang="de-DE" dirty="0" err="1" smtClean="0"/>
                <a:t>value</a:t>
              </a:r>
              <a:r>
                <a:rPr lang="de-DE" dirty="0" err="1" smtClean="0"/>
                <a:t>s</a:t>
              </a:r>
              <a:r>
                <a:rPr lang="de-DE" dirty="0" smtClean="0"/>
                <a:t> </a:t>
              </a:r>
              <a:r>
                <a:rPr lang="de-DE" dirty="0" err="1" smtClean="0"/>
                <a:t>comparison</a:t>
              </a:r>
              <a:r>
                <a:rPr lang="de-DE" dirty="0" smtClean="0"/>
                <a:t> </a:t>
              </a:r>
              <a:r>
                <a:rPr lang="de-DE" dirty="0" err="1" smtClean="0"/>
                <a:t>with</a:t>
              </a:r>
              <a:r>
                <a:rPr lang="de-DE" dirty="0" smtClean="0"/>
                <a:t> </a:t>
              </a:r>
              <a:r>
                <a:rPr lang="de-DE" dirty="0" err="1" smtClean="0"/>
                <a:t>both</a:t>
              </a:r>
              <a:r>
                <a:rPr lang="de-DE" dirty="0" smtClean="0"/>
                <a:t> </a:t>
              </a:r>
              <a:r>
                <a:rPr lang="de-DE" dirty="0" err="1" smtClean="0"/>
                <a:t>the</a:t>
              </a:r>
              <a:r>
                <a:rPr lang="de-DE" dirty="0" smtClean="0"/>
                <a:t> </a:t>
              </a:r>
              <a:r>
                <a:rPr lang="de-DE" dirty="0" err="1" smtClean="0"/>
                <a:t>experiments</a:t>
              </a:r>
              <a:r>
                <a:rPr lang="de-DE" dirty="0" smtClean="0"/>
                <a:t> 1 </a:t>
              </a:r>
              <a:r>
                <a:rPr lang="de-DE" dirty="0" err="1" smtClean="0"/>
                <a:t>and</a:t>
              </a:r>
              <a:r>
                <a:rPr lang="de-DE" smtClean="0"/>
                <a:t> 2, </a:t>
              </a:r>
              <a:r>
                <a:rPr lang="de-DE" dirty="0" err="1" smtClean="0"/>
                <a:t>we</a:t>
              </a:r>
              <a:r>
                <a:rPr lang="de-DE" dirty="0" smtClean="0"/>
                <a:t> </a:t>
              </a:r>
              <a:r>
                <a:rPr lang="de-DE" dirty="0" err="1" smtClean="0"/>
                <a:t>can</a:t>
              </a:r>
              <a:r>
                <a:rPr lang="de-DE" dirty="0" smtClean="0"/>
                <a:t> </a:t>
              </a:r>
              <a:r>
                <a:rPr lang="de-DE" dirty="0" err="1" smtClean="0"/>
                <a:t>clearly</a:t>
              </a:r>
              <a:r>
                <a:rPr lang="de-DE" dirty="0" smtClean="0"/>
                <a:t> </a:t>
              </a:r>
              <a:r>
                <a:rPr lang="de-DE" dirty="0" err="1" smtClean="0"/>
                <a:t>say</a:t>
              </a:r>
              <a:r>
                <a:rPr lang="de-DE" dirty="0" smtClean="0"/>
                <a:t> </a:t>
              </a:r>
              <a:r>
                <a:rPr lang="de-DE" dirty="0" err="1" smtClean="0"/>
                <a:t>that</a:t>
              </a:r>
              <a:r>
                <a:rPr lang="de-DE" dirty="0" smtClean="0"/>
                <a:t> </a:t>
              </a:r>
              <a:r>
                <a:rPr lang="de-DE" dirty="0" err="1" smtClean="0"/>
                <a:t>the</a:t>
              </a:r>
              <a:r>
                <a:rPr lang="de-DE" dirty="0" smtClean="0"/>
                <a:t> STN </a:t>
              </a:r>
              <a:r>
                <a:rPr lang="de-DE" dirty="0" err="1" smtClean="0"/>
                <a:t>layer</a:t>
              </a:r>
              <a:r>
                <a:rPr lang="de-DE" dirty="0" smtClean="0"/>
                <a:t> </a:t>
              </a:r>
              <a:r>
                <a:rPr lang="de-DE" dirty="0" err="1" smtClean="0"/>
                <a:t>addition</a:t>
              </a:r>
              <a:r>
                <a:rPr lang="de-DE" dirty="0" smtClean="0"/>
                <a:t> </a:t>
              </a:r>
              <a:r>
                <a:rPr lang="de-DE" dirty="0" err="1" smtClean="0"/>
                <a:t>to</a:t>
              </a:r>
              <a:r>
                <a:rPr lang="de-DE" dirty="0" smtClean="0"/>
                <a:t> </a:t>
              </a:r>
              <a:r>
                <a:rPr lang="de-DE" dirty="0" err="1" smtClean="0"/>
                <a:t>the</a:t>
              </a:r>
              <a:r>
                <a:rPr lang="de-DE" dirty="0" smtClean="0"/>
                <a:t> </a:t>
              </a:r>
              <a:r>
                <a:rPr lang="de-DE" dirty="0" err="1" smtClean="0"/>
                <a:t>model</a:t>
              </a:r>
              <a:r>
                <a:rPr lang="de-DE" dirty="0" smtClean="0"/>
                <a:t> </a:t>
              </a:r>
              <a:r>
                <a:rPr lang="de-DE" dirty="0" err="1" smtClean="0"/>
                <a:t>enhances</a:t>
              </a:r>
              <a:r>
                <a:rPr lang="de-DE" dirty="0" smtClean="0"/>
                <a:t> </a:t>
              </a:r>
              <a:r>
                <a:rPr lang="de-DE" dirty="0" err="1" smtClean="0"/>
                <a:t>the</a:t>
              </a:r>
              <a:r>
                <a:rPr lang="de-DE" dirty="0" smtClean="0"/>
                <a:t> </a:t>
              </a:r>
              <a:r>
                <a:rPr lang="de-DE" dirty="0" err="1" smtClean="0"/>
                <a:t>classifier‘s</a:t>
              </a:r>
              <a:r>
                <a:rPr lang="de-DE" dirty="0" smtClean="0"/>
                <a:t> </a:t>
              </a:r>
              <a:r>
                <a:rPr lang="de-DE" dirty="0" err="1" smtClean="0"/>
                <a:t>ability</a:t>
              </a:r>
              <a:r>
                <a:rPr lang="de-DE" dirty="0" smtClean="0"/>
                <a:t> </a:t>
              </a:r>
              <a:r>
                <a:rPr lang="de-DE" dirty="0" err="1" smtClean="0"/>
                <a:t>to</a:t>
              </a:r>
              <a:r>
                <a:rPr lang="de-DE" dirty="0" smtClean="0"/>
                <a:t> </a:t>
              </a:r>
              <a:r>
                <a:rPr lang="de-DE" dirty="0" err="1" smtClean="0"/>
                <a:t>correct</a:t>
              </a:r>
              <a:r>
                <a:rPr lang="de-DE" dirty="0" smtClean="0"/>
                <a:t> </a:t>
              </a:r>
              <a:r>
                <a:rPr lang="de-DE" dirty="0" err="1" smtClean="0"/>
                <a:t>identify</a:t>
              </a:r>
              <a:r>
                <a:rPr lang="de-DE" dirty="0" smtClean="0"/>
                <a:t> </a:t>
              </a:r>
              <a:r>
                <a:rPr lang="de-DE" dirty="0" err="1" smtClean="0"/>
                <a:t>the</a:t>
              </a:r>
              <a:r>
                <a:rPr lang="de-DE" dirty="0" smtClean="0"/>
                <a:t> </a:t>
              </a:r>
              <a:r>
                <a:rPr lang="de-DE" dirty="0" err="1" smtClean="0"/>
                <a:t>traffic</a:t>
              </a:r>
              <a:r>
                <a:rPr lang="de-DE" dirty="0" smtClean="0"/>
                <a:t> </a:t>
              </a:r>
              <a:r>
                <a:rPr lang="de-DE" dirty="0" err="1" smtClean="0"/>
                <a:t>sign</a:t>
              </a:r>
              <a:r>
                <a:rPr lang="de-DE" dirty="0" smtClean="0"/>
                <a:t> </a:t>
              </a:r>
              <a:r>
                <a:rPr lang="de-DE" dirty="0" err="1" smtClean="0"/>
                <a:t>and</a:t>
              </a:r>
              <a:r>
                <a:rPr lang="de-DE" dirty="0" smtClean="0"/>
                <a:t> </a:t>
              </a:r>
              <a:r>
                <a:rPr lang="de-DE" dirty="0" err="1" smtClean="0"/>
                <a:t>give</a:t>
              </a:r>
              <a:r>
                <a:rPr lang="de-DE" dirty="0" smtClean="0"/>
                <a:t> </a:t>
              </a:r>
              <a:r>
                <a:rPr lang="de-DE" dirty="0" err="1" smtClean="0"/>
                <a:t>better</a:t>
              </a:r>
              <a:r>
                <a:rPr lang="de-DE" dirty="0" smtClean="0"/>
                <a:t> </a:t>
              </a:r>
              <a:r>
                <a:rPr lang="de-DE" dirty="0" err="1" smtClean="0"/>
                <a:t>results</a:t>
              </a:r>
              <a:endParaRPr lang="de-DE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947955" y="4850674"/>
            <a:ext cx="3039292" cy="14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de-DE" sz="14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de-DE" sz="1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0.986778 = 98.68 %</a:t>
            </a:r>
            <a:endParaRPr lang="de-DE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0.986499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98.65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Precision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0.977475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97.75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F1_Score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0.981967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98.20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3669" y="1011813"/>
            <a:ext cx="26822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CONFUSION MATRIX</a:t>
            </a:r>
            <a:endParaRPr lang="de-DE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4" y="904126"/>
            <a:ext cx="5176176" cy="56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29" y="0"/>
            <a:ext cx="6110998" cy="831668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NO. 3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100" y="831390"/>
            <a:ext cx="61007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Activation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conv3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: Class 16 (</a:t>
            </a:r>
            <a:r>
              <a:rPr lang="de-DE" dirty="0" err="1" smtClean="0"/>
              <a:t>with</a:t>
            </a:r>
            <a:r>
              <a:rPr lang="de-DE" dirty="0" smtClean="0"/>
              <a:t> STN)</a:t>
            </a:r>
            <a:endParaRPr lang="de-DE" dirty="0"/>
          </a:p>
        </p:txBody>
      </p:sp>
      <p:sp>
        <p:nvSpPr>
          <p:cNvPr id="6" name="Rounded Rectangle 5"/>
          <p:cNvSpPr/>
          <p:nvPr/>
        </p:nvSpPr>
        <p:spPr>
          <a:xfrm>
            <a:off x="6514636" y="1286933"/>
            <a:ext cx="2479389" cy="4216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635932" y="1532467"/>
            <a:ext cx="22642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r>
              <a:rPr lang="de-DE" dirty="0"/>
              <a:t> </a:t>
            </a:r>
            <a:r>
              <a:rPr lang="de-DE" dirty="0" err="1" smtClean="0"/>
              <a:t>clearly</a:t>
            </a:r>
            <a:r>
              <a:rPr lang="de-DE" dirty="0" smtClean="0"/>
              <a:t> </a:t>
            </a:r>
            <a:r>
              <a:rPr lang="de-DE" dirty="0" err="1" smtClean="0"/>
              <a:t>captures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sign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invariance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mainly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transformations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took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/>
              <a:t> </a:t>
            </a:r>
            <a:r>
              <a:rPr lang="de-DE" dirty="0" smtClean="0"/>
              <a:t>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).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6" t="11302" r="9619" b="11873"/>
          <a:stretch/>
        </p:blipFill>
        <p:spPr>
          <a:xfrm>
            <a:off x="987106" y="1233450"/>
            <a:ext cx="5355772" cy="52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29" y="0"/>
            <a:ext cx="6110998" cy="831668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NO. 3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100" y="831390"/>
            <a:ext cx="62107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Activation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conv3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: Class 16 (w/o STN)</a:t>
            </a:r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6463834" y="1244600"/>
            <a:ext cx="2476966" cy="448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587067" y="1447800"/>
            <a:ext cx="21505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absense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STN </a:t>
            </a:r>
            <a:r>
              <a:rPr lang="de-DE" dirty="0" err="1" smtClean="0"/>
              <a:t>layer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invariance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/>
              <a:t> </a:t>
            </a:r>
            <a:r>
              <a:rPr lang="de-DE" dirty="0" err="1" smtClean="0"/>
              <a:t>clearly</a:t>
            </a:r>
            <a:r>
              <a:rPr lang="de-DE" dirty="0" smtClean="0"/>
              <a:t> </a:t>
            </a:r>
            <a:r>
              <a:rPr lang="de-DE" dirty="0" err="1" smtClean="0"/>
              <a:t>perceivable</a:t>
            </a:r>
            <a:r>
              <a:rPr lang="de-DE" dirty="0" smtClean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conv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As </a:t>
            </a:r>
            <a:r>
              <a:rPr lang="de-DE" dirty="0" err="1" smtClean="0"/>
              <a:t>opposed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fig.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sign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present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final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 t="11429" r="9365" b="12000"/>
          <a:stretch/>
        </p:blipFill>
        <p:spPr>
          <a:xfrm>
            <a:off x="878737" y="1244600"/>
            <a:ext cx="5381897" cy="52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171" y="228600"/>
            <a:ext cx="6110998" cy="831668"/>
          </a:xfrm>
        </p:spPr>
        <p:txBody>
          <a:bodyPr>
            <a:normAutofit fontScale="90000"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AND DEADLOCKS: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95400" y="1244600"/>
            <a:ext cx="7645400" cy="3801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634067" y="1447800"/>
            <a:ext cx="71035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As  I do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power </a:t>
            </a:r>
            <a:r>
              <a:rPr lang="de-DE" dirty="0" err="1" smtClean="0"/>
              <a:t>and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time </a:t>
            </a:r>
            <a:r>
              <a:rPr lang="de-DE" dirty="0" err="1" smtClean="0"/>
              <a:t>constraints</a:t>
            </a:r>
            <a:r>
              <a:rPr lang="de-DE" dirty="0" smtClean="0"/>
              <a:t>,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acknowledgement</a:t>
            </a:r>
            <a:r>
              <a:rPr lang="de-DE" dirty="0" smtClean="0"/>
              <a:t>, I </a:t>
            </a:r>
            <a:r>
              <a:rPr lang="de-DE" dirty="0" err="1" smtClean="0"/>
              <a:t>reduced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epochs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22, </a:t>
            </a:r>
            <a:r>
              <a:rPr lang="de-DE" dirty="0" err="1" smtClean="0"/>
              <a:t>hence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a </a:t>
            </a:r>
            <a:r>
              <a:rPr lang="de-DE" dirty="0" err="1" smtClean="0"/>
              <a:t>hit</a:t>
            </a:r>
            <a:r>
              <a:rPr lang="de-DE" dirty="0" smtClean="0"/>
              <a:t>,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original </a:t>
            </a:r>
            <a:r>
              <a:rPr lang="de-DE" dirty="0" err="1" smtClean="0"/>
              <a:t>performance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Experiment 3, 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asked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gradients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„conv3“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Experiments 1 </a:t>
            </a:r>
            <a:r>
              <a:rPr lang="de-DE" dirty="0" err="1" smtClean="0"/>
              <a:t>and</a:t>
            </a:r>
            <a:r>
              <a:rPr lang="de-DE" dirty="0" smtClean="0"/>
              <a:t> 2</a:t>
            </a:r>
          </a:p>
          <a:p>
            <a:pPr marL="774908" lvl="1" indent="-342900">
              <a:buFont typeface="+mj-lt"/>
              <a:buAutoNum type="arabicPeriod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understanding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carry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gradient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.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gradients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marL="774908" lvl="1" indent="-342900">
              <a:buFont typeface="+mj-lt"/>
              <a:buAutoNum type="arabicPeriod"/>
            </a:pP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also, </a:t>
            </a:r>
            <a:r>
              <a:rPr lang="de-DE" dirty="0" err="1" smtClean="0"/>
              <a:t>if</a:t>
            </a:r>
            <a:r>
              <a:rPr lang="de-DE" dirty="0" smtClean="0"/>
              <a:t> I am </a:t>
            </a:r>
            <a:r>
              <a:rPr lang="de-DE" dirty="0" err="1" smtClean="0"/>
              <a:t>wrong</a:t>
            </a:r>
            <a:r>
              <a:rPr lang="de-DE" dirty="0" smtClean="0"/>
              <a:t>. I am </a:t>
            </a:r>
            <a:r>
              <a:rPr lang="de-DE" dirty="0" err="1" smtClean="0"/>
              <a:t>humbly</a:t>
            </a:r>
            <a:r>
              <a:rPr lang="de-DE" dirty="0" smtClean="0"/>
              <a:t> open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I am </a:t>
            </a:r>
            <a:r>
              <a:rPr lang="de-DE" dirty="0" err="1" smtClean="0"/>
              <a:t>mistaken</a:t>
            </a:r>
            <a:r>
              <a:rPr lang="de-DE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0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AV">
  <a:themeElements>
    <a:clrScheme name="IAV">
      <a:dk1>
        <a:sysClr val="windowText" lastClr="000000"/>
      </a:dk1>
      <a:lt1>
        <a:sysClr val="window" lastClr="FFFFFF"/>
      </a:lt1>
      <a:dk2>
        <a:srgbClr val="0C3868"/>
      </a:dk2>
      <a:lt2>
        <a:srgbClr val="FFFFFF"/>
      </a:lt2>
      <a:accent1>
        <a:srgbClr val="5DAEDB"/>
      </a:accent1>
      <a:accent2>
        <a:srgbClr val="009FCA"/>
      </a:accent2>
      <a:accent3>
        <a:srgbClr val="14639E"/>
      </a:accent3>
      <a:accent4>
        <a:srgbClr val="0C3868"/>
      </a:accent4>
      <a:accent5>
        <a:srgbClr val="E6962C"/>
      </a:accent5>
      <a:accent6>
        <a:srgbClr val="91C60E"/>
      </a:accent6>
      <a:hlink>
        <a:srgbClr val="5DAEDB"/>
      </a:hlink>
      <a:folHlink>
        <a:srgbClr val="5DAEDB"/>
      </a:folHlink>
    </a:clrScheme>
    <a:fontScheme name="IA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800"/>
          </a:spcBef>
          <a:defRPr sz="1600" dirty="0" smtClean="0"/>
        </a:defPPr>
      </a:lstStyle>
    </a:txDef>
  </a:objectDefaults>
  <a:extraClrSchemeLst/>
  <a:custClrLst>
    <a:custClr name="Ampelrot / Signal red">
      <a:srgbClr val="CE0037"/>
    </a:custClr>
    <a:custClr name="Ampelgelb / Signal yellow">
      <a:srgbClr val="FFC600"/>
    </a:custClr>
    <a:custClr name="Dunkelgrün / Dark green">
      <a:srgbClr val="006747"/>
    </a:custClr>
    <a:custClr name="Violett / Purple">
      <a:srgbClr val="5F259F"/>
    </a:custClr>
    <a:custClr name="Himbeer / Raspberry">
      <a:srgbClr val="A20067"/>
    </a:custClr>
    <a:custClr name="60% Orange / 60% orange">
      <a:srgbClr val="FCC577"/>
    </a:custClr>
    <a:custClr name="60% Grün / 60% green">
      <a:srgbClr val="C5D984"/>
    </a:custClr>
    <a:custClr name="60% Dunkelgrün / 60% dark green">
      <a:srgbClr val="66A491"/>
    </a:custClr>
    <a:custClr name="60% Gelb / 60% yellow">
      <a:srgbClr val="FFE882"/>
    </a:custClr>
    <a:custClr name="60% Rot / 60% red">
      <a:srgbClr val="F08590"/>
    </a:custClr>
    <a:custClr name="60% Violett / 60% purple">
      <a:srgbClr val="9577B4"/>
    </a:custClr>
    <a:custClr name="60% Himbeer / 60% raspberry">
      <a:srgbClr val="CC7AA3"/>
    </a:custClr>
    <a:custClr name="Grau / Gray">
      <a:srgbClr val="CCCCCC"/>
    </a:custClr>
  </a:custClr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614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IAV</vt:lpstr>
      <vt:lpstr>Parallax</vt:lpstr>
      <vt:lpstr>PowerPoint Presentation</vt:lpstr>
      <vt:lpstr>EXPERIMENT NO. 1 (WITH STN)</vt:lpstr>
      <vt:lpstr>EXPERIMENT NO. 1 (WITH STN)</vt:lpstr>
      <vt:lpstr>EXPERIMENT NO. 1 (WITH STN)</vt:lpstr>
      <vt:lpstr>EXPERIMENT NO. 2</vt:lpstr>
      <vt:lpstr>EXPERIMENT NO. 2 (W/O STN)</vt:lpstr>
      <vt:lpstr>EXPERIMENT NO. 3</vt:lpstr>
      <vt:lpstr>EXPERIMENT NO. 3</vt:lpstr>
      <vt:lpstr>CHALLENGES AND DEADLOCKS:</vt:lpstr>
      <vt:lpstr>PowerPoint Presentation</vt:lpstr>
    </vt:vector>
  </TitlesOfParts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Manickavelu, Diwakar (TI-F)</dc:creator>
  <cp:lastModifiedBy>Manickavelu, Diwakar (TI-F)</cp:lastModifiedBy>
  <cp:revision>34</cp:revision>
  <dcterms:created xsi:type="dcterms:W3CDTF">2021-02-08T19:45:23Z</dcterms:created>
  <dcterms:modified xsi:type="dcterms:W3CDTF">2021-02-09T14:28:52Z</dcterms:modified>
</cp:coreProperties>
</file>