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79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7" r:id="rId10"/>
    <p:sldId id="271" r:id="rId11"/>
    <p:sldId id="273" r:id="rId12"/>
    <p:sldId id="272" r:id="rId13"/>
    <p:sldId id="275" r:id="rId14"/>
    <p:sldId id="276" r:id="rId15"/>
    <p:sldId id="278" r:id="rId16"/>
    <p:sldId id="270" r:id="rId17"/>
    <p:sldId id="274" r:id="rId18"/>
    <p:sldId id="280" r:id="rId19"/>
    <p:sldId id="288" r:id="rId20"/>
    <p:sldId id="286" r:id="rId21"/>
    <p:sldId id="290" r:id="rId22"/>
    <p:sldId id="291" r:id="rId23"/>
    <p:sldId id="292" r:id="rId24"/>
    <p:sldId id="293" r:id="rId25"/>
    <p:sldId id="287" r:id="rId26"/>
    <p:sldId id="264" r:id="rId27"/>
    <p:sldId id="267" r:id="rId28"/>
    <p:sldId id="268" r:id="rId29"/>
    <p:sldId id="285" r:id="rId30"/>
    <p:sldId id="269" r:id="rId31"/>
    <p:sldId id="283" r:id="rId32"/>
    <p:sldId id="284" r:id="rId33"/>
    <p:sldId id="289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445DF-2C90-42B5-B902-0C2EA340D0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AF246-0CBC-4345-977F-B85DEEFC7BDF}">
      <dgm:prSet/>
      <dgm:spPr/>
      <dgm:t>
        <a:bodyPr/>
        <a:lstStyle/>
        <a:p>
          <a:r>
            <a:rPr lang="en-US" dirty="0"/>
            <a:t>Inefficient algorithm</a:t>
          </a:r>
        </a:p>
        <a:p>
          <a:r>
            <a:rPr lang="en-US" dirty="0"/>
            <a:t>Looped through the list three times to perform operations that could have been done within one loop</a:t>
          </a:r>
        </a:p>
      </dgm:t>
    </dgm:pt>
    <dgm:pt modelId="{FEB74851-4725-457C-9BCE-3176B0A04A0E}" type="parTrans" cxnId="{3F7F1C00-4637-4372-9C71-744B56BE6FCE}">
      <dgm:prSet/>
      <dgm:spPr/>
      <dgm:t>
        <a:bodyPr/>
        <a:lstStyle/>
        <a:p>
          <a:endParaRPr lang="en-US"/>
        </a:p>
      </dgm:t>
    </dgm:pt>
    <dgm:pt modelId="{B0F0B47E-D26A-4065-AEF5-AD85DEDD284D}" type="sibTrans" cxnId="{3F7F1C00-4637-4372-9C71-744B56BE6FCE}">
      <dgm:prSet/>
      <dgm:spPr/>
      <dgm:t>
        <a:bodyPr/>
        <a:lstStyle/>
        <a:p>
          <a:endParaRPr lang="en-US"/>
        </a:p>
      </dgm:t>
    </dgm:pt>
    <dgm:pt modelId="{7861B7FE-E75F-402D-BC1A-5643E9FD30CB}">
      <dgm:prSet/>
      <dgm:spPr/>
      <dgm:t>
        <a:bodyPr/>
        <a:lstStyle/>
        <a:p>
          <a:r>
            <a:rPr lang="en-US" dirty="0"/>
            <a:t>However, not very important because had to run this only once at the beginning of the project</a:t>
          </a:r>
        </a:p>
      </dgm:t>
    </dgm:pt>
    <dgm:pt modelId="{71CD413F-9A47-4055-B56E-9BBCBDD2A349}" type="parTrans" cxnId="{6773A784-67A9-4995-9584-B27C3F822D7C}">
      <dgm:prSet/>
      <dgm:spPr/>
      <dgm:t>
        <a:bodyPr/>
        <a:lstStyle/>
        <a:p>
          <a:endParaRPr lang="en-US"/>
        </a:p>
      </dgm:t>
    </dgm:pt>
    <dgm:pt modelId="{023C1295-2A30-44F6-8805-34518F23D5C1}" type="sibTrans" cxnId="{6773A784-67A9-4995-9584-B27C3F822D7C}">
      <dgm:prSet/>
      <dgm:spPr/>
      <dgm:t>
        <a:bodyPr/>
        <a:lstStyle/>
        <a:p>
          <a:endParaRPr lang="en-US"/>
        </a:p>
      </dgm:t>
    </dgm:pt>
    <dgm:pt modelId="{65FF474B-542B-4584-8E3A-3F4761199BC8}" type="pres">
      <dgm:prSet presAssocID="{504445DF-2C90-42B5-B902-0C2EA340D039}" presName="vert0" presStyleCnt="0">
        <dgm:presLayoutVars>
          <dgm:dir/>
          <dgm:animOne val="branch"/>
          <dgm:animLvl val="lvl"/>
        </dgm:presLayoutVars>
      </dgm:prSet>
      <dgm:spPr/>
    </dgm:pt>
    <dgm:pt modelId="{9038F685-D39D-4970-AD24-0DEF3C424C11}" type="pres">
      <dgm:prSet presAssocID="{31DAF246-0CBC-4345-977F-B85DEEFC7BDF}" presName="thickLine" presStyleLbl="alignNode1" presStyleIdx="0" presStyleCnt="2"/>
      <dgm:spPr/>
    </dgm:pt>
    <dgm:pt modelId="{FE995F30-FFC7-487D-886B-4F6EFB0CC687}" type="pres">
      <dgm:prSet presAssocID="{31DAF246-0CBC-4345-977F-B85DEEFC7BDF}" presName="horz1" presStyleCnt="0"/>
      <dgm:spPr/>
    </dgm:pt>
    <dgm:pt modelId="{F04761B7-33A1-4A93-96C7-7668EF13EC3E}" type="pres">
      <dgm:prSet presAssocID="{31DAF246-0CBC-4345-977F-B85DEEFC7BDF}" presName="tx1" presStyleLbl="revTx" presStyleIdx="0" presStyleCnt="2"/>
      <dgm:spPr/>
    </dgm:pt>
    <dgm:pt modelId="{7ADCE176-6AB3-4600-8463-8008BAA878DD}" type="pres">
      <dgm:prSet presAssocID="{31DAF246-0CBC-4345-977F-B85DEEFC7BDF}" presName="vert1" presStyleCnt="0"/>
      <dgm:spPr/>
    </dgm:pt>
    <dgm:pt modelId="{CF6B259B-A24F-4C78-B3A2-78DAD3111BEF}" type="pres">
      <dgm:prSet presAssocID="{7861B7FE-E75F-402D-BC1A-5643E9FD30CB}" presName="thickLine" presStyleLbl="alignNode1" presStyleIdx="1" presStyleCnt="2"/>
      <dgm:spPr/>
    </dgm:pt>
    <dgm:pt modelId="{7A1BFB73-C036-4DD7-8C0C-1307BAFD8AD6}" type="pres">
      <dgm:prSet presAssocID="{7861B7FE-E75F-402D-BC1A-5643E9FD30CB}" presName="horz1" presStyleCnt="0"/>
      <dgm:spPr/>
    </dgm:pt>
    <dgm:pt modelId="{ECCF0779-678C-40E7-9A62-C685D79E1B44}" type="pres">
      <dgm:prSet presAssocID="{7861B7FE-E75F-402D-BC1A-5643E9FD30CB}" presName="tx1" presStyleLbl="revTx" presStyleIdx="1" presStyleCnt="2"/>
      <dgm:spPr/>
    </dgm:pt>
    <dgm:pt modelId="{60215F71-F110-462B-82A0-E37613B203B7}" type="pres">
      <dgm:prSet presAssocID="{7861B7FE-E75F-402D-BC1A-5643E9FD30CB}" presName="vert1" presStyleCnt="0"/>
      <dgm:spPr/>
    </dgm:pt>
  </dgm:ptLst>
  <dgm:cxnLst>
    <dgm:cxn modelId="{3F7F1C00-4637-4372-9C71-744B56BE6FCE}" srcId="{504445DF-2C90-42B5-B902-0C2EA340D039}" destId="{31DAF246-0CBC-4345-977F-B85DEEFC7BDF}" srcOrd="0" destOrd="0" parTransId="{FEB74851-4725-457C-9BCE-3176B0A04A0E}" sibTransId="{B0F0B47E-D26A-4065-AEF5-AD85DEDD284D}"/>
    <dgm:cxn modelId="{6773A784-67A9-4995-9584-B27C3F822D7C}" srcId="{504445DF-2C90-42B5-B902-0C2EA340D039}" destId="{7861B7FE-E75F-402D-BC1A-5643E9FD30CB}" srcOrd="1" destOrd="0" parTransId="{71CD413F-9A47-4055-B56E-9BBCBDD2A349}" sibTransId="{023C1295-2A30-44F6-8805-34518F23D5C1}"/>
    <dgm:cxn modelId="{6C108D94-717F-4807-984A-0A8A4378A2B5}" type="presOf" srcId="{31DAF246-0CBC-4345-977F-B85DEEFC7BDF}" destId="{F04761B7-33A1-4A93-96C7-7668EF13EC3E}" srcOrd="0" destOrd="0" presId="urn:microsoft.com/office/officeart/2008/layout/LinedList"/>
    <dgm:cxn modelId="{34B7E8BB-2C65-4207-A6B6-6082AF601B91}" type="presOf" srcId="{504445DF-2C90-42B5-B902-0C2EA340D039}" destId="{65FF474B-542B-4584-8E3A-3F4761199BC8}" srcOrd="0" destOrd="0" presId="urn:microsoft.com/office/officeart/2008/layout/LinedList"/>
    <dgm:cxn modelId="{5CF485F6-3049-4467-96E3-5592F775238F}" type="presOf" srcId="{7861B7FE-E75F-402D-BC1A-5643E9FD30CB}" destId="{ECCF0779-678C-40E7-9A62-C685D79E1B44}" srcOrd="0" destOrd="0" presId="urn:microsoft.com/office/officeart/2008/layout/LinedList"/>
    <dgm:cxn modelId="{D9909D33-EBE1-47B7-B0F7-F68F7EFFF6DD}" type="presParOf" srcId="{65FF474B-542B-4584-8E3A-3F4761199BC8}" destId="{9038F685-D39D-4970-AD24-0DEF3C424C11}" srcOrd="0" destOrd="0" presId="urn:microsoft.com/office/officeart/2008/layout/LinedList"/>
    <dgm:cxn modelId="{2580A8D1-473A-4800-8B4A-45E831BD68AA}" type="presParOf" srcId="{65FF474B-542B-4584-8E3A-3F4761199BC8}" destId="{FE995F30-FFC7-487D-886B-4F6EFB0CC687}" srcOrd="1" destOrd="0" presId="urn:microsoft.com/office/officeart/2008/layout/LinedList"/>
    <dgm:cxn modelId="{C992824B-144D-4B53-AFE8-FC774B6C1C89}" type="presParOf" srcId="{FE995F30-FFC7-487D-886B-4F6EFB0CC687}" destId="{F04761B7-33A1-4A93-96C7-7668EF13EC3E}" srcOrd="0" destOrd="0" presId="urn:microsoft.com/office/officeart/2008/layout/LinedList"/>
    <dgm:cxn modelId="{333E72C5-7EA6-4D26-AFF4-72DD69321ECA}" type="presParOf" srcId="{FE995F30-FFC7-487D-886B-4F6EFB0CC687}" destId="{7ADCE176-6AB3-4600-8463-8008BAA878DD}" srcOrd="1" destOrd="0" presId="urn:microsoft.com/office/officeart/2008/layout/LinedList"/>
    <dgm:cxn modelId="{BE80807D-C0E6-462B-A406-521AC7CE0A7F}" type="presParOf" srcId="{65FF474B-542B-4584-8E3A-3F4761199BC8}" destId="{CF6B259B-A24F-4C78-B3A2-78DAD3111BEF}" srcOrd="2" destOrd="0" presId="urn:microsoft.com/office/officeart/2008/layout/LinedList"/>
    <dgm:cxn modelId="{F693B220-1155-4B63-B65D-1547D154F635}" type="presParOf" srcId="{65FF474B-542B-4584-8E3A-3F4761199BC8}" destId="{7A1BFB73-C036-4DD7-8C0C-1307BAFD8AD6}" srcOrd="3" destOrd="0" presId="urn:microsoft.com/office/officeart/2008/layout/LinedList"/>
    <dgm:cxn modelId="{460E99FE-FCB7-4301-99ED-604BF5945404}" type="presParOf" srcId="{7A1BFB73-C036-4DD7-8C0C-1307BAFD8AD6}" destId="{ECCF0779-678C-40E7-9A62-C685D79E1B44}" srcOrd="0" destOrd="0" presId="urn:microsoft.com/office/officeart/2008/layout/LinedList"/>
    <dgm:cxn modelId="{2EAA80FB-928F-4F51-917D-ECB9B22CF54A}" type="presParOf" srcId="{7A1BFB73-C036-4DD7-8C0C-1307BAFD8AD6}" destId="{60215F71-F110-462B-82A0-E37613B203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F685-D39D-4970-AD24-0DEF3C424C11}">
      <dsp:nvSpPr>
        <dsp:cNvPr id="0" name=""/>
        <dsp:cNvSpPr/>
      </dsp:nvSpPr>
      <dsp:spPr>
        <a:xfrm>
          <a:off x="0" y="0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761B7-33A1-4A93-96C7-7668EF13EC3E}">
      <dsp:nvSpPr>
        <dsp:cNvPr id="0" name=""/>
        <dsp:cNvSpPr/>
      </dsp:nvSpPr>
      <dsp:spPr>
        <a:xfrm>
          <a:off x="0" y="0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Inefficient algorithm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Looped through the list three times to perform operations that could have been done within one loop</a:t>
          </a:r>
        </a:p>
      </dsp:txBody>
      <dsp:txXfrm>
        <a:off x="0" y="0"/>
        <a:ext cx="6451943" cy="2233943"/>
      </dsp:txXfrm>
    </dsp:sp>
    <dsp:sp modelId="{CF6B259B-A24F-4C78-B3A2-78DAD3111BEF}">
      <dsp:nvSpPr>
        <dsp:cNvPr id="0" name=""/>
        <dsp:cNvSpPr/>
      </dsp:nvSpPr>
      <dsp:spPr>
        <a:xfrm>
          <a:off x="0" y="2233943"/>
          <a:ext cx="6451943" cy="0"/>
        </a:xfrm>
        <a:prstGeom prst="line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F0779-678C-40E7-9A62-C685D79E1B44}">
      <dsp:nvSpPr>
        <dsp:cNvPr id="0" name=""/>
        <dsp:cNvSpPr/>
      </dsp:nvSpPr>
      <dsp:spPr>
        <a:xfrm>
          <a:off x="0" y="2233943"/>
          <a:ext cx="6451943" cy="223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However, not very important because had to run this only once at the beginning of the project</a:t>
          </a:r>
        </a:p>
      </dsp:txBody>
      <dsp:txXfrm>
        <a:off x="0" y="2233943"/>
        <a:ext cx="6451943" cy="2233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9BA690-F31A-4B38-B56C-4CF79185F03D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2387BD-14FC-4B91-B9CC-2C472FC3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ragitoff.com/2016/03/english-dictionary-in-csv-forma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English Dictionary using Python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EFD9683-47D3-45B9-8AAC-569ABEDC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18" y="282320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720-BF29-4733-A2D6-DF2203DC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456471" cy="1622321"/>
          </a:xfrm>
        </p:spPr>
        <p:txBody>
          <a:bodyPr>
            <a:normAutofit/>
          </a:bodyPr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0CA8-4A30-457A-88B7-29A2746C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[…, 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sz="2000" dirty="0">
                <a:solidFill>
                  <a:schemeClr val="tx2"/>
                </a:solidFill>
              </a:rPr>
              <a:t>][“</a:t>
            </a:r>
            <a:r>
              <a:rPr lang="en-US" sz="2000" dirty="0">
                <a:solidFill>
                  <a:srgbClr val="00B050"/>
                </a:solidFill>
              </a:rPr>
              <a:t>Bat</a:t>
            </a:r>
            <a:r>
              <a:rPr lang="en-US" sz="2000" dirty="0">
                <a:solidFill>
                  <a:schemeClr val="tx2"/>
                </a:solidFill>
              </a:rPr>
              <a:t>”,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sz="2000" dirty="0">
                <a:solidFill>
                  <a:schemeClr val="tx2"/>
                </a:solidFill>
              </a:rPr>
              <a:t>],…]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 loaded from the CSV and saved as a pickle file for faster future use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A6B5C2-48DA-4190-9718-A19056F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99972"/>
            <a:ext cx="6019331" cy="3054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43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77415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AD9-D423-4F4D-AA34-7360243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369383" cy="1622321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F44E-7A04-413E-A36B-9BAA23E6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369383" cy="4158343"/>
          </a:xfrm>
        </p:spPr>
        <p:txBody>
          <a:bodyPr>
            <a:normAutofit/>
          </a:bodyPr>
          <a:lstStyle/>
          <a:p>
            <a:r>
              <a:rPr lang="en-US" sz="1800" dirty="0"/>
              <a:t>If the option to sort the list is checked, add the element to the end and then sort the list</a:t>
            </a:r>
          </a:p>
          <a:p>
            <a:r>
              <a:rPr lang="en-US" sz="1800" dirty="0"/>
              <a:t>Otherwise, perform binary search on the list to find a suitable position to insert the word, and then insert</a:t>
            </a:r>
          </a:p>
          <a:p>
            <a:r>
              <a:rPr lang="en-US" sz="1800" dirty="0"/>
              <a:t>According to python time complexity wiki, appending an element is O(1) and inserting is O(n). </a:t>
            </a:r>
          </a:p>
          <a:p>
            <a:r>
              <a:rPr lang="en-US" sz="1800" dirty="0"/>
              <a:t>For the first case, we append and sort O(</a:t>
            </a:r>
            <a:r>
              <a:rPr lang="en-US" sz="1800" dirty="0" err="1"/>
              <a:t>nlogn</a:t>
            </a:r>
            <a:r>
              <a:rPr lang="en-US" sz="1800" dirty="0"/>
              <a:t>), while in the second, we perform binary search O(</a:t>
            </a:r>
            <a:r>
              <a:rPr lang="en-US" sz="1800" dirty="0" err="1"/>
              <a:t>logn</a:t>
            </a:r>
            <a:r>
              <a:rPr lang="en-US" sz="1800" dirty="0"/>
              <a:t>) and then insert O(n), thus it is faster.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5B41D05-380B-4F89-90EF-476FFA3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11868"/>
            <a:ext cx="6019331" cy="343101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02052-B94B-4280-AD7C-596418482B92}"/>
              </a:ext>
            </a:extLst>
          </p:cNvPr>
          <p:cNvSpPr txBox="1"/>
          <p:nvPr/>
        </p:nvSpPr>
        <p:spPr>
          <a:xfrm>
            <a:off x="5606144" y="5573485"/>
            <a:ext cx="601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(more efficient than the first one) would be to perform a linear search to find a suitable position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26015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A056-2853-4861-9522-E2C8AFCD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14" y="609600"/>
            <a:ext cx="4319233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19F6D-1003-4A44-8B08-86298A54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463197"/>
            <a:ext cx="6045576" cy="3929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5354-D1E6-45CD-9D06-15BF0FF5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14" y="2057400"/>
            <a:ext cx="431923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Either simple linear search, or binary search</a:t>
            </a:r>
          </a:p>
          <a:p>
            <a:r>
              <a:rPr lang="en-US" sz="2000" dirty="0"/>
              <a:t>While performing binary search, as there could be more than one instance of a word, need to search for the words within the range</a:t>
            </a:r>
          </a:p>
          <a:p>
            <a:r>
              <a:rPr lang="en-US" sz="2000" dirty="0"/>
              <a:t>Because the list is already sorted, other words can only be within the same range as the found word</a:t>
            </a:r>
          </a:p>
          <a:p>
            <a:r>
              <a:rPr lang="en-US" sz="2000" dirty="0"/>
              <a:t>The code at the left is doing the same within a binary search (if the word is found)</a:t>
            </a:r>
          </a:p>
        </p:txBody>
      </p:sp>
    </p:spTree>
    <p:extLst>
      <p:ext uri="{BB962C8B-B14F-4D97-AF65-F5344CB8AC3E}">
        <p14:creationId xmlns:p14="http://schemas.microsoft.com/office/powerpoint/2010/main" val="33130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E1CD-EABE-4F8B-AD59-51A96666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7" y="598714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Delete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3DE0-D197-46BF-9B1A-5C8D6F5A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92" y="2690507"/>
            <a:ext cx="6213570" cy="31533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4A07-0362-41F9-AF09-A5EC095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7" y="2020388"/>
            <a:ext cx="4354467" cy="4038600"/>
          </a:xfrm>
        </p:spPr>
        <p:txBody>
          <a:bodyPr>
            <a:normAutofit/>
          </a:bodyPr>
          <a:lstStyle/>
          <a:p>
            <a:r>
              <a:rPr lang="en-US" dirty="0"/>
              <a:t>Either delete the word using python list comprehension (linear), or using similar approach to searching</a:t>
            </a:r>
          </a:p>
          <a:p>
            <a:r>
              <a:rPr lang="en-US" dirty="0"/>
              <a:t>Like with searching, perform binary search to find the word, and then delete the words within the range.</a:t>
            </a:r>
          </a:p>
          <a:p>
            <a:r>
              <a:rPr lang="en-US" dirty="0"/>
              <a:t>Can then use the del function which runs at O(n)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976DA-3EAC-43DD-BC40-5E29F447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29" y="707587"/>
            <a:ext cx="6959296" cy="12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DICTIONARIES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AF4-DBB5-491A-A7BB-921493C6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5" y="454434"/>
            <a:ext cx="10599082" cy="1356360"/>
          </a:xfrm>
        </p:spPr>
        <p:txBody>
          <a:bodyPr>
            <a:normAutofit/>
          </a:bodyPr>
          <a:lstStyle/>
          <a:p>
            <a:r>
              <a:rPr lang="en-US" dirty="0"/>
              <a:t>Dictionary</a:t>
            </a:r>
            <a:r>
              <a:rPr lang="en-US" sz="3200" dirty="0"/>
              <a:t> </a:t>
            </a:r>
            <a:r>
              <a:rPr lang="en-US" dirty="0"/>
              <a:t>Implementation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6E39D1-2E0E-4EFC-AB81-F16500BE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2014856"/>
            <a:ext cx="6045576" cy="28263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E0C1-CEFD-48B5-B519-CCC44A50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Structure:</a:t>
            </a:r>
          </a:p>
          <a:p>
            <a:pPr lvl="1"/>
            <a:r>
              <a:rPr lang="en-US" dirty="0"/>
              <a:t>{…, </a:t>
            </a: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/>
              <a:t>” :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[“Bat”, “n.”, “A large stick”], [“Bat”, “n.”, “A part of brick with one whole end”]</a:t>
            </a:r>
            <a:r>
              <a:rPr lang="en-US" dirty="0"/>
              <a:t>],</a:t>
            </a:r>
          </a:p>
          <a:p>
            <a:pPr marL="457200" lvl="1" indent="0">
              <a:buNone/>
            </a:pPr>
            <a:r>
              <a:rPr lang="en-US" dirty="0"/>
              <a:t>…}</a:t>
            </a:r>
          </a:p>
          <a:p>
            <a:r>
              <a:rPr lang="en-US" sz="2000" dirty="0"/>
              <a:t>Created by traversing through the list and appending each element to the dictionary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Using try catch makes it more efficient than searching if the key exists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D5F5D3-4DC7-41CC-934B-2E5DC12085F9}"/>
              </a:ext>
            </a:extLst>
          </p:cNvPr>
          <p:cNvCxnSpPr/>
          <p:nvPr/>
        </p:nvCxnSpPr>
        <p:spPr>
          <a:xfrm flipH="1" flipV="1">
            <a:off x="4974771" y="3864429"/>
            <a:ext cx="2677886" cy="14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56825A-C58F-4A84-8A74-E4B9AEE17BEA}"/>
              </a:ext>
            </a:extLst>
          </p:cNvPr>
          <p:cNvSpPr txBox="1"/>
          <p:nvPr/>
        </p:nvSpPr>
        <p:spPr>
          <a:xfrm>
            <a:off x="872064" y="5279571"/>
            <a:ext cx="66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thing to note here is that the dictionary keys are being stored as lowercase letters. This is for case-insensitive search.</a:t>
            </a:r>
          </a:p>
        </p:txBody>
      </p:sp>
    </p:spTree>
    <p:extLst>
      <p:ext uri="{BB962C8B-B14F-4D97-AF65-F5344CB8AC3E}">
        <p14:creationId xmlns:p14="http://schemas.microsoft.com/office/powerpoint/2010/main" val="276916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310-E894-4AC7-A8C6-5B1FDC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3158-9005-441D-8676-69841EA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Searching, two ways: </a:t>
            </a:r>
          </a:p>
          <a:p>
            <a:pPr lvl="1"/>
            <a:r>
              <a:rPr lang="en-US" dirty="0"/>
              <a:t>Binary search (works because we are using a sorted list) </a:t>
            </a:r>
          </a:p>
          <a:p>
            <a:pPr lvl="1"/>
            <a:r>
              <a:rPr lang="en-US" dirty="0"/>
              <a:t>Linear search</a:t>
            </a:r>
          </a:p>
          <a:p>
            <a:r>
              <a:rPr lang="en-US" dirty="0"/>
              <a:t>Deleting a word, two ways:</a:t>
            </a:r>
          </a:p>
          <a:p>
            <a:pPr lvl="1"/>
            <a:r>
              <a:rPr lang="en-US" dirty="0"/>
              <a:t>Binary search and delete</a:t>
            </a:r>
          </a:p>
          <a:p>
            <a:pPr lvl="1"/>
            <a:r>
              <a:rPr lang="en-US" dirty="0"/>
              <a:t>Linear (list comprehension)</a:t>
            </a:r>
          </a:p>
          <a:p>
            <a:r>
              <a:rPr lang="en-US" dirty="0"/>
              <a:t>Insert, two ways:</a:t>
            </a:r>
          </a:p>
          <a:p>
            <a:pPr lvl="1"/>
            <a:r>
              <a:rPr lang="en-US" dirty="0"/>
              <a:t>Append to the list at the end and sort the list (inefficient)</a:t>
            </a:r>
          </a:p>
          <a:p>
            <a:pPr lvl="1"/>
            <a:r>
              <a:rPr lang="en-US" dirty="0"/>
              <a:t>Perform binary search to find the suitable place for the new word</a:t>
            </a:r>
          </a:p>
        </p:txBody>
      </p:sp>
    </p:spTree>
    <p:extLst>
      <p:ext uri="{BB962C8B-B14F-4D97-AF65-F5344CB8AC3E}">
        <p14:creationId xmlns:p14="http://schemas.microsoft.com/office/powerpoint/2010/main" val="351672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1C2-4E94-496F-8418-D20DA59A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069770" cy="5606143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C0C5-58AC-4B61-989C-6C8F5F4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004" y="609600"/>
            <a:ext cx="6961196" cy="3777343"/>
          </a:xfrm>
        </p:spPr>
        <p:txBody>
          <a:bodyPr>
            <a:normAutofit/>
          </a:bodyPr>
          <a:lstStyle/>
          <a:p>
            <a:r>
              <a:rPr lang="en-US" dirty="0"/>
              <a:t>Like converting a given list to a dictionary as seen earlier, can use exception handling to attempt appending an element to the end of the matched value from the given key (word to be added)</a:t>
            </a:r>
          </a:p>
          <a:p>
            <a:r>
              <a:rPr lang="en-US" dirty="0"/>
              <a:t>If the word is not found, </a:t>
            </a:r>
            <a:r>
              <a:rPr lang="en-US" dirty="0" err="1"/>
              <a:t>KeyError</a:t>
            </a:r>
            <a:r>
              <a:rPr lang="en-US" dirty="0"/>
              <a:t> is thrown, and the word can be appended to the list.</a:t>
            </a:r>
          </a:p>
          <a:p>
            <a:r>
              <a:rPr lang="en-US" dirty="0"/>
              <a:t>Doing so also requires the dictionary to be sorted, however</a:t>
            </a:r>
          </a:p>
          <a:p>
            <a:r>
              <a:rPr lang="en-US" dirty="0"/>
              <a:t>Thus, the time taken is O(1) if the key already exists, or O(</a:t>
            </a:r>
            <a:r>
              <a:rPr lang="en-US" dirty="0" err="1"/>
              <a:t>nlogn</a:t>
            </a:r>
            <a:r>
              <a:rPr lang="en-US" dirty="0"/>
              <a:t>) for sorting if the key was appended at the 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9AAFB-7F06-4986-9406-6CAC3FE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29" y="4247141"/>
            <a:ext cx="5734345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3C0-C944-4EE5-BDA0-E7E1FF5A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Searching a dictionary, which is a hash-table, is simply matching with the key and takes O(1).</a:t>
            </a:r>
            <a:endParaRPr lang="en-US" sz="200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D3B8BB-133A-48C3-8FF8-61D00982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5" y="1098611"/>
            <a:ext cx="822569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9AD-FD82-4DA2-BCD2-E0A3FEDD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1" y="59616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Obtaining the dictionary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0397-EE56-4682-97B2-933C1A9C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085" y="59616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https://www.bragitoff.com/2016/03/english-dictionary-in-csv-format/</a:t>
            </a:r>
            <a:endParaRPr lang="en-US" sz="2000" dirty="0"/>
          </a:p>
          <a:p>
            <a:r>
              <a:rPr lang="en-US" sz="2000" dirty="0"/>
              <a:t>Found CSV for each word from this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569BA-75F3-460F-94B9-5B71DD02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 b="-2"/>
          <a:stretch/>
        </p:blipFill>
        <p:spPr>
          <a:xfrm>
            <a:off x="540071" y="2584701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DC7-FD83-48D1-A08A-4E915A7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45720" indent="0" algn="ctr">
              <a:buNone/>
            </a:pPr>
            <a:r>
              <a:rPr lang="en-US" sz="2000" dirty="0"/>
              <a:t>As with searching, deletion also requires matching the key and using the pop command to remove the key-value pair.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DE211E-BD36-4AAD-82F0-01C7A4DA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1" y="802315"/>
            <a:ext cx="7246038" cy="26266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71C0A7C-A5C9-42F3-8E9D-30BD9EC82C2E}"/>
              </a:ext>
            </a:extLst>
          </p:cNvPr>
          <p:cNvSpPr txBox="1">
            <a:spLocks/>
          </p:cNvSpPr>
          <p:nvPr/>
        </p:nvSpPr>
        <p:spPr>
          <a:xfrm>
            <a:off x="792026" y="4102589"/>
            <a:ext cx="10602867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Delete Word</a:t>
            </a:r>
          </a:p>
        </p:txBody>
      </p:sp>
    </p:spTree>
    <p:extLst>
      <p:ext uri="{BB962C8B-B14F-4D97-AF65-F5344CB8AC3E}">
        <p14:creationId xmlns:p14="http://schemas.microsoft.com/office/powerpoint/2010/main" val="12141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8EA84-AA47-4E64-9AEA-745F57EA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3D311-5198-4AE1-A195-642105676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796DA-D5EE-4FC0-96F9-890960AE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25775"/>
            <a:ext cx="6377629" cy="5258429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/>
              <a:t>Doubly Linked List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54535-C006-4CBD-B555-2D26AE62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28800"/>
            <a:ext cx="0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DAC0F7-2DBA-4AAA-9322-66E0AECD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77" y="1692185"/>
            <a:ext cx="3511730" cy="34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70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D2AA-277B-469F-9BB6-42C7F5F4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Insert Word or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C5D0-707B-4DFE-9B80-968DF098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err="1"/>
              <a:t>DoublyLinkedList</a:t>
            </a:r>
            <a:r>
              <a:rPr lang="en-US" dirty="0"/>
              <a:t> is empty, insert at the beginning</a:t>
            </a:r>
          </a:p>
          <a:p>
            <a:r>
              <a:rPr lang="en-US" dirty="0"/>
              <a:t>If the word already exists, append the type and meaning to the word list</a:t>
            </a:r>
          </a:p>
          <a:p>
            <a:r>
              <a:rPr lang="en-US" dirty="0"/>
              <a:t>Otherwise, insert in sorted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C15E7-EF94-49D1-A1A5-D6FD654C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" y="700705"/>
            <a:ext cx="4561479" cy="54565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251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5FA0-2352-4057-B206-00F8296B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0F33-DEAB-4032-B986-A8E6AF32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3864936" cy="4038600"/>
          </a:xfrm>
        </p:spPr>
        <p:txBody>
          <a:bodyPr>
            <a:normAutofit/>
          </a:bodyPr>
          <a:lstStyle/>
          <a:p>
            <a:r>
              <a:rPr lang="en-US" dirty="0"/>
              <a:t>As the </a:t>
            </a:r>
            <a:r>
              <a:rPr lang="en-US" dirty="0" err="1"/>
              <a:t>DoublyLinkedList</a:t>
            </a:r>
            <a:r>
              <a:rPr lang="en-US" dirty="0"/>
              <a:t> is sorted, we can only traverse from the beginning (linear search)</a:t>
            </a:r>
          </a:p>
          <a:p>
            <a:r>
              <a:rPr lang="en-US" dirty="0"/>
              <a:t>Cannot perform binary search, as we cannot access the middle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D4A6-EE28-4716-AA29-C5272757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1" y="1465435"/>
            <a:ext cx="7238951" cy="39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72B-BB23-4757-AA0E-BE350BC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16" y="1126343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/>
              <a:t>Delete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106A-90E8-4EE4-B6E9-3A2D2B65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16" y="2569612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 dirty="0"/>
              <a:t>Deletion is faster than for list because we can delete at the middle.</a:t>
            </a:r>
          </a:p>
          <a:p>
            <a:r>
              <a:rPr lang="en-US" sz="1800" dirty="0"/>
              <a:t>The part that causes delete to take long time and not O(1) is to find the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8F6A4-118E-4921-A349-6A442C3D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6" y="1073029"/>
            <a:ext cx="543587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B37D10-E592-4E31-A0D3-49F404E4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4" y="415770"/>
            <a:ext cx="8579291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5AC-67A2-4112-8C6D-1D87D3B2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B42F-B11F-425E-B88C-CDD89EC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Searching</a:t>
            </a:r>
          </a:p>
          <a:p>
            <a:r>
              <a:rPr lang="en-US" sz="2000"/>
              <a:t>Deleting word</a:t>
            </a:r>
          </a:p>
          <a:p>
            <a:r>
              <a:rPr lang="en-US" sz="2000"/>
              <a:t>Adding word/meaning</a:t>
            </a:r>
          </a:p>
          <a:p>
            <a:r>
              <a:rPr lang="en-US" sz="2000"/>
              <a:t>Saving the updated dictionary with added/deleted word (for future runs)</a:t>
            </a:r>
            <a:endParaRPr lang="en-US" sz="2000" dirty="0"/>
          </a:p>
        </p:txBody>
      </p:sp>
      <p:pic>
        <p:nvPicPr>
          <p:cNvPr id="17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B0062E-A0D7-4BE6-9749-83451F488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6" r="2" b="2"/>
          <a:stretch/>
        </p:blipFill>
        <p:spPr>
          <a:xfrm>
            <a:off x="5405862" y="1366667"/>
            <a:ext cx="6019331" cy="41214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555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3C1-9773-4332-9FC9-BD9D3AF3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Word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6FE7-EAC9-4E11-A2FB-536D9F92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is saved as a pickle file for each data structure</a:t>
            </a:r>
          </a:p>
          <a:p>
            <a:r>
              <a:rPr lang="en-US" dirty="0"/>
              <a:t>The program checks if these pickle files exist in the directory.</a:t>
            </a:r>
          </a:p>
          <a:p>
            <a:r>
              <a:rPr lang="en-US" dirty="0"/>
              <a:t>If not, it will create the and load the objects for each data structures using “dictionary.csv” and store them into relevant pickle files</a:t>
            </a:r>
          </a:p>
          <a:p>
            <a:r>
              <a:rPr lang="en-US" dirty="0"/>
              <a:t>If the dictionary is updated (after adding or deleting a word or a meaning), the pickle files are deleted and need to be recreated during the next run (consistency)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A602-8FD3-447B-9253-937EA874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064" y="518160"/>
            <a:ext cx="2076557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30B-1934-41EE-B45E-C4CEEC71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514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dirty="0"/>
              <a:t>Saving the Word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80C8-DAFA-4AA0-A67B-100F2B1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" y="1630441"/>
            <a:ext cx="6045576" cy="35971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F7A1-FB4B-45F4-90B6-A33232E0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514" y="2057400"/>
            <a:ext cx="4553507" cy="40386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While saving, if the data-type being used is a list, it is as simple as simply writing the list to the csv file. </a:t>
            </a:r>
          </a:p>
          <a:p>
            <a:r>
              <a:rPr lang="en-US" sz="2000" dirty="0"/>
              <a:t>If the data-type is a dictionary, need to flatten the list generated by taking all the values from the dictionary</a:t>
            </a:r>
          </a:p>
          <a:p>
            <a:r>
              <a:rPr lang="en-US" sz="2000" dirty="0"/>
              <a:t>After writing the csv file, the pickle files are deleted to be updated in the next run</a:t>
            </a:r>
          </a:p>
          <a:p>
            <a:r>
              <a:rPr lang="en-US" sz="2000" dirty="0"/>
              <a:t>There is also a global variable that tracks any changes to the word dictionary. If the dictionary has not been changed, the save attempt does nothing</a:t>
            </a:r>
          </a:p>
        </p:txBody>
      </p:sp>
    </p:spTree>
    <p:extLst>
      <p:ext uri="{BB962C8B-B14F-4D97-AF65-F5344CB8AC3E}">
        <p14:creationId xmlns:p14="http://schemas.microsoft.com/office/powerpoint/2010/main" val="333834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04E71D-46AD-4098-B3F1-71C5B5AD2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75FFA-2B8C-4584-9D0D-829756577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45835-04CD-49BE-B105-1B4770F29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FCF4C0-36B9-48B9-99A8-D6A94DF0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610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08528-2E98-4932-9873-B91BEC5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335" y="821637"/>
            <a:ext cx="6107439" cy="3796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/>
              <a:t>Performance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6A9899-E13E-41CB-A144-53FCE2B9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4C2E94FB-5137-4528-8E49-A26D799F7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r="20527" b="-2"/>
          <a:stretch/>
        </p:blipFill>
        <p:spPr>
          <a:xfrm>
            <a:off x="20" y="-1"/>
            <a:ext cx="4646208" cy="6858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ED05-2776-4DF5-B8B8-1DA552C5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 flipV="1">
            <a:off x="8328054" y="4246774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E346A-063C-4F62-BFDF-FD7DE6F0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0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Merge CSV Files into a single CSV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57F9EC-F97B-4B0B-AD6C-7896D6BD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867516"/>
            <a:ext cx="5069590" cy="260660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1FEC5A-C730-4428-86E3-3DDC7F98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09" y="671201"/>
            <a:ext cx="2703971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578-0A5A-41B4-B8A4-8DE27DB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(Searching)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89EAB-A5FC-42DE-A7D4-0D3FFA22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5" y="2057400"/>
            <a:ext cx="9320972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86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9686-D600-466C-81EB-2F0FDACB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(Insertion)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20702-7DED-4AF2-9C74-AF6362CA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01" y="2057400"/>
            <a:ext cx="9408661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2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198A-A436-4B01-AE44-E0045D0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 (Deletion)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B123A-135A-4692-81EC-550DA98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50" y="2057400"/>
            <a:ext cx="9421763" cy="40386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941-1B11-451F-9C49-B03BB70C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some Data Structures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2440-52AF-4AD2-A498-CECB694F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used because they have a fixed size whereas the word dictionary requires the ability to add or delete a word or meaning</a:t>
            </a:r>
          </a:p>
          <a:p>
            <a:r>
              <a:rPr lang="en-US" dirty="0"/>
              <a:t>Stacks and queues would be extremely inefficient as we are more often trying to access the elements belonging at the middle of the dataset</a:t>
            </a:r>
          </a:p>
          <a:p>
            <a:r>
              <a:rPr lang="en-US" dirty="0"/>
              <a:t>Linked lists, while could be used, would perform very poorly (because cannot revisit the previous node during deletion or insertion between two words – solved using doubly linked 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62A-0D32-4238-9DFF-1AE95823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9877-2890-41B5-9A00-D066C440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delete specific meaning for a word</a:t>
            </a:r>
          </a:p>
          <a:p>
            <a:r>
              <a:rPr lang="en-US" dirty="0"/>
              <a:t>No search autocomplete, which could be implemented using “</a:t>
            </a:r>
            <a:r>
              <a:rPr lang="en-US" dirty="0" err="1"/>
              <a:t>Trie</a:t>
            </a:r>
            <a:r>
              <a:rPr lang="en-US" dirty="0"/>
              <a:t>” data structure (efficient) or a linear search (inefficient)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56A2-3AEA-4BDF-8456-93230CBA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2BE9-109E-44D7-9923-1BD2F801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When using linked list, can implement it like dictionary, i.e., for a word, storing all the meanings in another sub-list instead of one sub-list per meaning.</a:t>
            </a:r>
          </a:p>
          <a:p>
            <a:r>
              <a:rPr lang="en-US" dirty="0"/>
              <a:t>While it does not provide O(1) during access, sorting is quicker, and operations like binary search, delete, and binary search insert are simpler</a:t>
            </a:r>
          </a:p>
          <a:p>
            <a:r>
              <a:rPr lang="en-US" dirty="0"/>
              <a:t>Current implementation: 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large stick”</a:t>
            </a:r>
            <a:r>
              <a:rPr lang="en-US" dirty="0">
                <a:solidFill>
                  <a:schemeClr val="tx2"/>
                </a:solidFill>
              </a:rPr>
              <a:t>][“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“n.”, “A part of brick with one whole end”</a:t>
            </a:r>
            <a:r>
              <a:rPr lang="en-US" dirty="0">
                <a:solidFill>
                  <a:schemeClr val="tx2"/>
                </a:solidFill>
              </a:rPr>
              <a:t>],…] </a:t>
            </a:r>
            <a:r>
              <a:rPr lang="en-US" dirty="0"/>
              <a:t>could be changed to</a:t>
            </a:r>
          </a:p>
          <a:p>
            <a:r>
              <a:rPr lang="en-US" dirty="0">
                <a:solidFill>
                  <a:schemeClr val="tx2"/>
                </a:solidFill>
              </a:rPr>
              <a:t>[…, [“</a:t>
            </a:r>
            <a:r>
              <a:rPr lang="en-US" dirty="0">
                <a:solidFill>
                  <a:srgbClr val="00B050"/>
                </a:solidFill>
              </a:rPr>
              <a:t>Bat</a:t>
            </a:r>
            <a:r>
              <a:rPr lang="en-US" dirty="0">
                <a:solidFill>
                  <a:schemeClr val="tx2"/>
                </a:solidFill>
              </a:rPr>
              <a:t>”, 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[“n.”, “A large stick”], [“n.”, “A part of brick with one whole end”]</a:t>
            </a:r>
            <a:r>
              <a:rPr lang="en-US" dirty="0">
                <a:solidFill>
                  <a:schemeClr val="tx2"/>
                </a:solidFill>
              </a:rPr>
              <a:t>],…].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307-0B2A-4DB4-87CF-2684F07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Merge CSV Files into a single CSV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A33CF89-36B1-4B0B-A181-04F23AD9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8" y="3993794"/>
            <a:ext cx="6428067" cy="138690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84B13C-D538-47CC-AC91-45EB0492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8" y="1346653"/>
            <a:ext cx="6428068" cy="151755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F59F956-4CD2-4EBE-9D1A-781C34C6F59A}"/>
              </a:ext>
            </a:extLst>
          </p:cNvPr>
          <p:cNvSpPr/>
          <p:nvPr/>
        </p:nvSpPr>
        <p:spPr>
          <a:xfrm flipH="1">
            <a:off x="8232269" y="3027156"/>
            <a:ext cx="269474" cy="80368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F214-AB42-4BAE-B931-0FBE54B6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54" y="979593"/>
            <a:ext cx="2917885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Merge CSV Files into a single CSV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5B670-C431-4365-A8D0-31DDE716B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6594" y="570430"/>
            <a:ext cx="6525220" cy="5717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merge_csv_files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="dictionary"):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csv.field_size_limit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(256 &lt;&lt; 20)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glob.glob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foldername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"/*.csv")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filename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with open(filename, newline='') 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[e for e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meaning_list_all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if e]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range(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try: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][0].split(' (',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][0]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split_opening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[1].split(')', 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f"({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[0]})"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split_middle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].append(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split_closing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[1])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except Exception as 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continue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sorted(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key=lambda s: s[0].lower())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with open('dictionary.csv', 'w', newline='') as f: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#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method from CSV package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write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csv.writer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(f)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write.writerows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meaning_list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9BFE-87BA-418C-BBFE-4E827BC859E7}"/>
              </a:ext>
            </a:extLst>
          </p:cNvPr>
          <p:cNvSpPr txBox="1"/>
          <p:nvPr/>
        </p:nvSpPr>
        <p:spPr>
          <a:xfrm>
            <a:off x="8708572" y="1269255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each CSV to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2BD05-AEB6-4910-890A-9560D6DED9E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044543" y="1453921"/>
            <a:ext cx="664029" cy="4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D40901-49AE-4B9B-ABA7-118BBFD32D96}"/>
              </a:ext>
            </a:extLst>
          </p:cNvPr>
          <p:cNvSpPr txBox="1"/>
          <p:nvPr/>
        </p:nvSpPr>
        <p:spPr>
          <a:xfrm>
            <a:off x="8021195" y="239687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each row into three parts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4CEF-9F91-4D10-8FB1-6C5DA8A0B1E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273143" y="2766202"/>
            <a:ext cx="1259460" cy="31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0D3115-F68B-4116-9DAA-2BEAF9E1A72D}"/>
              </a:ext>
            </a:extLst>
          </p:cNvPr>
          <p:cNvSpPr txBox="1"/>
          <p:nvPr/>
        </p:nvSpPr>
        <p:spPr>
          <a:xfrm>
            <a:off x="8142053" y="3222528"/>
            <a:ext cx="28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 the data to sub-lists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AEE7EB-7729-4038-A675-9248A762DF0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728857" y="3591860"/>
            <a:ext cx="1823935" cy="3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C086BF-9B68-4391-A7FC-5AEFF17ED74D}"/>
              </a:ext>
            </a:extLst>
          </p:cNvPr>
          <p:cNvSpPr txBox="1"/>
          <p:nvPr/>
        </p:nvSpPr>
        <p:spPr>
          <a:xfrm>
            <a:off x="7860477" y="4016753"/>
            <a:ext cx="30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the list (Tim sort)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2BAD1E-FFA3-4090-BD05-348CA07C4163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013372" y="4386085"/>
            <a:ext cx="396087" cy="27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5C4177-F887-4C2A-AE48-D3E28CBD6952}"/>
              </a:ext>
            </a:extLst>
          </p:cNvPr>
          <p:cNvSpPr txBox="1"/>
          <p:nvPr/>
        </p:nvSpPr>
        <p:spPr>
          <a:xfrm>
            <a:off x="8309366" y="5416509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the list to csv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02028C-32C5-4CBC-A465-03559C710067}"/>
              </a:ext>
            </a:extLst>
          </p:cNvPr>
          <p:cNvCxnSpPr>
            <a:cxnSpLocks/>
          </p:cNvCxnSpPr>
          <p:nvPr/>
        </p:nvCxnSpPr>
        <p:spPr>
          <a:xfrm flipH="1">
            <a:off x="7130143" y="5591642"/>
            <a:ext cx="1011910" cy="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CC-54A3-4474-8511-4586AF38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Merge CSV Files into a single CSV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851F3-6AE8-4577-BC27-38054C390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14111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64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C1-F762-48E9-A6F3-61A06A5A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Sort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Combination of insertion sort and merge sort</a:t>
                </a:r>
              </a:p>
              <a:p>
                <a:r>
                  <a:rPr lang="en-US" dirty="0"/>
                  <a:t>Default sorting algorithm in python, usage: sorted(list)</a:t>
                </a:r>
              </a:p>
              <a:p>
                <a:r>
                  <a:rPr lang="en-US" dirty="0"/>
                  <a:t>Stable sort</a:t>
                </a:r>
              </a:p>
              <a:p>
                <a:r>
                  <a:rPr lang="en-US" dirty="0"/>
                  <a:t>Concept is to break a large array into smaller sorted arrays (known as run, usually of size 32 or 64 or larger if the sorted sequence is larger)</a:t>
                </a:r>
              </a:p>
              <a:p>
                <a:r>
                  <a:rPr lang="en-US" dirty="0"/>
                  <a:t>When going through the array, if the number of sorted elements is smaller than the run, perform insertion sort until it reaches the size of the run</a:t>
                </a:r>
              </a:p>
              <a:p>
                <a:r>
                  <a:rPr lang="en-US" dirty="0"/>
                  <a:t>Then combine the smaller arrays by using merge function of merge sort</a:t>
                </a:r>
              </a:p>
              <a:p>
                <a:r>
                  <a:rPr lang="en-US" dirty="0"/>
                  <a:t>Works well because insertion sort works efficiently for smaller arrays</a:t>
                </a:r>
              </a:p>
              <a:p>
                <a:r>
                  <a:rPr lang="en-US" dirty="0"/>
                  <a:t>Compared to quicksort, worst-case runtime is better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vs O(</a:t>
                </a:r>
                <a:r>
                  <a:rPr lang="en-US" dirty="0" err="1"/>
                  <a:t>nlogn</a:t>
                </a:r>
                <a:r>
                  <a:rPr lang="en-US" dirty="0"/>
                  <a:t>)), and it is also very fast for almost sorted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DE0F-8E6B-4A14-8CE4-98C020D2E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45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017357-8CD7-4045-AFF3-73902C7D2BC3}"/>
              </a:ext>
            </a:extLst>
          </p:cNvPr>
          <p:cNvSpPr txBox="1"/>
          <p:nvPr/>
        </p:nvSpPr>
        <p:spPr>
          <a:xfrm>
            <a:off x="5660571" y="9646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https://svn.python.org/projects/python/trunk/Objects/listsort.txt</a:t>
            </a:r>
          </a:p>
        </p:txBody>
      </p:sp>
    </p:spTree>
    <p:extLst>
      <p:ext uri="{BB962C8B-B14F-4D97-AF65-F5344CB8AC3E}">
        <p14:creationId xmlns:p14="http://schemas.microsoft.com/office/powerpoint/2010/main" val="17339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8D3C-8355-4D6D-B20F-7DA62F4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FF6C-5378-4C47-8774-E39EAF25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List (Similar to Dynamic Array, can use index, as well as dynamically insert or delete elements)</a:t>
            </a:r>
          </a:p>
          <a:p>
            <a:r>
              <a:rPr lang="en-US" dirty="0"/>
              <a:t>Python Dictionary (Hash Table) </a:t>
            </a:r>
            <a:r>
              <a:rPr lang="en-US" dirty="0">
                <a:sym typeface="Wingdings" panose="05000000000000000000" pitchFamily="2" charset="2"/>
              </a:rPr>
              <a:t> As the name itself might suggest, one of the best data structures to implement a word dictionary</a:t>
            </a:r>
          </a:p>
          <a:p>
            <a:r>
              <a:rPr lang="en-US" dirty="0"/>
              <a:t>Doubly linked list (self implemented)</a:t>
            </a:r>
          </a:p>
          <a:p>
            <a:r>
              <a:rPr lang="en-US" dirty="0"/>
              <a:t>Still using python list inside the aforementioned data structures to store meanings as an object.</a:t>
            </a:r>
          </a:p>
          <a:p>
            <a:endParaRPr lang="en-US" dirty="0"/>
          </a:p>
          <a:p>
            <a:r>
              <a:rPr lang="en-US" dirty="0"/>
              <a:t>Another good data structure for implementing a word dictionary is “</a:t>
            </a:r>
            <a:r>
              <a:rPr lang="en-US" dirty="0" err="1"/>
              <a:t>Trie</a:t>
            </a:r>
            <a:r>
              <a:rPr lang="en-US" dirty="0"/>
              <a:t>”, where the search operation takes running time of the length of characters, but not implemented. Tries are known to be good for prefix search.</a:t>
            </a:r>
          </a:p>
        </p:txBody>
      </p:sp>
    </p:spTree>
    <p:extLst>
      <p:ext uri="{BB962C8B-B14F-4D97-AF65-F5344CB8AC3E}">
        <p14:creationId xmlns:p14="http://schemas.microsoft.com/office/powerpoint/2010/main" val="12583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84379C-A5C5-403F-BAF1-93FA04746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0256F1-4052-4858-AFB0-B9A09DC0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CCC2-27B2-4E65-9731-E529FF9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B99B93-2513-4A3B-9E37-2A97C85B0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15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798</TotalTime>
  <Words>1958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Corbel</vt:lpstr>
      <vt:lpstr>JetBrains Mono</vt:lpstr>
      <vt:lpstr>Basis</vt:lpstr>
      <vt:lpstr>English Dictionary using Python</vt:lpstr>
      <vt:lpstr>Obtaining the dictionary data</vt:lpstr>
      <vt:lpstr>Merge CSV Files into a single CSV</vt:lpstr>
      <vt:lpstr>Merge CSV Files into a single CSV</vt:lpstr>
      <vt:lpstr>Merge CSV Files into a single CSV</vt:lpstr>
      <vt:lpstr>Merge CSV Files into a single CSV</vt:lpstr>
      <vt:lpstr>Tim Sort O(nlogn)</vt:lpstr>
      <vt:lpstr>Data Structures Used</vt:lpstr>
      <vt:lpstr>Lists</vt:lpstr>
      <vt:lpstr>List Implementation</vt:lpstr>
      <vt:lpstr>Operations on List</vt:lpstr>
      <vt:lpstr>Insert Word or Meaning</vt:lpstr>
      <vt:lpstr>Search</vt:lpstr>
      <vt:lpstr>Delete Word</vt:lpstr>
      <vt:lpstr>DICTIONARIES</vt:lpstr>
      <vt:lpstr>Dictionary Implementation</vt:lpstr>
      <vt:lpstr>Operations on Dictionary</vt:lpstr>
      <vt:lpstr>Insert Word or Meaning</vt:lpstr>
      <vt:lpstr>Search</vt:lpstr>
      <vt:lpstr>PowerPoint Presentation</vt:lpstr>
      <vt:lpstr>Doubly Linked List</vt:lpstr>
      <vt:lpstr>Insert Word or Meaning</vt:lpstr>
      <vt:lpstr>Search</vt:lpstr>
      <vt:lpstr>Delete Word</vt:lpstr>
      <vt:lpstr>PowerPoint Presentation</vt:lpstr>
      <vt:lpstr>The Application</vt:lpstr>
      <vt:lpstr>Loading the Word Dictionary</vt:lpstr>
      <vt:lpstr>Saving the Word Dictionary</vt:lpstr>
      <vt:lpstr>Performance</vt:lpstr>
      <vt:lpstr>Comparing performance (Searching)</vt:lpstr>
      <vt:lpstr>Comparing performance (Insertion)</vt:lpstr>
      <vt:lpstr>Comparing performance (Deletion)</vt:lpstr>
      <vt:lpstr>Why some Data Structures Cannot be Used</vt:lpstr>
      <vt:lpstr>Limitations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Dictionary using Python</dc:title>
  <dc:creator>Diwas Lamsal</dc:creator>
  <cp:lastModifiedBy>Diwas Lamsal</cp:lastModifiedBy>
  <cp:revision>647</cp:revision>
  <dcterms:created xsi:type="dcterms:W3CDTF">2021-11-23T08:58:11Z</dcterms:created>
  <dcterms:modified xsi:type="dcterms:W3CDTF">2021-11-24T05:06:14Z</dcterms:modified>
</cp:coreProperties>
</file>