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Slide Image Placeholder 1"/>
          <p:cNvSpPr>
            <a:spLocks noGrp="1" noRot="1" noChangeAspect="1"/>
          </p:cNvSpPr>
          <p:nvPr>
            <p:ph type="sldImg"/>
          </p:nvPr>
        </p:nvSpPr>
        <p:spPr/>
      </p:sp>
      <p:sp>
        <p:nvSpPr>
          <p:cNvPr id="1048628" name="Notes Placeholder 2"/>
          <p:cNvSpPr>
            <a:spLocks noGrp="1"/>
          </p:cNvSpPr>
          <p:nvPr>
            <p:ph type="body" idx="1"/>
          </p:nvPr>
        </p:nvSpPr>
        <p:spPr/>
        <p:txBody>
          <a:bodyPr/>
          <a:lstStyle/>
          <a:p>
            <a:endParaRPr lang="en-IN" dirty="0"/>
          </a:p>
        </p:txBody>
      </p:sp>
      <p:sp>
        <p:nvSpPr>
          <p:cNvPr id="1048629"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a:xfrm>
            <a:off x="609600" y="1577340"/>
            <a:ext cx="10972800" cy="266700"/>
          </a:xfrm>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slow">
    <p:wipe/>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1"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2"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3"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4" name="object 7"/>
          <p:cNvSpPr txBox="1">
            <a:spLocks noGrp="1"/>
          </p:cNvSpPr>
          <p:nvPr>
            <p:ph type="ctrTitle"/>
          </p:nvPr>
        </p:nvSpPr>
        <p:spPr>
          <a:xfrm>
            <a:off x="-198923" y="1236269"/>
            <a:ext cx="9982200" cy="1493999"/>
          </a:xfrm>
          <a:prstGeom prst="rect">
            <a:avLst/>
          </a:prstGeom>
        </p:spPr>
        <p:txBody>
          <a:bodyPr vert="horz" wrap="square" lIns="0" tIns="16510" rIns="0" bIns="0" rtlCol="0">
            <a:spAutoFit/>
          </a:bodyPr>
          <a:lstStyle/>
          <a:p>
            <a:pPr marL="3213735">
              <a:spcBef>
                <a:spcPts val="130"/>
              </a:spcBef>
            </a:pPr>
            <a:r>
              <a:rPr lang="en-US" b="1"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E</a:t>
            </a:r>
            <a:r>
              <a:rPr lang="en-IN" b="1"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MPLOYEE PERFORMANCE ANALYSIS USING EXCEL</a:t>
            </a:r>
            <a:br>
              <a:rPr lang="en-US" b="1" i="0" dirty="0">
                <a:solidFill>
                  <a:srgbClr val="0F0F0F"/>
                </a:solidFill>
                <a:effectLst/>
                <a:latin typeface="Roboto" panose="020F0502020204030204" pitchFamily="2" charset="0"/>
              </a:rPr>
            </a:br>
            <a:endParaRPr spc="15" dirty="0"/>
          </a:p>
        </p:txBody>
      </p:sp>
      <p:pic>
        <p:nvPicPr>
          <p:cNvPr id="2097156" name="object 9"/>
          <p:cNvPicPr>
            <a:picLocks/>
          </p:cNvPicPr>
          <p:nvPr/>
        </p:nvPicPr>
        <p:blipFill>
          <a:blip r:embed="rId3" cstate="print"/>
          <a:stretch>
            <a:fillRect/>
          </a:stretch>
        </p:blipFill>
        <p:spPr>
          <a:xfrm>
            <a:off x="676275" y="6467475"/>
            <a:ext cx="2143125" cy="200025"/>
          </a:xfrm>
          <a:prstGeom prst="rect">
            <a:avLst/>
          </a:prstGeom>
        </p:spPr>
      </p:pic>
      <p:sp>
        <p:nvSpPr>
          <p:cNvPr id="1048625"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6" name="TextBox 13"/>
          <p:cNvSpPr txBox="1"/>
          <p:nvPr/>
        </p:nvSpPr>
        <p:spPr>
          <a:xfrm>
            <a:off x="2819400" y="3230463"/>
            <a:ext cx="10481963" cy="1477328"/>
          </a:xfrm>
          <a:prstGeom prst="rect">
            <a:avLst/>
          </a:prstGeom>
          <a:noFill/>
        </p:spPr>
        <p:txBody>
          <a:bodyPr wrap="square" rtlCol="0">
            <a:spAutoFit/>
          </a:bodyPr>
          <a:lstStyle/>
          <a:p>
            <a:r>
              <a:rPr lang="en-US" b="1" i="1" dirty="0">
                <a:latin typeface="Congenial Black" panose="02000000000000000000" pitchFamily="2" charset="0"/>
                <a:ea typeface="Congenial Black" panose="02000000000000000000" pitchFamily="2" charset="0"/>
                <a:cs typeface="Forte Forward" pitchFamily="2" charset="0"/>
              </a:rPr>
              <a:t>STUDENT NAME</a:t>
            </a:r>
            <a:r>
              <a:rPr lang="en-US" altLang="en-IN" b="1" i="1" dirty="0">
                <a:latin typeface="Congenial Black" panose="02000000000000000000" pitchFamily="2" charset="0"/>
                <a:ea typeface="Congenial Black" panose="02000000000000000000" pitchFamily="2" charset="0"/>
                <a:cs typeface="Forte Forward" pitchFamily="2" charset="0"/>
              </a:rPr>
              <a:t>  : </a:t>
            </a:r>
            <a:r>
              <a:rPr lang="en-IN" altLang="en-IN" b="1" i="1" dirty="0">
                <a:latin typeface="Congenial Black" panose="02000000000000000000" pitchFamily="2" charset="0"/>
                <a:ea typeface="Congenial Black" panose="02000000000000000000" pitchFamily="2" charset="0"/>
                <a:cs typeface="Forte Forward" pitchFamily="2" charset="0"/>
              </a:rPr>
              <a:t>DIWASH K</a:t>
            </a:r>
            <a:endParaRPr lang="en-US" b="1" i="1" dirty="0">
              <a:latin typeface="Congenial Black" panose="02000000000000000000" pitchFamily="2" charset="0"/>
              <a:ea typeface="Congenial Black" panose="02000000000000000000" pitchFamily="2" charset="0"/>
              <a:cs typeface="Forte Forward" pitchFamily="2" charset="0"/>
            </a:endParaRPr>
          </a:p>
          <a:p>
            <a:r>
              <a:rPr lang="en-US" b="1" i="1" dirty="0">
                <a:latin typeface="Congenial Black" panose="02000000000000000000" pitchFamily="2" charset="0"/>
                <a:ea typeface="Congenial Black" panose="02000000000000000000" pitchFamily="2" charset="0"/>
                <a:cs typeface="Forte Forward" pitchFamily="2" charset="0"/>
              </a:rPr>
              <a:t>REGISTER N</a:t>
            </a:r>
            <a:r>
              <a:rPr lang="en-US" altLang="en-IN" b="1" i="1" dirty="0">
                <a:latin typeface="Congenial Black" panose="02000000000000000000" pitchFamily="2" charset="0"/>
                <a:ea typeface="Congenial Black" panose="02000000000000000000" pitchFamily="2" charset="0"/>
                <a:cs typeface="Forte Forward" pitchFamily="2" charset="0"/>
              </a:rPr>
              <a:t>O       : </a:t>
            </a:r>
            <a:r>
              <a:rPr lang="en-IN" altLang="en-IN" b="1" i="1" dirty="0">
                <a:latin typeface="Congenial Black" panose="02000000000000000000" pitchFamily="2" charset="0"/>
                <a:ea typeface="Congenial Black" panose="02000000000000000000" pitchFamily="2" charset="0"/>
                <a:cs typeface="Forte Forward" pitchFamily="2" charset="0"/>
              </a:rPr>
              <a:t>312204023 ,(562FBE5882CBE458D3B46BD49959DE13</a:t>
            </a:r>
          </a:p>
          <a:p>
            <a:r>
              <a:rPr lang="en-US" b="1" i="1" dirty="0">
                <a:latin typeface="Congenial Black" panose="02000000000000000000" pitchFamily="2" charset="0"/>
                <a:ea typeface="Congenial Black" panose="02000000000000000000" pitchFamily="2" charset="0"/>
                <a:cs typeface="Forte Forward" pitchFamily="2" charset="0"/>
              </a:rPr>
              <a:t>DEPARTMEN</a:t>
            </a:r>
            <a:r>
              <a:rPr lang="en-US" altLang="en-IN" b="1" i="1" dirty="0">
                <a:latin typeface="Congenial Black" panose="02000000000000000000" pitchFamily="2" charset="0"/>
                <a:ea typeface="Congenial Black" panose="02000000000000000000" pitchFamily="2" charset="0"/>
                <a:cs typeface="Forte Forward" pitchFamily="2" charset="0"/>
              </a:rPr>
              <a:t>T      : </a:t>
            </a:r>
            <a:r>
              <a:rPr lang="en-IN" altLang="en-IN" b="1" i="1" dirty="0">
                <a:latin typeface="Congenial Black" panose="02000000000000000000" pitchFamily="2" charset="0"/>
                <a:ea typeface="Congenial Black" panose="02000000000000000000" pitchFamily="2" charset="0"/>
                <a:cs typeface="Forte Forward" pitchFamily="2" charset="0"/>
              </a:rPr>
              <a:t>B.COM GENERAL, COMMERCE </a:t>
            </a:r>
            <a:endParaRPr lang="zh-CN" altLang="en-US" b="1" i="1" dirty="0">
              <a:latin typeface="Congenial Black" panose="02000000000000000000" pitchFamily="2" charset="0"/>
              <a:cs typeface="Forte Forward" pitchFamily="2" charset="0"/>
            </a:endParaRPr>
          </a:p>
          <a:p>
            <a:r>
              <a:rPr lang="en-US" b="1" i="1" dirty="0">
                <a:latin typeface="Congenial Black" panose="02000000000000000000" pitchFamily="2" charset="0"/>
                <a:ea typeface="Congenial Black" panose="02000000000000000000" pitchFamily="2" charset="0"/>
                <a:cs typeface="Forte Forward" pitchFamily="2" charset="0"/>
              </a:rPr>
              <a:t>COLLEGE</a:t>
            </a:r>
            <a:r>
              <a:rPr lang="en-US" altLang="en-IN" b="1" i="1" dirty="0">
                <a:latin typeface="Congenial Black" panose="02000000000000000000" pitchFamily="2" charset="0"/>
                <a:ea typeface="Congenial Black" panose="02000000000000000000" pitchFamily="2" charset="0"/>
                <a:cs typeface="Forte Forward" pitchFamily="2" charset="0"/>
              </a:rPr>
              <a:t>              : SRIRAM COLLEGE OF ARTS &amp; SCIENCE </a:t>
            </a:r>
            <a:endParaRPr lang="zh-CN" altLang="en-US" b="1" i="1" dirty="0">
              <a:latin typeface="Congenial Black" panose="02000000000000000000" pitchFamily="2" charset="0"/>
              <a:cs typeface="Forte Forward" pitchFamily="2" charset="0"/>
            </a:endParaRPr>
          </a:p>
          <a:p>
            <a:r>
              <a:rPr lang="en-US" b="1" i="1" dirty="0">
                <a:latin typeface="Congenial Black" panose="02000000000000000000" pitchFamily="2" charset="0"/>
                <a:ea typeface="Congenial Black" panose="02000000000000000000" pitchFamily="2" charset="0"/>
                <a:cs typeface="Forte Forward" pitchFamily="2" charset="0"/>
              </a:rPr>
              <a:t>           </a:t>
            </a:r>
            <a:endParaRPr lang="en-IN" b="1" i="1" dirty="0">
              <a:latin typeface="Congenial Black" panose="02000000000000000000" pitchFamily="2" charset="0"/>
              <a:ea typeface="Congenial Black" panose="02000000000000000000" pitchFamily="2" charset="0"/>
              <a:cs typeface="Forte Forward" pitchFamily="2" charset="0"/>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51773"/>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Congenial Black" panose="02000503040000020004" pitchFamily="2" charset="0"/>
                <a:cs typeface="Trebuchet MS"/>
              </a:rPr>
              <a:t>M</a:t>
            </a:r>
            <a:r>
              <a:rPr sz="4000" b="1" dirty="0">
                <a:latin typeface="Congenial Black" panose="02000503040000020004" pitchFamily="2" charset="0"/>
                <a:cs typeface="Trebuchet MS"/>
              </a:rPr>
              <a:t>O</a:t>
            </a:r>
            <a:r>
              <a:rPr sz="4000" b="1" spc="-15" dirty="0">
                <a:latin typeface="Congenial Black" panose="02000503040000020004" pitchFamily="2" charset="0"/>
                <a:cs typeface="Trebuchet MS"/>
              </a:rPr>
              <a:t>D</a:t>
            </a:r>
            <a:r>
              <a:rPr sz="4000" b="1" spc="-35" dirty="0">
                <a:latin typeface="Congenial Black" panose="02000503040000020004" pitchFamily="2" charset="0"/>
                <a:cs typeface="Trebuchet MS"/>
              </a:rPr>
              <a:t>E</a:t>
            </a:r>
            <a:r>
              <a:rPr sz="4000" b="1" spc="-30" dirty="0">
                <a:latin typeface="Congenial Black" panose="02000503040000020004" pitchFamily="2" charset="0"/>
                <a:cs typeface="Trebuchet MS"/>
              </a:rPr>
              <a:t>LL</a:t>
            </a:r>
            <a:r>
              <a:rPr sz="4000" b="1" spc="-5" dirty="0">
                <a:latin typeface="Congenial Black" panose="02000503040000020004" pitchFamily="2" charset="0"/>
                <a:cs typeface="Trebuchet MS"/>
              </a:rPr>
              <a:t>I</a:t>
            </a:r>
            <a:r>
              <a:rPr sz="4000" b="1" spc="30" dirty="0">
                <a:latin typeface="Congenial Black" panose="02000503040000020004" pitchFamily="2" charset="0"/>
                <a:cs typeface="Trebuchet MS"/>
              </a:rPr>
              <a:t>N</a:t>
            </a:r>
            <a:r>
              <a:rPr sz="4000" b="1" spc="5" dirty="0">
                <a:latin typeface="Congenial Black" panose="02000503040000020004" pitchFamily="2" charset="0"/>
                <a:cs typeface="Trebuchet MS"/>
              </a:rPr>
              <a:t>G</a:t>
            </a:r>
            <a:endParaRPr sz="4000" dirty="0">
              <a:latin typeface="Congenial Black" panose="02000503040000020004" pitchFamily="2" charset="0"/>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999388" y="1524634"/>
            <a:ext cx="9404872" cy="5120640"/>
          </a:xfrm>
          <a:prstGeom prst="rect">
            <a:avLst/>
          </a:prstGeom>
        </p:spPr>
        <p:txBody>
          <a:bodyPr wrap="square" rtlCol="0">
            <a:spAutoFit/>
          </a:bodyPr>
          <a:lstStyle/>
          <a:p>
            <a:r>
              <a:rPr lang="en-US" sz="2800">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600" name="object 7"/>
          <p:cNvSpPr txBox="1">
            <a:spLocks noGrp="1"/>
          </p:cNvSpPr>
          <p:nvPr>
            <p:ph type="title"/>
          </p:nvPr>
        </p:nvSpPr>
        <p:spPr>
          <a:xfrm>
            <a:off x="755332" y="385444"/>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latin typeface="Congenial Black" panose="02000503040000020004" pitchFamily="2" charset="0"/>
              </a:rPr>
              <a:t>R</a:t>
            </a:r>
            <a:r>
              <a:rPr sz="4000" spc="-40" dirty="0">
                <a:latin typeface="Congenial Black" panose="02000503040000020004" pitchFamily="2" charset="0"/>
              </a:rPr>
              <a:t>E</a:t>
            </a:r>
            <a:r>
              <a:rPr sz="4000" spc="15" dirty="0">
                <a:latin typeface="Congenial Black" panose="02000503040000020004" pitchFamily="2" charset="0"/>
              </a:rPr>
              <a:t>S</a:t>
            </a:r>
            <a:r>
              <a:rPr sz="4000" spc="-30" dirty="0">
                <a:latin typeface="Congenial Black" panose="02000503040000020004" pitchFamily="2" charset="0"/>
              </a:rPr>
              <a:t>U</a:t>
            </a:r>
            <a:r>
              <a:rPr sz="4000" spc="-405" dirty="0">
                <a:latin typeface="Congenial Black" panose="02000503040000020004" pitchFamily="2" charset="0"/>
              </a:rPr>
              <a:t>L</a:t>
            </a:r>
            <a:r>
              <a:rPr sz="4000" dirty="0">
                <a:latin typeface="Congenial Black" panose="02000503040000020004" pitchFamily="2" charset="0"/>
              </a:rPr>
              <a:t>TS</a:t>
            </a:r>
          </a:p>
        </p:txBody>
      </p:sp>
      <p:sp>
        <p:nvSpPr>
          <p:cNvPr id="104860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53" name="Content Placeholder 3"/>
          <p:cNvPicPr>
            <a:picLocks/>
          </p:cNvPicPr>
          <p:nvPr/>
        </p:nvPicPr>
        <p:blipFill>
          <a:blip r:embed="rId3"/>
          <a:stretch>
            <a:fillRect/>
          </a:stretch>
        </p:blipFill>
        <p:spPr>
          <a:xfrm>
            <a:off x="1736273" y="1834291"/>
            <a:ext cx="7918508" cy="4025172"/>
          </a:xfrm>
          <a:prstGeom prst="rect">
            <a:avLst/>
          </a:prstGeom>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615553"/>
          </a:xfrm>
        </p:spPr>
        <p:txBody>
          <a:bodyPr/>
          <a:lstStyle/>
          <a:p>
            <a:r>
              <a:rPr lang="en-US" sz="4000" dirty="0">
                <a:latin typeface="Congenial Black" panose="02000503040000020004" pitchFamily="2" charset="0"/>
                <a:cs typeface="Times New Roman" panose="02020603050405020304" pitchFamily="18" charset="0"/>
              </a:rPr>
              <a:t>conclusion</a:t>
            </a:r>
            <a:endParaRPr lang="en-IN" sz="4000" dirty="0">
              <a:latin typeface="Congenial Black" panose="02000503040000020004" pitchFamily="2" charset="0"/>
              <a:cs typeface="Times New Roman" panose="02020603050405020304" pitchFamily="18" charset="0"/>
            </a:endParaRPr>
          </a:p>
        </p:txBody>
      </p:sp>
      <p:sp>
        <p:nvSpPr>
          <p:cNvPr id="1048596" name="TextBox 1048595"/>
          <p:cNvSpPr txBox="1"/>
          <p:nvPr/>
        </p:nvSpPr>
        <p:spPr>
          <a:xfrm>
            <a:off x="755332" y="2007037"/>
            <a:ext cx="10397033" cy="3863340"/>
          </a:xfrm>
          <a:prstGeom prst="rect">
            <a:avLst/>
          </a:prstGeom>
        </p:spPr>
        <p:txBody>
          <a:bodyPr wrap="square" rtlCol="0">
            <a:spAutoFit/>
          </a:bodyPr>
          <a:lstStyle/>
          <a:p>
            <a:r>
              <a:rPr lang="en-US" sz="2800">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4" name="object 17"/>
          <p:cNvSpPr txBox="1">
            <a:spLocks noGrp="1"/>
          </p:cNvSpPr>
          <p:nvPr>
            <p:ph type="title"/>
          </p:nvPr>
        </p:nvSpPr>
        <p:spPr>
          <a:xfrm>
            <a:off x="681355" y="742231"/>
            <a:ext cx="3909695" cy="632224"/>
          </a:xfrm>
          <a:prstGeom prst="rect">
            <a:avLst/>
          </a:prstGeom>
        </p:spPr>
        <p:txBody>
          <a:bodyPr vert="horz" wrap="square" lIns="0" tIns="16510" rIns="0" bIns="0" rtlCol="0">
            <a:spAutoFit/>
          </a:bodyPr>
          <a:lstStyle/>
          <a:p>
            <a:pPr marL="12700">
              <a:lnSpc>
                <a:spcPct val="100000"/>
              </a:lnSpc>
              <a:spcBef>
                <a:spcPts val="130"/>
              </a:spcBef>
            </a:pPr>
            <a:r>
              <a:rPr sz="4000" i="1" spc="5" dirty="0">
                <a:latin typeface="Congenial Black" panose="02000000000000000000" pitchFamily="2" charset="0"/>
                <a:ea typeface="Congenial Black" panose="02000000000000000000" pitchFamily="2" charset="0"/>
              </a:rPr>
              <a:t>PROJECT</a:t>
            </a:r>
            <a:r>
              <a:rPr lang="en-IN" sz="4000" i="1" spc="-85" dirty="0">
                <a:latin typeface="Congenial Black" panose="02000000000000000000" pitchFamily="2" charset="0"/>
                <a:ea typeface="Congenial Black" panose="02000000000000000000" pitchFamily="2" charset="0"/>
              </a:rPr>
              <a:t> </a:t>
            </a:r>
            <a:r>
              <a:rPr sz="4000" i="1" spc="25" dirty="0">
                <a:latin typeface="Congenial Black" panose="02000000000000000000" pitchFamily="2" charset="0"/>
                <a:ea typeface="Congenial Black" panose="02000000000000000000" pitchFamily="2" charset="0"/>
              </a:rPr>
              <a:t>TITLE</a:t>
            </a:r>
            <a:endParaRPr sz="4000" i="1" dirty="0">
              <a:latin typeface="Congenial Black" panose="02000000000000000000" pitchFamily="2" charset="0"/>
              <a:ea typeface="Congenial Black" panose="02000000000000000000" pitchFamily="2" charset="0"/>
            </a:endParaRPr>
          </a:p>
        </p:txBody>
      </p:sp>
      <p:grpSp>
        <p:nvGrpSpPr>
          <p:cNvPr id="32" name="object 18"/>
          <p:cNvGrpSpPr/>
          <p:nvPr/>
        </p:nvGrpSpPr>
        <p:grpSpPr>
          <a:xfrm>
            <a:off x="466725" y="6410325"/>
            <a:ext cx="3705225" cy="295275"/>
            <a:chOff x="466725" y="6410325"/>
            <a:chExt cx="3705225" cy="295275"/>
          </a:xfrm>
        </p:grpSpPr>
        <p:pic>
          <p:nvPicPr>
            <p:cNvPr id="2097157" name="object 19"/>
            <p:cNvPicPr>
              <a:picLocks/>
            </p:cNvPicPr>
            <p:nvPr/>
          </p:nvPicPr>
          <p:blipFill>
            <a:blip r:embed="rId2" cstate="print"/>
            <a:stretch>
              <a:fillRect/>
            </a:stretch>
          </p:blipFill>
          <p:spPr>
            <a:xfrm>
              <a:off x="676275" y="6467475"/>
              <a:ext cx="2143125" cy="200025"/>
            </a:xfrm>
            <a:prstGeom prst="rect">
              <a:avLst/>
            </a:prstGeom>
          </p:spPr>
        </p:pic>
        <p:pic>
          <p:nvPicPr>
            <p:cNvPr id="2097158"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6" name="TextBox 22"/>
          <p:cNvSpPr txBox="1"/>
          <p:nvPr/>
        </p:nvSpPr>
        <p:spPr>
          <a:xfrm>
            <a:off x="680658" y="2123271"/>
            <a:ext cx="9865706" cy="2123658"/>
          </a:xfrm>
          <a:prstGeom prst="rect">
            <a:avLst/>
          </a:prstGeom>
          <a:noFill/>
        </p:spPr>
        <p:txBody>
          <a:bodyPr wrap="square" rtlCol="0">
            <a:spAutoFit/>
          </a:bodyPr>
          <a:lstStyle/>
          <a:p>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Salary and compensation</a:t>
            </a:r>
            <a:endParaRPr lang="en-IN" sz="2800" i="1" dirty="0">
              <a:solidFill>
                <a:srgbClr val="7030A0"/>
              </a:solidFill>
              <a:latin typeface="Congenial Black" panose="02000000000000000000" pitchFamily="2" charset="0"/>
              <a:ea typeface="Congenial Black" panose="02000000000000000000" pitchFamily="2" charset="0"/>
              <a:cs typeface="Times New Roman" panose="02020603050405020304" pitchFamily="18" charset="0"/>
            </a:endParaRPr>
          </a:p>
          <a:p>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Through Excel Data</a:t>
            </a:r>
            <a:endParaRPr lang="en-IN" sz="2800" i="1" dirty="0">
              <a:solidFill>
                <a:srgbClr val="7030A0"/>
              </a:solidFill>
              <a:latin typeface="Congenial Black" panose="02000000000000000000" pitchFamily="2" charset="0"/>
              <a:ea typeface="Congenial Black" panose="02000000000000000000" pitchFamily="2" charset="0"/>
              <a:cs typeface="Times New Roman" panose="02020603050405020304" pitchFamily="18" charset="0"/>
            </a:endParaRPr>
          </a:p>
          <a:p>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a:t>
            </a:r>
            <a:r>
              <a:rPr lang="en-IN"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a:t>
            </a:r>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Modelling</a:t>
            </a:r>
            <a:endParaRPr lang="en-IN" sz="2800" i="1" dirty="0">
              <a:solidFill>
                <a:srgbClr val="7030A0"/>
              </a:solidFill>
              <a:latin typeface="Congenial Black" panose="02000000000000000000" pitchFamily="2" charset="0"/>
              <a:ea typeface="Congenial Black" panose="02000000000000000000" pitchFamily="2" charset="0"/>
              <a:cs typeface="Times New Roman" panose="02020603050405020304" pitchFamily="18" charset="0"/>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4"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9" name="object 17"/>
          <p:cNvPicPr>
            <a:picLocks/>
          </p:cNvPicPr>
          <p:nvPr/>
        </p:nvPicPr>
        <p:blipFill>
          <a:blip r:embed="rId2" cstate="print"/>
          <a:stretch>
            <a:fillRect/>
          </a:stretch>
        </p:blipFill>
        <p:spPr>
          <a:xfrm>
            <a:off x="10687050" y="6134100"/>
            <a:ext cx="247650" cy="247650"/>
          </a:xfrm>
          <a:prstGeom prst="rect">
            <a:avLst/>
          </a:prstGeom>
        </p:spPr>
      </p:pic>
      <p:grpSp>
        <p:nvGrpSpPr>
          <p:cNvPr id="35" name="object 18"/>
          <p:cNvGrpSpPr/>
          <p:nvPr/>
        </p:nvGrpSpPr>
        <p:grpSpPr>
          <a:xfrm>
            <a:off x="47625" y="3819523"/>
            <a:ext cx="4124325" cy="3009900"/>
            <a:chOff x="47625" y="3819523"/>
            <a:chExt cx="4124325" cy="3009900"/>
          </a:xfrm>
        </p:grpSpPr>
        <p:pic>
          <p:nvPicPr>
            <p:cNvPr id="2097160" name="object 19"/>
            <p:cNvPicPr>
              <a:picLocks/>
            </p:cNvPicPr>
            <p:nvPr/>
          </p:nvPicPr>
          <p:blipFill>
            <a:blip r:embed="rId3" cstate="print"/>
            <a:stretch>
              <a:fillRect/>
            </a:stretch>
          </p:blipFill>
          <p:spPr>
            <a:xfrm>
              <a:off x="466725" y="6410325"/>
              <a:ext cx="3705225" cy="295275"/>
            </a:xfrm>
            <a:prstGeom prst="rect">
              <a:avLst/>
            </a:prstGeom>
          </p:spPr>
        </p:pic>
        <p:pic>
          <p:nvPicPr>
            <p:cNvPr id="2097161"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Congenial Black" panose="02000503040000020004" pitchFamily="2" charset="0"/>
              </a:rPr>
              <a:t>A</a:t>
            </a:r>
            <a:r>
              <a:rPr sz="4000" spc="-5" dirty="0">
                <a:latin typeface="Congenial Black" panose="02000503040000020004" pitchFamily="2" charset="0"/>
              </a:rPr>
              <a:t>G</a:t>
            </a:r>
            <a:r>
              <a:rPr sz="4000" spc="-35" dirty="0">
                <a:latin typeface="Congenial Black" panose="02000503040000020004" pitchFamily="2" charset="0"/>
              </a:rPr>
              <a:t>E</a:t>
            </a:r>
            <a:r>
              <a:rPr sz="4000" spc="15" dirty="0">
                <a:latin typeface="Congenial Black" panose="02000503040000020004" pitchFamily="2" charset="0"/>
              </a:rPr>
              <a:t>N</a:t>
            </a:r>
            <a:r>
              <a:rPr sz="4000" dirty="0">
                <a:latin typeface="Congenial Black" panose="02000503040000020004" pitchFamily="2" charset="0"/>
              </a:rPr>
              <a:t>DA</a:t>
            </a:r>
          </a:p>
        </p:txBody>
      </p:sp>
      <p:sp>
        <p:nvSpPr>
          <p:cNvPr id="104866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3" name="TextBox 22"/>
          <p:cNvSpPr txBox="1"/>
          <p:nvPr/>
        </p:nvSpPr>
        <p:spPr>
          <a:xfrm>
            <a:off x="2509807" y="1042032"/>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a:xfrm>
            <a:off x="798887"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i="1" spc="-20" dirty="0">
                <a:latin typeface="Congenial Black" panose="02000503040000020004" pitchFamily="2" charset="0"/>
              </a:rPr>
              <a:t>P</a:t>
            </a:r>
            <a:r>
              <a:rPr sz="4000" i="1" spc="15" dirty="0">
                <a:latin typeface="Congenial Black" panose="02000503040000020004" pitchFamily="2" charset="0"/>
              </a:rPr>
              <a:t>ROB</a:t>
            </a:r>
            <a:r>
              <a:rPr sz="4000" i="1" spc="55" dirty="0">
                <a:latin typeface="Congenial Black" panose="02000503040000020004" pitchFamily="2" charset="0"/>
              </a:rPr>
              <a:t>L</a:t>
            </a:r>
            <a:r>
              <a:rPr sz="4000" i="1" spc="-20" dirty="0">
                <a:latin typeface="Congenial Black" panose="02000503040000020004" pitchFamily="2" charset="0"/>
              </a:rPr>
              <a:t>E</a:t>
            </a:r>
            <a:r>
              <a:rPr sz="4000" i="1" spc="20" dirty="0">
                <a:latin typeface="Congenial Black" panose="02000503040000020004" pitchFamily="2" charset="0"/>
              </a:rPr>
              <a:t>M</a:t>
            </a:r>
            <a:r>
              <a:rPr sz="4000" i="1" dirty="0">
                <a:latin typeface="Congenial Black" panose="02000503040000020004" pitchFamily="2" charset="0"/>
              </a:rPr>
              <a:t>	</a:t>
            </a:r>
            <a:r>
              <a:rPr sz="4000" i="1" spc="10" dirty="0">
                <a:latin typeface="Congenial Black" panose="02000503040000020004" pitchFamily="2" charset="0"/>
              </a:rPr>
              <a:t>S</a:t>
            </a:r>
            <a:r>
              <a:rPr sz="4000" i="1" spc="-370" dirty="0">
                <a:latin typeface="Congenial Black" panose="02000503040000020004" pitchFamily="2" charset="0"/>
              </a:rPr>
              <a:t>T</a:t>
            </a:r>
            <a:r>
              <a:rPr sz="4000" i="1" spc="-375" dirty="0">
                <a:latin typeface="Congenial Black" panose="02000503040000020004" pitchFamily="2" charset="0"/>
              </a:rPr>
              <a:t>A</a:t>
            </a:r>
            <a:r>
              <a:rPr sz="4000" i="1" spc="15" dirty="0">
                <a:latin typeface="Congenial Black" panose="02000503040000020004" pitchFamily="2" charset="0"/>
              </a:rPr>
              <a:t>T</a:t>
            </a:r>
            <a:r>
              <a:rPr sz="4000" i="1" spc="-10" dirty="0">
                <a:latin typeface="Congenial Black" panose="02000503040000020004" pitchFamily="2" charset="0"/>
              </a:rPr>
              <a:t>E</a:t>
            </a:r>
            <a:r>
              <a:rPr sz="4000" i="1" spc="-20" dirty="0">
                <a:latin typeface="Congenial Black" panose="02000503040000020004" pitchFamily="2" charset="0"/>
              </a:rPr>
              <a:t>ME</a:t>
            </a:r>
            <a:r>
              <a:rPr sz="4000" i="1" spc="10" dirty="0">
                <a:latin typeface="Congenial Black" panose="02000503040000020004" pitchFamily="2" charset="0"/>
              </a:rPr>
              <a:t>NT</a:t>
            </a:r>
            <a:endParaRPr sz="4000" i="1" dirty="0">
              <a:latin typeface="Congenial Black" panose="02000503040000020004" pitchFamily="2" charset="0"/>
            </a:endParaRPr>
          </a:p>
        </p:txBody>
      </p:sp>
      <p:pic>
        <p:nvPicPr>
          <p:cNvPr id="2097163" name="object 8"/>
          <p:cNvPicPr>
            <a:picLocks/>
          </p:cNvPicPr>
          <p:nvPr/>
        </p:nvPicPr>
        <p:blipFill>
          <a:blip r:embed="rId3" cstate="print"/>
          <a:stretch>
            <a:fillRect/>
          </a:stretch>
        </p:blipFill>
        <p:spPr>
          <a:xfrm>
            <a:off x="676275" y="6467475"/>
            <a:ext cx="2143125" cy="200025"/>
          </a:xfrm>
          <a:prstGeom prst="rect">
            <a:avLst/>
          </a:prstGeom>
        </p:spPr>
      </p:pic>
      <p:sp>
        <p:nvSpPr>
          <p:cNvPr id="104866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69" name="TextBox 1048668"/>
          <p:cNvSpPr txBox="1"/>
          <p:nvPr/>
        </p:nvSpPr>
        <p:spPr>
          <a:xfrm>
            <a:off x="538594" y="1857375"/>
            <a:ext cx="8814955" cy="5120639"/>
          </a:xfrm>
          <a:prstGeom prst="rect">
            <a:avLst/>
          </a:prstGeom>
        </p:spPr>
        <p:txBody>
          <a:bodyPr wrap="square" rtlCol="0">
            <a:spAutoFit/>
          </a:bodyPr>
          <a:lstStyle/>
          <a:p>
            <a:r>
              <a:rPr lang="en-US" sz="2800">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ongenial Black" panose="02000503040000020004" pitchFamily="2" charset="0"/>
              </a:rPr>
              <a:t>PROJECT	</a:t>
            </a:r>
            <a:r>
              <a:rPr sz="4000" spc="-20" dirty="0">
                <a:latin typeface="Congenial Black" panose="02000503040000020004" pitchFamily="2" charset="0"/>
              </a:rPr>
              <a:t>OVERVIEW</a:t>
            </a:r>
            <a:endParaRPr sz="4000" dirty="0">
              <a:latin typeface="Congenial Black" panose="02000503040000020004" pitchFamily="2" charset="0"/>
            </a:endParaRPr>
          </a:p>
        </p:txBody>
      </p:sp>
      <p:pic>
        <p:nvPicPr>
          <p:cNvPr id="2097165" name="object 8"/>
          <p:cNvPicPr>
            <a:picLocks/>
          </p:cNvPicPr>
          <p:nvPr/>
        </p:nvPicPr>
        <p:blipFill>
          <a:blip r:embed="rId3" cstate="print"/>
          <a:stretch>
            <a:fillRect/>
          </a:stretch>
        </p:blipFill>
        <p:spPr>
          <a:xfrm>
            <a:off x="676275" y="6467475"/>
            <a:ext cx="2143125" cy="200025"/>
          </a:xfrm>
          <a:prstGeom prst="rect">
            <a:avLst/>
          </a:prstGeom>
        </p:spPr>
      </p:pic>
      <p:sp>
        <p:nvSpPr>
          <p:cNvPr id="104867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5"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76" name="TextBox 1048675"/>
          <p:cNvSpPr txBox="1"/>
          <p:nvPr/>
        </p:nvSpPr>
        <p:spPr>
          <a:xfrm>
            <a:off x="1747836" y="2246313"/>
            <a:ext cx="6355917" cy="2606040"/>
          </a:xfrm>
          <a:prstGeom prst="rect">
            <a:avLst/>
          </a:prstGeom>
        </p:spPr>
        <p:txBody>
          <a:bodyPr wrap="square" rtlCol="0">
            <a:spAutoFit/>
          </a:bodyPr>
          <a:lstStyle/>
          <a:p>
            <a:r>
              <a:rPr lang="en-US" sz="2800">
                <a:solidFill>
                  <a:srgbClr val="000000"/>
                </a:solidFill>
              </a:rPr>
              <a:t>Data collection
Advanced data modelling
Reporting and presentation
Advanced data analysis
Implementation band follow-up
</a:t>
            </a: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latin typeface="Congenial Black" panose="02000503040000020004" pitchFamily="2" charset="0"/>
              </a:rPr>
              <a:t>W</a:t>
            </a:r>
            <a:r>
              <a:rPr sz="3200" spc="-20" dirty="0">
                <a:latin typeface="Congenial Black" panose="02000503040000020004" pitchFamily="2" charset="0"/>
              </a:rPr>
              <a:t>H</a:t>
            </a:r>
            <a:r>
              <a:rPr sz="3200" spc="20" dirty="0">
                <a:latin typeface="Congenial Black" panose="02000503040000020004" pitchFamily="2" charset="0"/>
              </a:rPr>
              <a:t>O</a:t>
            </a:r>
            <a:r>
              <a:rPr sz="3200" spc="-235" dirty="0">
                <a:latin typeface="Congenial Black" panose="02000503040000020004" pitchFamily="2" charset="0"/>
              </a:rPr>
              <a:t> </a:t>
            </a:r>
            <a:r>
              <a:rPr sz="3200" spc="-10" dirty="0">
                <a:latin typeface="Congenial Black" panose="02000503040000020004" pitchFamily="2" charset="0"/>
              </a:rPr>
              <a:t>AR</a:t>
            </a:r>
            <a:r>
              <a:rPr sz="3200" spc="15" dirty="0">
                <a:latin typeface="Congenial Black" panose="02000503040000020004" pitchFamily="2" charset="0"/>
              </a:rPr>
              <a:t>E</a:t>
            </a:r>
            <a:r>
              <a:rPr sz="3200" spc="-35" dirty="0">
                <a:latin typeface="Congenial Black" panose="02000503040000020004" pitchFamily="2" charset="0"/>
              </a:rPr>
              <a:t> </a:t>
            </a:r>
            <a:r>
              <a:rPr sz="3200" spc="-10" dirty="0">
                <a:latin typeface="Congenial Black" panose="02000503040000020004" pitchFamily="2" charset="0"/>
              </a:rPr>
              <a:t>T</a:t>
            </a:r>
            <a:r>
              <a:rPr sz="3200" spc="-15" dirty="0">
                <a:latin typeface="Congenial Black" panose="02000503040000020004" pitchFamily="2" charset="0"/>
              </a:rPr>
              <a:t>H</a:t>
            </a:r>
            <a:r>
              <a:rPr sz="3200" spc="15" dirty="0">
                <a:latin typeface="Congenial Black" panose="02000503040000020004" pitchFamily="2" charset="0"/>
              </a:rPr>
              <a:t>E</a:t>
            </a:r>
            <a:r>
              <a:rPr sz="3200" spc="-35" dirty="0">
                <a:latin typeface="Congenial Black" panose="02000503040000020004" pitchFamily="2" charset="0"/>
              </a:rPr>
              <a:t> </a:t>
            </a:r>
            <a:r>
              <a:rPr sz="3200" spc="-20" dirty="0">
                <a:latin typeface="Congenial Black" panose="02000503040000020004" pitchFamily="2" charset="0"/>
              </a:rPr>
              <a:t>E</a:t>
            </a:r>
            <a:r>
              <a:rPr sz="3200" spc="30" dirty="0">
                <a:latin typeface="Congenial Black" panose="02000503040000020004" pitchFamily="2" charset="0"/>
              </a:rPr>
              <a:t>N</a:t>
            </a:r>
            <a:r>
              <a:rPr sz="3200" spc="15" dirty="0">
                <a:latin typeface="Congenial Black" panose="02000503040000020004" pitchFamily="2" charset="0"/>
              </a:rPr>
              <a:t>D</a:t>
            </a:r>
            <a:r>
              <a:rPr sz="3200" spc="-45" dirty="0">
                <a:latin typeface="Congenial Black" panose="02000503040000020004" pitchFamily="2" charset="0"/>
              </a:rPr>
              <a:t> </a:t>
            </a:r>
            <a:r>
              <a:rPr sz="3200" dirty="0">
                <a:latin typeface="Congenial Black" panose="02000503040000020004" pitchFamily="2" charset="0"/>
              </a:rPr>
              <a:t>U</a:t>
            </a:r>
            <a:r>
              <a:rPr sz="3200" spc="10" dirty="0">
                <a:latin typeface="Congenial Black" panose="02000503040000020004" pitchFamily="2" charset="0"/>
              </a:rPr>
              <a:t>S</a:t>
            </a:r>
            <a:r>
              <a:rPr sz="3200" spc="-25" dirty="0">
                <a:latin typeface="Congenial Black" panose="02000503040000020004" pitchFamily="2" charset="0"/>
              </a:rPr>
              <a:t>E</a:t>
            </a:r>
            <a:r>
              <a:rPr sz="3200" spc="-10" dirty="0">
                <a:latin typeface="Congenial Black" panose="02000503040000020004" pitchFamily="2" charset="0"/>
              </a:rPr>
              <a:t>R</a:t>
            </a:r>
            <a:r>
              <a:rPr sz="3200" spc="5" dirty="0">
                <a:latin typeface="Congenial Black" panose="02000503040000020004" pitchFamily="2" charset="0"/>
              </a:rPr>
              <a:t>S?</a:t>
            </a:r>
            <a:endParaRPr sz="3200" dirty="0">
              <a:latin typeface="Congenial Black" panose="02000503040000020004" pitchFamily="2" charset="0"/>
            </a:endParaRPr>
          </a:p>
        </p:txBody>
      </p:sp>
      <p:pic>
        <p:nvPicPr>
          <p:cNvPr id="2097166" name="object 6"/>
          <p:cNvPicPr>
            <a:picLocks/>
          </p:cNvPicPr>
          <p:nvPr/>
        </p:nvPicPr>
        <p:blipFill>
          <a:blip r:embed="rId2" cstate="print"/>
          <a:stretch>
            <a:fillRect/>
          </a:stretch>
        </p:blipFill>
        <p:spPr>
          <a:xfrm>
            <a:off x="723900" y="6172200"/>
            <a:ext cx="2181225" cy="485775"/>
          </a:xfrm>
          <a:prstGeom prst="rect">
            <a:avLst/>
          </a:prstGeom>
        </p:spPr>
      </p:pic>
      <p:sp>
        <p:nvSpPr>
          <p:cNvPr id="104868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2" name="TextBox 1048681"/>
          <p:cNvSpPr txBox="1"/>
          <p:nvPr/>
        </p:nvSpPr>
        <p:spPr>
          <a:xfrm>
            <a:off x="1323131" y="2032635"/>
            <a:ext cx="5372943" cy="3863340"/>
          </a:xfrm>
          <a:prstGeom prst="rect">
            <a:avLst/>
          </a:prstGeom>
        </p:spPr>
        <p:txBody>
          <a:bodyPr wrap="square" rtlCol="0">
            <a:spAutoFit/>
          </a:bodyPr>
          <a:lstStyle/>
          <a:p>
            <a:r>
              <a:rPr lang="en-US" sz="2800">
                <a:solidFill>
                  <a:srgbClr val="000000"/>
                </a:solidFill>
              </a:rPr>
              <a:t>HR manager
Department heads
Team leaders
Board members
Financial analysis
Individual employees
Executive leadership
Finance department
</a:t>
            </a: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object 2"/>
          <p:cNvPicPr>
            <a:picLocks/>
          </p:cNvPicPr>
          <p:nvPr/>
        </p:nvPicPr>
        <p:blipFill>
          <a:blip r:embed="rId2" cstate="print"/>
          <a:stretch>
            <a:fillRect/>
          </a:stretch>
        </p:blipFill>
        <p:spPr>
          <a:xfrm>
            <a:off x="0" y="1476375"/>
            <a:ext cx="2695574" cy="3248025"/>
          </a:xfrm>
          <a:prstGeom prst="rect">
            <a:avLst/>
          </a:prstGeom>
        </p:spPr>
      </p:pic>
      <p:sp>
        <p:nvSpPr>
          <p:cNvPr id="104868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6" name="object 6"/>
          <p:cNvSpPr txBox="1">
            <a:spLocks noGrp="1"/>
          </p:cNvSpPr>
          <p:nvPr>
            <p:ph type="title"/>
          </p:nvPr>
        </p:nvSpPr>
        <p:spPr>
          <a:xfrm>
            <a:off x="676275" y="855344"/>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Congenial Black" panose="02000503040000020004" pitchFamily="2" charset="0"/>
              </a:rPr>
              <a:t>O</a:t>
            </a:r>
            <a:r>
              <a:rPr sz="3600" spc="25" dirty="0">
                <a:latin typeface="Congenial Black" panose="02000503040000020004" pitchFamily="2" charset="0"/>
              </a:rPr>
              <a:t>U</a:t>
            </a:r>
            <a:r>
              <a:rPr sz="3600" dirty="0">
                <a:latin typeface="Congenial Black" panose="02000503040000020004" pitchFamily="2" charset="0"/>
              </a:rPr>
              <a:t>R</a:t>
            </a:r>
            <a:r>
              <a:rPr sz="3600" spc="5" dirty="0">
                <a:latin typeface="Congenial Black" panose="02000503040000020004" pitchFamily="2" charset="0"/>
              </a:rPr>
              <a:t> </a:t>
            </a:r>
            <a:r>
              <a:rPr sz="3600" spc="25" dirty="0">
                <a:latin typeface="Congenial Black" panose="02000503040000020004" pitchFamily="2" charset="0"/>
              </a:rPr>
              <a:t>S</a:t>
            </a:r>
            <a:r>
              <a:rPr sz="3600" spc="10" dirty="0">
                <a:latin typeface="Congenial Black" panose="02000503040000020004" pitchFamily="2" charset="0"/>
              </a:rPr>
              <a:t>O</a:t>
            </a:r>
            <a:r>
              <a:rPr sz="3600" spc="25" dirty="0">
                <a:latin typeface="Congenial Black" panose="02000503040000020004" pitchFamily="2" charset="0"/>
              </a:rPr>
              <a:t>LU</a:t>
            </a:r>
            <a:r>
              <a:rPr sz="3600" spc="-35" dirty="0">
                <a:latin typeface="Congenial Black" panose="02000503040000020004" pitchFamily="2" charset="0"/>
              </a:rPr>
              <a:t>T</a:t>
            </a:r>
            <a:r>
              <a:rPr sz="3600" spc="-30" dirty="0">
                <a:latin typeface="Congenial Black" panose="02000503040000020004" pitchFamily="2" charset="0"/>
              </a:rPr>
              <a:t>I</a:t>
            </a:r>
            <a:r>
              <a:rPr sz="3600" spc="10" dirty="0">
                <a:latin typeface="Congenial Black" panose="02000503040000020004" pitchFamily="2" charset="0"/>
              </a:rPr>
              <a:t>O</a:t>
            </a:r>
            <a:r>
              <a:rPr sz="3600" dirty="0">
                <a:latin typeface="Congenial Black" panose="02000503040000020004" pitchFamily="2" charset="0"/>
              </a:rPr>
              <a:t>N</a:t>
            </a:r>
            <a:r>
              <a:rPr sz="3600" spc="-345" dirty="0">
                <a:latin typeface="Congenial Black" panose="02000503040000020004" pitchFamily="2" charset="0"/>
              </a:rPr>
              <a:t> </a:t>
            </a:r>
            <a:r>
              <a:rPr sz="3600" spc="-35" dirty="0">
                <a:latin typeface="Congenial Black" panose="02000503040000020004" pitchFamily="2" charset="0"/>
              </a:rPr>
              <a:t>A</a:t>
            </a:r>
            <a:r>
              <a:rPr sz="3600" spc="-5" dirty="0">
                <a:latin typeface="Congenial Black" panose="02000503040000020004" pitchFamily="2" charset="0"/>
              </a:rPr>
              <a:t>N</a:t>
            </a:r>
            <a:r>
              <a:rPr sz="3600" dirty="0">
                <a:latin typeface="Congenial Black" panose="02000503040000020004" pitchFamily="2" charset="0"/>
              </a:rPr>
              <a:t>D</a:t>
            </a:r>
            <a:r>
              <a:rPr sz="3600" spc="35" dirty="0">
                <a:latin typeface="Congenial Black" panose="02000503040000020004" pitchFamily="2" charset="0"/>
              </a:rPr>
              <a:t> </a:t>
            </a:r>
            <a:r>
              <a:rPr sz="3600" spc="-30" dirty="0">
                <a:latin typeface="Congenial Black" panose="02000503040000020004" pitchFamily="2" charset="0"/>
              </a:rPr>
              <a:t>I</a:t>
            </a:r>
            <a:r>
              <a:rPr sz="3600" spc="-35" dirty="0">
                <a:latin typeface="Congenial Black" panose="02000503040000020004" pitchFamily="2" charset="0"/>
              </a:rPr>
              <a:t>T</a:t>
            </a:r>
            <a:r>
              <a:rPr sz="3600" dirty="0">
                <a:latin typeface="Congenial Black" panose="02000503040000020004" pitchFamily="2" charset="0"/>
              </a:rPr>
              <a:t>S</a:t>
            </a:r>
            <a:r>
              <a:rPr sz="3600" spc="60" dirty="0">
                <a:latin typeface="Congenial Black" panose="02000503040000020004" pitchFamily="2" charset="0"/>
              </a:rPr>
              <a:t> </a:t>
            </a:r>
            <a:r>
              <a:rPr sz="3600" spc="-295" dirty="0">
                <a:latin typeface="Congenial Black" panose="02000503040000020004" pitchFamily="2" charset="0"/>
              </a:rPr>
              <a:t>V</a:t>
            </a:r>
            <a:r>
              <a:rPr sz="3600" spc="-35" dirty="0">
                <a:latin typeface="Congenial Black" panose="02000503040000020004" pitchFamily="2" charset="0"/>
              </a:rPr>
              <a:t>A</a:t>
            </a:r>
            <a:r>
              <a:rPr sz="3600" spc="25" dirty="0">
                <a:latin typeface="Congenial Black" panose="02000503040000020004" pitchFamily="2" charset="0"/>
              </a:rPr>
              <a:t>LU</a:t>
            </a:r>
            <a:r>
              <a:rPr sz="3600" dirty="0">
                <a:latin typeface="Congenial Black" panose="02000503040000020004" pitchFamily="2" charset="0"/>
              </a:rPr>
              <a:t>E</a:t>
            </a:r>
            <a:r>
              <a:rPr sz="3600" spc="-65" dirty="0">
                <a:latin typeface="Congenial Black" panose="02000503040000020004" pitchFamily="2" charset="0"/>
              </a:rPr>
              <a:t> </a:t>
            </a:r>
            <a:r>
              <a:rPr sz="3600" spc="-15" dirty="0">
                <a:latin typeface="Congenial Black" panose="02000503040000020004" pitchFamily="2" charset="0"/>
              </a:rPr>
              <a:t>P</a:t>
            </a:r>
            <a:r>
              <a:rPr sz="3600" spc="-30" dirty="0">
                <a:latin typeface="Congenial Black" panose="02000503040000020004" pitchFamily="2" charset="0"/>
              </a:rPr>
              <a:t>R</a:t>
            </a:r>
            <a:r>
              <a:rPr sz="3600" spc="10" dirty="0">
                <a:latin typeface="Congenial Black" panose="02000503040000020004" pitchFamily="2" charset="0"/>
              </a:rPr>
              <a:t>O</a:t>
            </a:r>
            <a:r>
              <a:rPr sz="3600" spc="-15" dirty="0">
                <a:latin typeface="Congenial Black" panose="02000503040000020004" pitchFamily="2" charset="0"/>
              </a:rPr>
              <a:t>P</a:t>
            </a:r>
            <a:r>
              <a:rPr sz="3600" spc="10" dirty="0">
                <a:latin typeface="Congenial Black" panose="02000503040000020004" pitchFamily="2" charset="0"/>
              </a:rPr>
              <a:t>O</a:t>
            </a:r>
            <a:r>
              <a:rPr sz="3600" spc="25" dirty="0">
                <a:latin typeface="Congenial Black" panose="02000503040000020004" pitchFamily="2" charset="0"/>
              </a:rPr>
              <a:t>S</a:t>
            </a:r>
            <a:r>
              <a:rPr sz="3600" spc="-30" dirty="0">
                <a:latin typeface="Congenial Black" panose="02000503040000020004" pitchFamily="2" charset="0"/>
              </a:rPr>
              <a:t>I</a:t>
            </a:r>
            <a:r>
              <a:rPr sz="3600" spc="-35" dirty="0">
                <a:latin typeface="Congenial Black" panose="02000503040000020004" pitchFamily="2" charset="0"/>
              </a:rPr>
              <a:t>T</a:t>
            </a:r>
            <a:r>
              <a:rPr sz="3600" spc="-30" dirty="0">
                <a:latin typeface="Congenial Black" panose="02000503040000020004" pitchFamily="2" charset="0"/>
              </a:rPr>
              <a:t>I</a:t>
            </a:r>
            <a:r>
              <a:rPr sz="3600" spc="10" dirty="0">
                <a:latin typeface="Congenial Black" panose="02000503040000020004" pitchFamily="2" charset="0"/>
              </a:rPr>
              <a:t>O</a:t>
            </a:r>
            <a:r>
              <a:rPr sz="3600" dirty="0">
                <a:latin typeface="Congenial Black" panose="02000503040000020004" pitchFamily="2" charset="0"/>
              </a:rPr>
              <a:t>N</a:t>
            </a:r>
          </a:p>
        </p:txBody>
      </p:sp>
      <p:pic>
        <p:nvPicPr>
          <p:cNvPr id="2097168" name="object 7"/>
          <p:cNvPicPr>
            <a:picLocks/>
          </p:cNvPicPr>
          <p:nvPr/>
        </p:nvPicPr>
        <p:blipFill>
          <a:blip r:embed="rId3" cstate="print"/>
          <a:stretch>
            <a:fillRect/>
          </a:stretch>
        </p:blipFill>
        <p:spPr>
          <a:xfrm>
            <a:off x="676275" y="6467475"/>
            <a:ext cx="2143125" cy="200025"/>
          </a:xfrm>
          <a:prstGeom prst="rect">
            <a:avLst/>
          </a:prstGeom>
        </p:spPr>
      </p:pic>
      <p:sp>
        <p:nvSpPr>
          <p:cNvPr id="104868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88" name="TextBox 1048687"/>
          <p:cNvSpPr txBox="1"/>
          <p:nvPr/>
        </p:nvSpPr>
        <p:spPr>
          <a:xfrm>
            <a:off x="1001924" y="1546859"/>
            <a:ext cx="10488050" cy="5120640"/>
          </a:xfrm>
          <a:prstGeom prst="rect">
            <a:avLst/>
          </a:prstGeom>
        </p:spPr>
        <p:txBody>
          <a:bodyPr wrap="square" rtlCol="0">
            <a:spAutoFit/>
          </a:bodyPr>
          <a:lstStyle/>
          <a:p>
            <a:r>
              <a:rPr lang="en-US" sz="2800">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lstStyle/>
          <a:p>
            <a:r>
              <a:rPr lang="en-IN" dirty="0"/>
              <a:t>Dataset Description</a:t>
            </a:r>
          </a:p>
        </p:txBody>
      </p:sp>
      <p:sp>
        <p:nvSpPr>
          <p:cNvPr id="1048690" name="TextBox 1048689"/>
          <p:cNvSpPr txBox="1"/>
          <p:nvPr/>
        </p:nvSpPr>
        <p:spPr>
          <a:xfrm>
            <a:off x="942990" y="1109344"/>
            <a:ext cx="10306018" cy="5539739"/>
          </a:xfrm>
          <a:prstGeom prst="rect">
            <a:avLst/>
          </a:prstGeom>
        </p:spPr>
        <p:txBody>
          <a:bodyPr wrap="square" rtlCol="0">
            <a:spAutoFit/>
          </a:bodyPr>
          <a:lstStyle/>
          <a:p>
            <a:r>
              <a:rPr lang="en-US" sz="2800">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000" spc="15" dirty="0">
                <a:latin typeface="Congenial Black" panose="02000503040000020004" pitchFamily="2" charset="0"/>
              </a:rPr>
              <a:t>THE</a:t>
            </a:r>
            <a:r>
              <a:rPr sz="4000" spc="20" dirty="0">
                <a:latin typeface="Congenial Black" panose="02000503040000020004" pitchFamily="2" charset="0"/>
              </a:rPr>
              <a:t> </a:t>
            </a:r>
            <a:r>
              <a:rPr lang="en-US" sz="4000" spc="20" dirty="0">
                <a:latin typeface="Congenial Black" panose="02000503040000020004" pitchFamily="2" charset="0"/>
              </a:rPr>
              <a:t>"</a:t>
            </a:r>
            <a:r>
              <a:rPr sz="4000" spc="10" dirty="0">
                <a:latin typeface="Congenial Black" panose="02000503040000020004" pitchFamily="2" charset="0"/>
              </a:rPr>
              <a:t>WOW</a:t>
            </a:r>
            <a:r>
              <a:rPr lang="en-US" sz="4000" spc="10" dirty="0">
                <a:latin typeface="Congenial Black" panose="02000503040000020004" pitchFamily="2" charset="0"/>
              </a:rPr>
              <a:t>"</a:t>
            </a:r>
            <a:r>
              <a:rPr sz="4000" spc="85" dirty="0">
                <a:latin typeface="Congenial Black" panose="02000503040000020004" pitchFamily="2" charset="0"/>
              </a:rPr>
              <a:t> </a:t>
            </a:r>
            <a:r>
              <a:rPr sz="4000" spc="10" dirty="0">
                <a:latin typeface="Congenial Black" panose="02000503040000020004" pitchFamily="2" charset="0"/>
              </a:rPr>
              <a:t>IN</a:t>
            </a:r>
            <a:r>
              <a:rPr sz="4000" spc="-5" dirty="0">
                <a:latin typeface="Congenial Black" panose="02000503040000020004" pitchFamily="2" charset="0"/>
              </a:rPr>
              <a:t> </a:t>
            </a:r>
            <a:r>
              <a:rPr sz="4000" spc="15" dirty="0">
                <a:latin typeface="Congenial Black" panose="02000503040000020004" pitchFamily="2" charset="0"/>
              </a:rPr>
              <a:t>OUR</a:t>
            </a:r>
            <a:r>
              <a:rPr sz="4000" spc="-10" dirty="0">
                <a:latin typeface="Congenial Black" panose="02000503040000020004" pitchFamily="2" charset="0"/>
              </a:rPr>
              <a:t> </a:t>
            </a:r>
            <a:r>
              <a:rPr sz="4000" spc="20" dirty="0">
                <a:latin typeface="Congenial Black" panose="02000503040000020004" pitchFamily="2" charset="0"/>
              </a:rPr>
              <a:t>SOLUTION</a:t>
            </a:r>
            <a:endParaRPr sz="4000" dirty="0">
              <a:latin typeface="Congenial Black" panose="02000503040000020004" pitchFamily="2" charset="0"/>
            </a:endParaRPr>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19" name="TextBox 1048618"/>
          <p:cNvSpPr txBox="1"/>
          <p:nvPr/>
        </p:nvSpPr>
        <p:spPr>
          <a:xfrm>
            <a:off x="2533650" y="1695450"/>
            <a:ext cx="8940776" cy="3970318"/>
          </a:xfrm>
          <a:prstGeom prst="rect">
            <a:avLst/>
          </a:prstGeom>
        </p:spPr>
        <p:txBody>
          <a:bodyPr wrap="square" rtlCol="0">
            <a:spAutoFit/>
          </a:bodyPr>
          <a:lstStyle/>
          <a:p>
            <a:r>
              <a:rPr lang="en-US" sz="2800" dirty="0">
                <a:solidFill>
                  <a:srgbClr val="000000"/>
                </a:solidFill>
              </a:rPr>
              <a:t>1. </a:t>
            </a:r>
            <a:r>
              <a:rPr lang="en-US" sz="2800" b="1" dirty="0">
                <a:solidFill>
                  <a:srgbClr val="000000"/>
                </a:solidFill>
              </a:rPr>
              <a:t>Collect Data</a:t>
            </a:r>
            <a:r>
              <a:rPr lang="en-US" sz="2800" dirty="0">
                <a:solidFill>
                  <a:srgbClr val="000000"/>
                </a:solidFill>
              </a:rPr>
              <a:t>: Gather salary, bonus, and benefit information.
2. </a:t>
            </a:r>
            <a:r>
              <a:rPr lang="en-US" sz="2800" b="1" dirty="0">
                <a:solidFill>
                  <a:srgbClr val="000000"/>
                </a:solidFill>
              </a:rPr>
              <a:t>Organize Data</a:t>
            </a:r>
            <a:r>
              <a:rPr lang="en-US" sz="2800" dirty="0">
                <a:solidFill>
                  <a:srgbClr val="000000"/>
                </a:solidFill>
              </a:rPr>
              <a:t>: Arrange data in Excel with relevant columns.
3. </a:t>
            </a:r>
            <a:r>
              <a:rPr lang="en-US" sz="2800" b="1" dirty="0">
                <a:solidFill>
                  <a:srgbClr val="000000"/>
                </a:solidFill>
              </a:rPr>
              <a:t>Analyze</a:t>
            </a:r>
            <a:r>
              <a:rPr lang="en-US" sz="2800" dirty="0">
                <a:solidFill>
                  <a:srgbClr val="000000"/>
                </a:solidFill>
              </a:rPr>
              <a:t>: Use formulas (e.g., AVERAGE) and pivot tables to understand compensation trends.
4. </a:t>
            </a:r>
            <a:r>
              <a:rPr lang="en-US" sz="2800" b="1" dirty="0">
                <a:solidFill>
                  <a:srgbClr val="000000"/>
                </a:solidFill>
              </a:rPr>
              <a:t>Model</a:t>
            </a:r>
            <a:r>
              <a:rPr lang="en-US" sz="2800" dirty="0">
                <a:solidFill>
                  <a:srgbClr val="000000"/>
                </a:solidFill>
              </a:rPr>
              <a:t>: Perform scenario analysis and what-if scenarios.
5. </a:t>
            </a:r>
            <a:r>
              <a:rPr lang="en-US" sz="2800" b="1" dirty="0">
                <a:solidFill>
                  <a:srgbClr val="000000"/>
                </a:solidFill>
              </a:rPr>
              <a:t>Report</a:t>
            </a:r>
            <a:r>
              <a:rPr lang="en-US" sz="2800" dirty="0">
                <a:solidFill>
                  <a:srgbClr val="000000"/>
                </a:solidFill>
              </a:rPr>
              <a:t>: Create charts and dashboards to present insights.
</a:t>
            </a:r>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PERFORMANCE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kumarajith37330@gmail.com</cp:lastModifiedBy>
  <cp:revision>4</cp:revision>
  <dcterms:created xsi:type="dcterms:W3CDTF">2024-03-24T03:07:22Z</dcterms:created>
  <dcterms:modified xsi:type="dcterms:W3CDTF">2024-09-10T05:40:03Z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672ad3b27b264abeb2c8bb99b0162fc2</vt:lpwstr>
  </property>
</Properties>
</file>