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ssmartypants/rice-type-classifica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33D64-3313-4460-B9D0-75F8EF359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6567" y="1447800"/>
            <a:ext cx="7264046" cy="2121023"/>
          </a:xfrm>
        </p:spPr>
        <p:txBody>
          <a:bodyPr/>
          <a:lstStyle/>
          <a:p>
            <a:r>
              <a:rPr lang="en-US" dirty="0"/>
              <a:t>ML </a:t>
            </a: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335A78-52AF-4C95-B2D0-7C97D7418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732" y="3497802"/>
            <a:ext cx="7521498" cy="736847"/>
          </a:xfrm>
        </p:spPr>
        <p:txBody>
          <a:bodyPr/>
          <a:lstStyle/>
          <a:p>
            <a:r>
              <a:rPr lang="ru-RU" dirty="0"/>
              <a:t>Бинарная классификация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4DE837-2B90-443E-9DA8-CEC73ADC745D}"/>
              </a:ext>
            </a:extLst>
          </p:cNvPr>
          <p:cNvSpPr/>
          <p:nvPr/>
        </p:nvSpPr>
        <p:spPr>
          <a:xfrm>
            <a:off x="3959442" y="6099985"/>
            <a:ext cx="4083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Зотов А.В.      Москва 2023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FD4A53-F4EE-4F38-AE09-00E029B1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44209" cy="19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9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F874D2-6578-4FAD-AB9B-18D5683A91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55" b="11555"/>
          <a:stretch>
            <a:fillRect/>
          </a:stretch>
        </p:blipFill>
        <p:spPr>
          <a:xfrm>
            <a:off x="5094010" y="1179512"/>
            <a:ext cx="6814486" cy="388963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9A48146-7795-465D-B55F-5CD948AB8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504" y="996963"/>
            <a:ext cx="4732379" cy="4160963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Выбран </a:t>
            </a:r>
            <a:r>
              <a:rPr lang="ru-RU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датасет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ru-RU" sz="2000" u="sng" dirty="0" err="1">
                <a:solidFill>
                  <a:schemeClr val="accent3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Rice</a:t>
            </a:r>
            <a:r>
              <a:rPr lang="ru-RU" sz="2000" u="sng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000" u="sng" dirty="0" err="1">
                <a:solidFill>
                  <a:schemeClr val="accent3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</a:t>
            </a:r>
            <a:r>
              <a:rPr lang="ru-RU" sz="2000" u="sng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000" u="sng" dirty="0" err="1">
                <a:solidFill>
                  <a:schemeClr val="accent3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</a:t>
            </a:r>
            <a:r>
              <a:rPr lang="ru-RU" sz="2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размещенный на платформе </a:t>
            </a:r>
            <a:r>
              <a:rPr lang="en-US" sz="2000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kaggle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 </a:t>
            </a:r>
          </a:p>
          <a:p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датесете</a:t>
            </a:r>
            <a:r>
              <a:rPr lang="ru-RU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больше 18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 </a:t>
            </a:r>
            <a:r>
              <a:rPr lang="ru-RU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записей. Требуется решить задачу бинарной классификации. </a:t>
            </a:r>
          </a:p>
          <a:p>
            <a:endParaRPr lang="ru-RU" sz="2000" dirty="0"/>
          </a:p>
          <a:p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Нужно отличить сорт Жасмин от сорта </a:t>
            </a:r>
            <a:r>
              <a:rPr lang="ru-RU" sz="2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Гонен</a:t>
            </a: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D8B71E5-7460-4C8A-82B5-E2DEF58D61F4}"/>
              </a:ext>
            </a:extLst>
          </p:cNvPr>
          <p:cNvSpPr txBox="1">
            <a:spLocks/>
          </p:cNvSpPr>
          <p:nvPr/>
        </p:nvSpPr>
        <p:spPr>
          <a:xfrm>
            <a:off x="1430162" y="76213"/>
            <a:ext cx="8825659" cy="920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b="1" dirty="0"/>
              <a:t>Шаг 1. </a:t>
            </a:r>
            <a:r>
              <a:rPr lang="ru-RU" sz="4400" dirty="0"/>
              <a:t>Выбор </a:t>
            </a:r>
            <a:r>
              <a:rPr lang="ru-RU" sz="4400" dirty="0" err="1"/>
              <a:t>датасета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90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3C127-9EA1-4090-A0FE-4ED5E34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2 </a:t>
            </a:r>
            <a:r>
              <a:rPr lang="ru-RU" dirty="0"/>
              <a:t>Предварительная обработка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0A7D3-347F-4B5E-9928-F2320161B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Все данные числовые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Пропусков нет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Нулевых значений тоже нет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Дубликатов нет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Исключены выбросы (все что больше </a:t>
            </a:r>
            <a:r>
              <a:rPr lang="en-US" dirty="0"/>
              <a:t>Q3</a:t>
            </a:r>
            <a:r>
              <a:rPr lang="ru-RU" dirty="0"/>
              <a:t> </a:t>
            </a:r>
            <a:r>
              <a:rPr lang="en-US" dirty="0"/>
              <a:t>+1.5</a:t>
            </a:r>
            <a:r>
              <a:rPr lang="ru-RU" dirty="0"/>
              <a:t> </a:t>
            </a:r>
            <a:r>
              <a:rPr lang="en-US" dirty="0"/>
              <a:t>*</a:t>
            </a:r>
            <a:r>
              <a:rPr lang="ru-RU" dirty="0"/>
              <a:t> </a:t>
            </a:r>
            <a:r>
              <a:rPr lang="en-US" dirty="0"/>
              <a:t>IQR</a:t>
            </a:r>
            <a:r>
              <a:rPr lang="ru-RU" dirty="0"/>
              <a:t> и меньше </a:t>
            </a:r>
            <a:r>
              <a:rPr lang="en-US" dirty="0"/>
              <a:t>Q1-1.5</a:t>
            </a:r>
            <a:r>
              <a:rPr lang="ru-RU" dirty="0"/>
              <a:t> </a:t>
            </a:r>
            <a:r>
              <a:rPr lang="en-US" dirty="0"/>
              <a:t>*</a:t>
            </a:r>
            <a:r>
              <a:rPr lang="ru-RU" dirty="0"/>
              <a:t> </a:t>
            </a:r>
            <a:r>
              <a:rPr lang="en-US" dirty="0"/>
              <a:t>IQR</a:t>
            </a:r>
            <a:r>
              <a:rPr lang="ru-RU" dirty="0"/>
              <a:t>)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7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CE6B3-BF75-4DA9-B903-ADC9C206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810"/>
          </a:xfrm>
        </p:spPr>
        <p:txBody>
          <a:bodyPr>
            <a:noAutofit/>
          </a:bodyPr>
          <a:lstStyle/>
          <a:p>
            <a:r>
              <a:rPr lang="ru-RU" b="1" dirty="0"/>
              <a:t>Шаг 3 </a:t>
            </a:r>
            <a:r>
              <a:rPr lang="ru-RU" dirty="0"/>
              <a:t>Создание новых признаков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71558B1-75F0-4CA4-B02B-0981DF27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93" y="3657600"/>
            <a:ext cx="11150354" cy="2974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E3571B-CF90-4B21-8E9F-FF48B0ECA2C8}"/>
              </a:ext>
            </a:extLst>
          </p:cNvPr>
          <p:cNvSpPr txBox="1"/>
          <p:nvPr/>
        </p:nvSpPr>
        <p:spPr>
          <a:xfrm>
            <a:off x="488272" y="1478998"/>
            <a:ext cx="513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На гистограммах хорошо видны двух модальные распределения, поэтому были добавлены дополнительные бинарные признаки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E6666905-4874-40FA-8D91-E2D9C0FCF8F0}"/>
              </a:ext>
            </a:extLst>
          </p:cNvPr>
          <p:cNvSpPr txBox="1">
            <a:spLocks/>
          </p:cNvSpPr>
          <p:nvPr/>
        </p:nvSpPr>
        <p:spPr>
          <a:xfrm>
            <a:off x="6010183" y="1478997"/>
            <a:ext cx="5832627" cy="20365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Также были добавлены формульные признаки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endParaRPr lang="ru-RU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F1 = Extent *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ConvexArea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F2 = Perimeter * Roundness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F3 = Eccentricity * Area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69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EE009-F526-4A68-A802-31587ABB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19" y="169415"/>
            <a:ext cx="8825659" cy="1981200"/>
          </a:xfrm>
        </p:spPr>
        <p:txBody>
          <a:bodyPr/>
          <a:lstStyle/>
          <a:p>
            <a:r>
              <a:rPr lang="ru-RU" sz="4400" b="1" dirty="0">
                <a:latin typeface="+mn-lt"/>
              </a:rPr>
              <a:t>Шаг 4 </a:t>
            </a:r>
            <a:r>
              <a:rPr lang="ru-RU" sz="4400" dirty="0">
                <a:latin typeface="+mn-lt"/>
              </a:rPr>
              <a:t>Разведочный анализ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F26CA4-EAF5-4F07-80A9-AD3BCE33F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969" y="1766657"/>
            <a:ext cx="3036164" cy="1662344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данных наблюдается небольшой дисбаланс классов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1    54.2%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0    45.8%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4FD797-E4CB-4EA9-936A-F14E834A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0" y="1281345"/>
            <a:ext cx="5140170" cy="529700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D85482A-C57D-4EA4-8F8D-4942EB731F61}"/>
              </a:ext>
            </a:extLst>
          </p:cNvPr>
          <p:cNvSpPr/>
          <p:nvPr/>
        </p:nvSpPr>
        <p:spPr>
          <a:xfrm>
            <a:off x="3048000" y="2967334"/>
            <a:ext cx="31308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Была выявлена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мультиколлинеарность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признаков, в связи с чем были удалены некоторые признаки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ru-RU" dirty="0" err="1">
                <a:solidFill>
                  <a:srgbClr val="FFC000"/>
                </a:solidFill>
              </a:rPr>
              <a:t>Area</a:t>
            </a:r>
            <a:r>
              <a:rPr lang="ru-RU" dirty="0">
                <a:solidFill>
                  <a:srgbClr val="FFC000"/>
                </a:solidFill>
              </a:rPr>
              <a:t>, F2, </a:t>
            </a:r>
            <a:r>
              <a:rPr lang="ru-RU" dirty="0" err="1">
                <a:solidFill>
                  <a:srgbClr val="FFC000"/>
                </a:solidFill>
              </a:rPr>
              <a:t>ConvexArea</a:t>
            </a:r>
            <a:r>
              <a:rPr lang="ru-RU" dirty="0">
                <a:solidFill>
                  <a:srgbClr val="FFC000"/>
                </a:solidFill>
              </a:rPr>
              <a:t>, </a:t>
            </a:r>
            <a:r>
              <a:rPr lang="ru-RU" dirty="0" err="1">
                <a:solidFill>
                  <a:srgbClr val="FFC000"/>
                </a:solidFill>
              </a:rPr>
              <a:t>EquivDiameter</a:t>
            </a:r>
            <a:r>
              <a:rPr lang="ru-RU" dirty="0">
                <a:solidFill>
                  <a:srgbClr val="FFC000"/>
                </a:solidFill>
              </a:rPr>
              <a:t>, </a:t>
            </a:r>
            <a:r>
              <a:rPr lang="ru-RU" dirty="0" err="1">
                <a:solidFill>
                  <a:srgbClr val="FFC000"/>
                </a:solidFill>
              </a:rPr>
              <a:t>ConvexArea_type</a:t>
            </a:r>
            <a:r>
              <a:rPr lang="ru-RU" dirty="0">
                <a:solidFill>
                  <a:srgbClr val="FFC000"/>
                </a:solidFill>
              </a:rPr>
              <a:t>, </a:t>
            </a:r>
            <a:r>
              <a:rPr lang="ru-RU" dirty="0" err="1">
                <a:solidFill>
                  <a:srgbClr val="FFC000"/>
                </a:solidFill>
              </a:rPr>
              <a:t>EquivDiameter_type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3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8E102-BAC9-4103-AE76-9BE93489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5 </a:t>
            </a:r>
            <a:r>
              <a:rPr lang="ru-RU" dirty="0"/>
              <a:t>Визуализация (см. юпитер ноутбук)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FA58C1-6699-4BC3-9908-DF34D9F8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2370338"/>
            <a:ext cx="10640367" cy="42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5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EFC02-217B-477F-8214-43CB6165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34" y="133122"/>
            <a:ext cx="9404723" cy="1038731"/>
          </a:xfrm>
        </p:spPr>
        <p:txBody>
          <a:bodyPr/>
          <a:lstStyle/>
          <a:p>
            <a:r>
              <a:rPr lang="ru-RU" b="1" dirty="0"/>
              <a:t>Шаг 6 </a:t>
            </a:r>
            <a:r>
              <a:rPr lang="ru-RU" dirty="0"/>
              <a:t>Машинное обучение (классификация)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121FF-8719-468C-BF97-7DC51496DE34}"/>
              </a:ext>
            </a:extLst>
          </p:cNvPr>
          <p:cNvSpPr txBox="1"/>
          <p:nvPr/>
        </p:nvSpPr>
        <p:spPr>
          <a:xfrm>
            <a:off x="582873" y="1526960"/>
            <a:ext cx="11159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Датасет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разделен на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train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test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 отношении 80% к 20%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Все фичи приведены к стандартному виду в помощью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StandardScaller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 качестве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baseline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модели была выбрана наивная байесовская модель</a:t>
            </a:r>
          </a:p>
          <a:p>
            <a:pPr marL="342900" indent="-342900">
              <a:buAutoNum type="arabicPeriod" startAt="4"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Кроме нее были также обучены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>
                <a:solidFill>
                  <a:srgbClr val="FFFF00"/>
                </a:solidFill>
              </a:rPr>
              <a:t>Logistic Regression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Decision Tree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 </a:t>
            </a:r>
            <a:r>
              <a:rPr lang="en-US" dirty="0">
                <a:solidFill>
                  <a:srgbClr val="FFFF00"/>
                </a:solidFill>
              </a:rPr>
              <a:t>Random Forest</a:t>
            </a:r>
          </a:p>
          <a:p>
            <a:pPr marL="342900" indent="-342900">
              <a:buAutoNum type="arabicPeriod" startAt="4"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Для трех последних моделей был осуществлён поиск наилучших параметров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GridSearchCV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B01C2E-82FE-4553-9E20-A7ED944A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64" y="3266983"/>
            <a:ext cx="10999340" cy="34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0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F00D7-3557-42E0-9559-675465C3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142" y="3204795"/>
            <a:ext cx="6711518" cy="1163019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53251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246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ML проект</vt:lpstr>
      <vt:lpstr>Презентация PowerPoint</vt:lpstr>
      <vt:lpstr>Шаг 2 Предварительная обработка</vt:lpstr>
      <vt:lpstr>Шаг 3 Создание новых признаков </vt:lpstr>
      <vt:lpstr>Шаг 4 Разведочный анализ данных </vt:lpstr>
      <vt:lpstr>Шаг 5 Визуализация (см. юпитер ноутбук)</vt:lpstr>
      <vt:lpstr>Шаг 6 Машинное обучение (классификация)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проект</dc:title>
  <dc:creator>Екатерина Круглова</dc:creator>
  <cp:lastModifiedBy>A Z</cp:lastModifiedBy>
  <cp:revision>18</cp:revision>
  <dcterms:created xsi:type="dcterms:W3CDTF">2023-12-13T13:51:13Z</dcterms:created>
  <dcterms:modified xsi:type="dcterms:W3CDTF">2023-12-16T17:45:19Z</dcterms:modified>
</cp:coreProperties>
</file>