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3" r:id="rId12"/>
    <p:sldId id="260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1" r:id="rId33"/>
    <p:sldId id="290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D482B-7064-4B88-966B-6C928D16EF6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3CEAD-387E-4288-8DE9-67B8B5F1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3CEAD-387E-4288-8DE9-67B8B5F12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11" Type="http://schemas.openxmlformats.org/officeDocument/2006/relationships/image" Target="../media/image26.png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of Algorithms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80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229600" cy="426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button1_Click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sender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    try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maxn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880000"/>
                </a:solidFill>
                <a:latin typeface="Consolas"/>
              </a:rPr>
              <a:t>Parse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textBox1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Text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        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"n"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        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/>
              </a:rPr>
              <a:t>ms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"Algo1"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"Algo2"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"Algo3"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pt-BR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05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0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maxn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*= 2)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endParaRPr lang="en-US" sz="105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catch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Show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"Please input number"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Algo1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Algo2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361"/>
            <a:ext cx="8229600" cy="44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5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Empirical metrics</a:t>
            </a:r>
          </a:p>
          <a:p>
            <a:pPr lvl="1"/>
            <a:r>
              <a:rPr lang="en-US" dirty="0"/>
              <a:t>Machine </a:t>
            </a:r>
            <a:r>
              <a:rPr lang="en-US" dirty="0" smtClean="0"/>
              <a:t>dependent?</a:t>
            </a:r>
          </a:p>
          <a:p>
            <a:pPr lvl="1"/>
            <a:endParaRPr lang="en-US" dirty="0"/>
          </a:p>
          <a:p>
            <a:r>
              <a:rPr lang="en-US" dirty="0" smtClean="0"/>
              <a:t>Example: Sorting </a:t>
            </a:r>
            <a:r>
              <a:rPr lang="en-US" i="1" dirty="0" smtClean="0"/>
              <a:t>n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Computer A run algorithm A</a:t>
            </a:r>
          </a:p>
          <a:p>
            <a:pPr lvl="1"/>
            <a:r>
              <a:rPr lang="en-US" dirty="0"/>
              <a:t>Computer </a:t>
            </a:r>
            <a:r>
              <a:rPr lang="en-US" dirty="0" smtClean="0"/>
              <a:t>B </a:t>
            </a:r>
            <a:r>
              <a:rPr lang="en-US" dirty="0"/>
              <a:t>run algorithm </a:t>
            </a:r>
            <a:r>
              <a:rPr lang="en-US" dirty="0" smtClean="0"/>
              <a:t>B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Machine independent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Count</a:t>
            </a:r>
            <a:r>
              <a:rPr lang="en-US" dirty="0" smtClean="0"/>
              <a:t> the number 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significant steps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8" descr="http://www.google.co.th/url?source=imglanding&amp;ct=img&amp;q=http://www.talkandroid.com/wp-content/uploads/2012/02/intel-atom-logo.jpg&amp;sa=X&amp;ei=4MnIT5qaA4OzrAf44ODIDg&amp;ved=0CAwQ8wc&amp;usg=AFQjCNFOovbbgZa6ac92RPewhf-Ag3cb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70990"/>
            <a:ext cx="990600" cy="7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t0.gstatic.com/images?q=tbn:ANd9GcSoMe5T0zUVsGbrvByg4tx_Aip470Ar4rff-OeMLI8HQS-7RtcC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84715"/>
            <a:ext cx="1228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798263" cy="34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29200" y="4143375"/>
            <a:ext cx="379826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4114800"/>
            <a:ext cx="19120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 A better than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841760"/>
            <a:ext cx="44196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200" y="3793614"/>
                <a:ext cx="49314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93614"/>
                <a:ext cx="49314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15663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4913451"/>
                <a:ext cx="3657599" cy="117884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13451"/>
                <a:ext cx="3657599" cy="1178849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+ 1;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841760"/>
            <a:ext cx="44196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200" y="3793614"/>
                <a:ext cx="1361206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93614"/>
                <a:ext cx="13612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4867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4106" y="4697410"/>
                <a:ext cx="4435094" cy="170501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/>
                            </a:rPr>
                            <m:t>𝑖</m:t>
                          </m:r>
                          <m:r>
                            <a:rPr lang="en-US" sz="1200" i="1">
                              <a:latin typeface="Cambria Math"/>
                            </a:rPr>
                            <m:t>=</m:t>
                          </m:r>
                          <m:r>
                            <a:rPr lang="en-US" sz="12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/>
                            </a:rPr>
                            <m:t>𝑖</m:t>
                          </m:r>
                          <m:r>
                            <a:rPr lang="en-US" sz="1200" i="1">
                              <a:latin typeface="Cambria Math"/>
                            </a:rPr>
                            <m:t>=</m:t>
                          </m:r>
                          <m:r>
                            <a:rPr lang="en-US" sz="12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−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r>
                        <a:rPr lang="en-US" sz="1200" i="1">
                          <a:latin typeface="Cambria Math"/>
                        </a:rPr>
                        <m:t>1</m:t>
                      </m:r>
                      <m:r>
                        <a:rPr lang="en-US" sz="1200" i="1">
                          <a:latin typeface="Cambria Math"/>
                        </a:rPr>
                        <m:t>)/</m:t>
                      </m:r>
                      <m:r>
                        <a:rPr lang="en-US" sz="12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106" y="4697410"/>
                <a:ext cx="4435094" cy="1705019"/>
              </a:xfrm>
              <a:prstGeom prst="rect">
                <a:avLst/>
              </a:prstGeom>
              <a:blipFill rotWithShape="1">
                <a:blip r:embed="rId3"/>
                <a:stretch>
                  <a:fillRect b="-177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MinValue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114800"/>
            <a:ext cx="35814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198" y="4066654"/>
                <a:ext cx="385811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98" y="4066654"/>
                <a:ext cx="3858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16418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6232" y="4908913"/>
                <a:ext cx="1266568" cy="117884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32" y="4908913"/>
                <a:ext cx="1266568" cy="1178849"/>
              </a:xfrm>
              <a:prstGeom prst="rect">
                <a:avLst/>
              </a:prstGeom>
              <a:blipFill rotWithShape="1">
                <a:blip r:embed="rId3"/>
                <a:stretch>
                  <a:fillRect l="-2844" r="-2844" b="-558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0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Algo1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Algo2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361"/>
            <a:ext cx="8229600" cy="44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3463566"/>
                <a:ext cx="4931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63566"/>
                <a:ext cx="49314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75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73194" y="3505200"/>
                <a:ext cx="136120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194" y="3505200"/>
                <a:ext cx="1361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83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7584" y="4800600"/>
                <a:ext cx="38581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84" y="4800600"/>
                <a:ext cx="3858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Empirical metrics</a:t>
            </a:r>
          </a:p>
          <a:p>
            <a:pPr lvl="1"/>
            <a:r>
              <a:rPr lang="en-US" dirty="0" smtClean="0"/>
              <a:t>Complete code</a:t>
            </a:r>
          </a:p>
          <a:p>
            <a:pPr lvl="1"/>
            <a:r>
              <a:rPr lang="en-US" dirty="0" smtClean="0"/>
              <a:t>Depend on language, machine, programmer, etc.</a:t>
            </a:r>
          </a:p>
          <a:p>
            <a:pPr lvl="1"/>
            <a:endParaRPr lang="en-US" dirty="0"/>
          </a:p>
          <a:p>
            <a:r>
              <a:rPr lang="en-US" dirty="0" smtClean="0"/>
              <a:t>Growth rate</a:t>
            </a:r>
          </a:p>
          <a:p>
            <a:pPr lvl="1"/>
            <a:r>
              <a:rPr lang="en-US" dirty="0" smtClean="0"/>
              <a:t>Only algorithm, no need to implement code</a:t>
            </a:r>
          </a:p>
          <a:p>
            <a:pPr lvl="1"/>
            <a:r>
              <a:rPr lang="en-US" dirty="0" smtClean="0"/>
              <a:t>Count only the important command</a:t>
            </a:r>
          </a:p>
          <a:p>
            <a:pPr lvl="1"/>
            <a:r>
              <a:rPr lang="en-US" dirty="0" smtClean="0"/>
              <a:t>Comparable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pic>
        <p:nvPicPr>
          <p:cNvPr id="1026" name="Picture 2" descr="C:\Users\TON\Desktop\untitled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5486400"/>
                <a:ext cx="3682248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86400"/>
                <a:ext cx="368224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190964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sum += j;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532616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1;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3;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n-1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sum += j;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2131451"/>
                <a:ext cx="3276600" cy="105811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131451"/>
                <a:ext cx="3276600" cy="1058110"/>
              </a:xfrm>
              <a:prstGeom prst="rect">
                <a:avLst/>
              </a:prstGeom>
              <a:blipFill rotWithShape="1">
                <a:blip r:embed="rId2"/>
                <a:stretch>
                  <a:fillRect b="-56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43550" y="4119137"/>
                <a:ext cx="3009900" cy="1750287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4119137"/>
                <a:ext cx="3009900" cy="17502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to analyze algorithm?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task can be done by many algorithms</a:t>
            </a:r>
          </a:p>
          <a:p>
            <a:pPr lvl="1"/>
            <a:r>
              <a:rPr lang="en-US" dirty="0"/>
              <a:t>Which algorithm is </a:t>
            </a:r>
            <a:r>
              <a:rPr lang="en-US" dirty="0" smtClean="0"/>
              <a:t>better?</a:t>
            </a:r>
          </a:p>
          <a:p>
            <a:pPr lvl="2"/>
            <a:r>
              <a:rPr lang="en-US" dirty="0" smtClean="0"/>
              <a:t>We need a tool for comparing the algorithms</a:t>
            </a:r>
          </a:p>
          <a:p>
            <a:endParaRPr lang="en-US" dirty="0" smtClean="0"/>
          </a:p>
          <a:p>
            <a:r>
              <a:rPr lang="en-US" dirty="0" smtClean="0"/>
              <a:t>We need quick and small algorithm</a:t>
            </a:r>
          </a:p>
          <a:p>
            <a:pPr lvl="1"/>
            <a:r>
              <a:rPr lang="en-US" dirty="0" smtClean="0"/>
              <a:t>Quick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Small</a:t>
            </a:r>
          </a:p>
          <a:p>
            <a:pPr lvl="2"/>
            <a:r>
              <a:rPr lang="en-US" dirty="0" smtClean="0"/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6346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Growth rate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8695319"/>
              </p:ext>
            </p:extLst>
          </p:nvPr>
        </p:nvGraphicFramePr>
        <p:xfrm>
          <a:off x="2286000" y="1654395"/>
          <a:ext cx="4549775" cy="394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5" imgW="2866921" imgH="2486160" progId="Excel.Sheet.12">
                  <p:embed/>
                </p:oleObj>
              </mc:Choice>
              <mc:Fallback>
                <p:oleObj name="Worksheet" r:id="rId5" imgW="2866921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654395"/>
                        <a:ext cx="4549775" cy="394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6600" y="1295401"/>
                <a:ext cx="609600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1"/>
                <a:ext cx="609600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2000" t="-3158" b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4400" y="1295400"/>
                <a:ext cx="1524000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−5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+4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95400"/>
                <a:ext cx="1524000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3158" b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6036" y="1295401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36" y="1295401"/>
                <a:ext cx="609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76755" y="1295400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55" y="1295400"/>
                <a:ext cx="6096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400" y="1295401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295401"/>
                <a:ext cx="6096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429000" y="1295400"/>
            <a:ext cx="304800" cy="33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3034" y="1295401"/>
            <a:ext cx="304800" cy="33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0482" y="5780214"/>
            <a:ext cx="31931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6019800" y="5964880"/>
            <a:ext cx="773113" cy="1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92913" y="5599332"/>
            <a:ext cx="0" cy="3655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9" idx="1"/>
          </p:cNvCxnSpPr>
          <p:nvPr/>
        </p:nvCxnSpPr>
        <p:spPr>
          <a:xfrm flipV="1">
            <a:off x="4865687" y="5964880"/>
            <a:ext cx="834795" cy="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6800" y="5599333"/>
            <a:ext cx="0" cy="3655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6200" y="5742543"/>
                <a:ext cx="851708" cy="44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42543"/>
                <a:ext cx="851708" cy="444674"/>
              </a:xfrm>
              <a:prstGeom prst="rect">
                <a:avLst/>
              </a:prstGeom>
              <a:blipFill rotWithShape="1">
                <a:blip r:embed="rId12"/>
                <a:stretch>
                  <a:fillRect t="-13699" r="-34532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compare growth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limit: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286000"/>
                <a:ext cx="3044616" cy="1231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286000"/>
                <a:ext cx="3044616" cy="1231876"/>
              </a:xfrm>
              <a:prstGeom prst="rect">
                <a:avLst/>
              </a:prstGeom>
              <a:blipFill rotWithShape="1">
                <a:blip r:embed="rId2"/>
                <a:stretch>
                  <a:fillRect r="-5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9848" y="2284214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2284214"/>
                <a:ext cx="147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7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9848" y="2710041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2710041"/>
                <a:ext cx="147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7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9848" y="3135868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3135868"/>
                <a:ext cx="147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7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267200" y="2286000"/>
            <a:ext cx="68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4045076"/>
                <a:ext cx="6047832" cy="461665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045076"/>
                <a:ext cx="604783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8974" r="-1206" b="-2692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710405" y="4627713"/>
            <a:ext cx="5910994" cy="369332"/>
            <a:chOff x="1710405" y="4627713"/>
            <a:chExt cx="591099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10405" y="4627713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faster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804" y="4627713"/>
              <a:ext cx="812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slower</a:t>
              </a:r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523000" y="4724400"/>
              <a:ext cx="4285803" cy="184666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1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Comparing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grow faster?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905000"/>
                <a:ext cx="163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16396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4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1905000"/>
                <a:ext cx="131241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05000"/>
                <a:ext cx="1312411" cy="37241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60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3195393"/>
                <a:ext cx="7041287" cy="114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aln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𝑙𝑜𝑔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𝑛𝑙𝑛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𝑙𝑛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95393"/>
                <a:ext cx="7041287" cy="1148007"/>
              </a:xfrm>
              <a:prstGeom prst="rect">
                <a:avLst/>
              </a:prstGeom>
              <a:blipFill rotWithShape="1">
                <a:blip r:embed="rId4"/>
                <a:stretch>
                  <a:fillRect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6377" y="4583668"/>
                <a:ext cx="2885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grows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7" y="4583668"/>
                <a:ext cx="288521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8" t="-8197" r="-31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Bachmann–Landau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36672"/>
                  </p:ext>
                </p:extLst>
              </p:nvPr>
            </p:nvGraphicFramePr>
            <p:xfrm>
              <a:off x="483326" y="1712282"/>
              <a:ext cx="8229600" cy="4307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4"/>
                    <a:gridCol w="1905000"/>
                    <a:gridCol w="2133600"/>
                    <a:gridCol w="2616926"/>
                  </a:tblGrid>
                  <a:tr h="319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Intuition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Definition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dominated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slower </a:t>
                          </a:r>
                          <a:r>
                            <a:rPr lang="en-US" sz="1600" baseline="0" dirty="0" smtClean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&gt;0, 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above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no faster</a:t>
                          </a:r>
                          <a:r>
                            <a:rPr lang="en-US" sz="1600" baseline="0" dirty="0" smtClean="0"/>
                            <a:t>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dominates 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faster</a:t>
                          </a:r>
                          <a:r>
                            <a:rPr lang="en-US" sz="1600" baseline="0" dirty="0" smtClean="0"/>
                            <a:t>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below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no slower </a:t>
                          </a:r>
                          <a:r>
                            <a:rPr lang="en-US" sz="1600" baseline="0" dirty="0" smtClean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&gt;0, 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10616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both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above</a:t>
                          </a:r>
                          <a:r>
                            <a:rPr lang="en-US" sz="1600" dirty="0" smtClean="0"/>
                            <a:t> and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below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equal</a:t>
                          </a:r>
                          <a:r>
                            <a:rPr lang="en-US" sz="1600" baseline="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 </m:t>
                                </m:r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 ∃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36672"/>
                  </p:ext>
                </p:extLst>
              </p:nvPr>
            </p:nvGraphicFramePr>
            <p:xfrm>
              <a:off x="483326" y="1712282"/>
              <a:ext cx="8229600" cy="4307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4"/>
                    <a:gridCol w="1905000"/>
                    <a:gridCol w="2133600"/>
                    <a:gridCol w="261692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Intuition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Definition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8333" r="-423643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48333" r="-249201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48333" r="-122857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48333" r="-233" b="-443333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49580" r="-423643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149580" r="-249201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149580" r="-122857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149580" r="-233" b="-347059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47500" r="-423643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247500" r="-249201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247500" r="-122857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247500" r="-233" b="-244167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0420" r="-423643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350420" r="-249201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350420" r="-122857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350420" r="-233" b="-146218"/>
                          </a:stretch>
                        </a:blipFill>
                      </a:tcPr>
                    </a:tc>
                  </a:tr>
                  <a:tr h="1061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8046" r="-423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308046" r="-249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308046" r="-1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308046" r="-2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7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4622074"/>
            <a:ext cx="708660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4431574"/>
            <a:ext cx="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4698274"/>
                <a:ext cx="393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98274"/>
                <a:ext cx="39382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990600" y="4229406"/>
            <a:ext cx="3581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4113" y="4115106"/>
            <a:ext cx="215774" cy="228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59650" y="3853543"/>
                <a:ext cx="1043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50" y="3853543"/>
                <a:ext cx="10432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6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990600" y="3740638"/>
            <a:ext cx="3581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59650" y="3364775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50" y="3364775"/>
                <a:ext cx="10759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454611" y="3626338"/>
            <a:ext cx="215774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64113" y="3136175"/>
            <a:ext cx="215774" cy="2286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4113" y="2629206"/>
            <a:ext cx="215774" cy="22860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4679887" y="2743506"/>
            <a:ext cx="3397313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64112" y="2083832"/>
            <a:ext cx="215774" cy="228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6"/>
          </p:cNvCxnSpPr>
          <p:nvPr/>
        </p:nvCxnSpPr>
        <p:spPr>
          <a:xfrm>
            <a:off x="4679886" y="2198132"/>
            <a:ext cx="3397313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74461" y="3065809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61" y="3065809"/>
                <a:ext cx="10654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5000" y="232440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324406"/>
                <a:ext cx="10718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14999" y="1828800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9" y="1828800"/>
                <a:ext cx="108658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623459" y="481257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4812574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65533" y="5211298"/>
                <a:ext cx="3612932" cy="103028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∩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𝑜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33" y="5211298"/>
                <a:ext cx="3612932" cy="1030282"/>
              </a:xfrm>
              <a:prstGeom prst="rect">
                <a:avLst/>
              </a:prstGeom>
              <a:blipFill rotWithShape="1">
                <a:blip r:embed="rId8"/>
                <a:stretch>
                  <a:fillRect t="-581" b="-52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3183" y="1554480"/>
                <a:ext cx="7162800" cy="50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, ∃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&gt;0,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83" y="1554480"/>
                <a:ext cx="7162800" cy="509178"/>
              </a:xfrm>
              <a:prstGeom prst="rect">
                <a:avLst/>
              </a:prstGeom>
              <a:blipFill rotWithShape="1">
                <a:blip r:embed="rId3"/>
                <a:stretch>
                  <a:fillRect t="-3448" r="-849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514600" y="26670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4600" y="5715000"/>
            <a:ext cx="419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34194" y="2514600"/>
            <a:ext cx="4019006" cy="3193869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918460">
            <a:off x="2328069" y="2866592"/>
            <a:ext cx="3821961" cy="2489883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534195" y="2769326"/>
            <a:ext cx="4400006" cy="2926080"/>
          </a:xfrm>
          <a:custGeom>
            <a:avLst/>
            <a:gdLst>
              <a:gd name="connsiteX0" fmla="*/ 0 w 4833257"/>
              <a:gd name="connsiteY0" fmla="*/ 2926080 h 2926080"/>
              <a:gd name="connsiteX1" fmla="*/ 1058092 w 4833257"/>
              <a:gd name="connsiteY1" fmla="*/ 2338251 h 2926080"/>
              <a:gd name="connsiteX2" fmla="*/ 1449977 w 4833257"/>
              <a:gd name="connsiteY2" fmla="*/ 1698171 h 2926080"/>
              <a:gd name="connsiteX3" fmla="*/ 2194560 w 4833257"/>
              <a:gd name="connsiteY3" fmla="*/ 1972491 h 2926080"/>
              <a:gd name="connsiteX4" fmla="*/ 2730137 w 4833257"/>
              <a:gd name="connsiteY4" fmla="*/ 1789611 h 2926080"/>
              <a:gd name="connsiteX5" fmla="*/ 3226526 w 4833257"/>
              <a:gd name="connsiteY5" fmla="*/ 1319348 h 2926080"/>
              <a:gd name="connsiteX6" fmla="*/ 4180115 w 4833257"/>
              <a:gd name="connsiteY6" fmla="*/ 757645 h 2926080"/>
              <a:gd name="connsiteX7" fmla="*/ 4833257 w 4833257"/>
              <a:gd name="connsiteY7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257" h="2926080">
                <a:moveTo>
                  <a:pt x="0" y="2926080"/>
                </a:moveTo>
                <a:cubicBezTo>
                  <a:pt x="408214" y="2734491"/>
                  <a:pt x="816429" y="2542902"/>
                  <a:pt x="1058092" y="2338251"/>
                </a:cubicBezTo>
                <a:cubicBezTo>
                  <a:pt x="1299755" y="2133600"/>
                  <a:pt x="1260566" y="1759131"/>
                  <a:pt x="1449977" y="1698171"/>
                </a:cubicBezTo>
                <a:cubicBezTo>
                  <a:pt x="1639388" y="1637211"/>
                  <a:pt x="1981200" y="1957251"/>
                  <a:pt x="2194560" y="1972491"/>
                </a:cubicBezTo>
                <a:cubicBezTo>
                  <a:pt x="2407920" y="1987731"/>
                  <a:pt x="2558143" y="1898468"/>
                  <a:pt x="2730137" y="1789611"/>
                </a:cubicBezTo>
                <a:cubicBezTo>
                  <a:pt x="2902131" y="1680754"/>
                  <a:pt x="2984863" y="1491342"/>
                  <a:pt x="3226526" y="1319348"/>
                </a:cubicBezTo>
                <a:cubicBezTo>
                  <a:pt x="3468189" y="1147354"/>
                  <a:pt x="3912327" y="977536"/>
                  <a:pt x="4180115" y="757645"/>
                </a:cubicBezTo>
                <a:cubicBezTo>
                  <a:pt x="4447904" y="537754"/>
                  <a:pt x="4640580" y="268877"/>
                  <a:pt x="483325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72494" y="2519345"/>
                <a:ext cx="8490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𝑘𝑔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94" y="2519345"/>
                <a:ext cx="8490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12131" y="2953992"/>
                <a:ext cx="71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31" y="2953992"/>
                <a:ext cx="71077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0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3790" y="1371600"/>
                <a:ext cx="6659814" cy="8785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)≤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), </m:t>
                      </m:r>
                    </m:oMath>
                  </m:oMathPara>
                </a14:m>
                <a:endParaRPr lang="en-US" sz="2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&gt;0 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&gt;0,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_0≥0}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90" y="1371600"/>
                <a:ext cx="6659814" cy="878510"/>
              </a:xfrm>
              <a:prstGeom prst="rect">
                <a:avLst/>
              </a:prstGeom>
              <a:blipFill rotWithShape="1">
                <a:blip r:embed="rId3"/>
                <a:stretch>
                  <a:fillRect t="-2721" b="-13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514600" y="26670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4600" y="5715000"/>
            <a:ext cx="419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34194" y="2514600"/>
            <a:ext cx="4019006" cy="3193869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918460">
            <a:off x="2328069" y="2866592"/>
            <a:ext cx="3821961" cy="2489883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534195" y="2769326"/>
            <a:ext cx="4400006" cy="2926080"/>
          </a:xfrm>
          <a:custGeom>
            <a:avLst/>
            <a:gdLst>
              <a:gd name="connsiteX0" fmla="*/ 0 w 4833257"/>
              <a:gd name="connsiteY0" fmla="*/ 2926080 h 2926080"/>
              <a:gd name="connsiteX1" fmla="*/ 1058092 w 4833257"/>
              <a:gd name="connsiteY1" fmla="*/ 2338251 h 2926080"/>
              <a:gd name="connsiteX2" fmla="*/ 1449977 w 4833257"/>
              <a:gd name="connsiteY2" fmla="*/ 1698171 h 2926080"/>
              <a:gd name="connsiteX3" fmla="*/ 2194560 w 4833257"/>
              <a:gd name="connsiteY3" fmla="*/ 1972491 h 2926080"/>
              <a:gd name="connsiteX4" fmla="*/ 2730137 w 4833257"/>
              <a:gd name="connsiteY4" fmla="*/ 1789611 h 2926080"/>
              <a:gd name="connsiteX5" fmla="*/ 3226526 w 4833257"/>
              <a:gd name="connsiteY5" fmla="*/ 1319348 h 2926080"/>
              <a:gd name="connsiteX6" fmla="*/ 4180115 w 4833257"/>
              <a:gd name="connsiteY6" fmla="*/ 757645 h 2926080"/>
              <a:gd name="connsiteX7" fmla="*/ 4833257 w 4833257"/>
              <a:gd name="connsiteY7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257" h="2926080">
                <a:moveTo>
                  <a:pt x="0" y="2926080"/>
                </a:moveTo>
                <a:cubicBezTo>
                  <a:pt x="408214" y="2734491"/>
                  <a:pt x="816429" y="2542902"/>
                  <a:pt x="1058092" y="2338251"/>
                </a:cubicBezTo>
                <a:cubicBezTo>
                  <a:pt x="1299755" y="2133600"/>
                  <a:pt x="1260566" y="1759131"/>
                  <a:pt x="1449977" y="1698171"/>
                </a:cubicBezTo>
                <a:cubicBezTo>
                  <a:pt x="1639388" y="1637211"/>
                  <a:pt x="1981200" y="1957251"/>
                  <a:pt x="2194560" y="1972491"/>
                </a:cubicBezTo>
                <a:cubicBezTo>
                  <a:pt x="2407920" y="1987731"/>
                  <a:pt x="2558143" y="1898468"/>
                  <a:pt x="2730137" y="1789611"/>
                </a:cubicBezTo>
                <a:cubicBezTo>
                  <a:pt x="2902131" y="1680754"/>
                  <a:pt x="2984863" y="1491342"/>
                  <a:pt x="3226526" y="1319348"/>
                </a:cubicBezTo>
                <a:cubicBezTo>
                  <a:pt x="3468189" y="1147354"/>
                  <a:pt x="3912327" y="977536"/>
                  <a:pt x="4180115" y="757645"/>
                </a:cubicBezTo>
                <a:cubicBezTo>
                  <a:pt x="4447904" y="537754"/>
                  <a:pt x="4640580" y="268877"/>
                  <a:pt x="483325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72494" y="2519345"/>
                <a:ext cx="956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94" y="2519345"/>
                <a:ext cx="9564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49840" y="2693126"/>
                <a:ext cx="71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0" y="2693126"/>
                <a:ext cx="71077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0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944704" y="3142230"/>
                <a:ext cx="951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704" y="3142230"/>
                <a:ext cx="95109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8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573383" y="3187337"/>
            <a:ext cx="5486400" cy="2534194"/>
          </a:xfrm>
          <a:custGeom>
            <a:avLst/>
            <a:gdLst>
              <a:gd name="connsiteX0" fmla="*/ 0 w 5486400"/>
              <a:gd name="connsiteY0" fmla="*/ 2534194 h 2534194"/>
              <a:gd name="connsiteX1" fmla="*/ 3291840 w 5486400"/>
              <a:gd name="connsiteY1" fmla="*/ 1606732 h 2534194"/>
              <a:gd name="connsiteX2" fmla="*/ 5460274 w 5486400"/>
              <a:gd name="connsiteY2" fmla="*/ 13063 h 2534194"/>
              <a:gd name="connsiteX3" fmla="*/ 5460274 w 5486400"/>
              <a:gd name="connsiteY3" fmla="*/ 13063 h 2534194"/>
              <a:gd name="connsiteX4" fmla="*/ 5486400 w 5486400"/>
              <a:gd name="connsiteY4" fmla="*/ 0 h 25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34194">
                <a:moveTo>
                  <a:pt x="0" y="2534194"/>
                </a:moveTo>
                <a:cubicBezTo>
                  <a:pt x="1190897" y="2280557"/>
                  <a:pt x="2381794" y="2026920"/>
                  <a:pt x="3291840" y="1606732"/>
                </a:cubicBezTo>
                <a:cubicBezTo>
                  <a:pt x="4201886" y="1186544"/>
                  <a:pt x="5460274" y="13063"/>
                  <a:pt x="5460274" y="13063"/>
                </a:cubicBezTo>
                <a:lnTo>
                  <a:pt x="5460274" y="13063"/>
                </a:lnTo>
                <a:lnTo>
                  <a:pt x="5486400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Proof by definition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87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19" y="1752600"/>
            <a:ext cx="744004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5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26" y="1371599"/>
            <a:ext cx="4600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analysis of algorithms?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determination of the amount of resources (such as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  <a:r>
              <a:rPr lang="en-US" dirty="0"/>
              <a:t>) necessary to execute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Time and </a:t>
            </a:r>
            <a:r>
              <a:rPr lang="en-US" dirty="0" smtClean="0"/>
              <a:t>Storage relation</a:t>
            </a:r>
            <a:endParaRPr lang="th-TH" dirty="0"/>
          </a:p>
          <a:p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4493741" y="5638800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045941" y="5486400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2" descr="https://encrypted-tbn1.google.com/images?q=tbn:ANd9GcQl5qgLwu_t4jv81jWuKl6HJg9Y3w2u3TmOPRgBlhm2kf2xK9Pau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" b="6756"/>
          <a:stretch/>
        </p:blipFill>
        <p:spPr bwMode="auto">
          <a:xfrm>
            <a:off x="2959444" y="4419600"/>
            <a:ext cx="854675" cy="8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ncrypted-tbn2.google.com/images?q=tbn:ANd9GcRqH1vZOaNUZTsYYDw4Pk-vrzmZYOY5hndQ5kWdnz3S5ubOZUj3Z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2686"/>
          <a:stretch/>
        </p:blipFill>
        <p:spPr bwMode="auto">
          <a:xfrm>
            <a:off x="5334000" y="4419600"/>
            <a:ext cx="1064741" cy="7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2706E-6 L 0.00139 -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2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6391E-6 L 8.33333E-7 0.050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37335E-6 L -1.11111E-6 0.05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04E-7 L 0.00018 -0.056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8"/>
            <a:ext cx="6629400" cy="43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93" y="2133600"/>
            <a:ext cx="59721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1234" y="1447800"/>
                <a:ext cx="4576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800" dirty="0" smtClean="0"/>
                  <a:t>จงแสดงว่า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log</m:t>
                    </m:r>
                    <m:r>
                      <a:rPr lang="en-US" sz="2800" b="0" i="1" smtClean="0">
                        <a:latin typeface="Cambria Math"/>
                      </a:rPr>
                      <m:t>⁡(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!)∈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𝑛𝑙𝑜𝑔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34" y="1447800"/>
                <a:ext cx="457676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63" t="-20000" r="-39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Asymptotic Notation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0216" y="204044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2040440"/>
                <a:ext cx="37702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0989" y="204044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89" y="2040440"/>
                <a:ext cx="633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34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5939" y="2040440"/>
                <a:ext cx="674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939" y="2040440"/>
                <a:ext cx="674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0216" y="2815541"/>
                <a:ext cx="1004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2815541"/>
                <a:ext cx="100457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8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54496" y="2815541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96" y="2815541"/>
                <a:ext cx="157447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10216" y="3590642"/>
                <a:ext cx="178516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3590642"/>
                <a:ext cx="1785169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6557" r="-443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0629" y="3590642"/>
                <a:ext cx="139397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29" y="3590642"/>
                <a:ext cx="1393971" cy="37241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524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0216" y="4335320"/>
                <a:ext cx="1592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  <m:r>
                        <a:rPr lang="en-US" b="0" i="1" smtClean="0">
                          <a:latin typeface="Cambria Math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4335320"/>
                <a:ext cx="15920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5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7998" y="4335320"/>
                <a:ext cx="1111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98" y="4335320"/>
                <a:ext cx="111197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0216" y="5096520"/>
                <a:ext cx="1000402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5096520"/>
                <a:ext cx="1000402" cy="37241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3971" y="5096520"/>
                <a:ext cx="88428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9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71" y="5096520"/>
                <a:ext cx="884281" cy="372410"/>
              </a:xfrm>
              <a:prstGeom prst="rect">
                <a:avLst/>
              </a:prstGeom>
              <a:blipFill rotWithShape="1">
                <a:blip r:embed="rId12"/>
                <a:stretch>
                  <a:fillRect t="-6557" r="-1241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61138" y="1973120"/>
            <a:ext cx="3934247" cy="466080"/>
            <a:chOff x="861138" y="1973120"/>
            <a:chExt cx="3934247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14838" y="204044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2040440"/>
                  <a:ext cx="7200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762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861138" y="1973120"/>
              <a:ext cx="3934247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49085" y="2767167"/>
            <a:ext cx="4879881" cy="466080"/>
            <a:chOff x="849085" y="2767167"/>
            <a:chExt cx="4879881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14838" y="2815541"/>
                  <a:ext cx="12193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2815541"/>
                  <a:ext cx="121937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4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9085" y="2767167"/>
              <a:ext cx="4879881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1138" y="3543807"/>
            <a:ext cx="5463462" cy="466080"/>
            <a:chOff x="861138" y="3543807"/>
            <a:chExt cx="5463462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14838" y="3590642"/>
                  <a:ext cx="969240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3590642"/>
                  <a:ext cx="969240" cy="3724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557" r="-503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861138" y="3543807"/>
              <a:ext cx="5463462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138" y="4321451"/>
            <a:ext cx="5208831" cy="466080"/>
            <a:chOff x="861138" y="4321451"/>
            <a:chExt cx="5208831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14838" y="4368821"/>
                  <a:ext cx="13941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𝑛𝑙𝑜𝑔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4368821"/>
                  <a:ext cx="13941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30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861138" y="4321451"/>
              <a:ext cx="5208831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1138" y="5096520"/>
            <a:ext cx="4777113" cy="466080"/>
            <a:chOff x="861138" y="5096520"/>
            <a:chExt cx="4777113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14838" y="5143920"/>
                  <a:ext cx="836191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5143920"/>
                  <a:ext cx="836191" cy="3724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6557" r="-583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861138" y="5096520"/>
              <a:ext cx="4777113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03300" y="1828800"/>
            <a:ext cx="4949226" cy="685800"/>
            <a:chOff x="3003300" y="1828800"/>
            <a:chExt cx="4949226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22005" y="2040550"/>
                  <a:ext cx="730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005" y="2040550"/>
                  <a:ext cx="730521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3003300" y="1828800"/>
              <a:ext cx="49440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95600" y="1752600"/>
            <a:ext cx="5181600" cy="1600200"/>
            <a:chOff x="2895600" y="1752600"/>
            <a:chExt cx="5181600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727927" y="2815651"/>
                  <a:ext cx="12193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927" y="2815651"/>
                  <a:ext cx="121937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4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2895600" y="1752600"/>
              <a:ext cx="51816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43200" y="1676400"/>
            <a:ext cx="5486400" cy="2438400"/>
            <a:chOff x="2743200" y="1676400"/>
            <a:chExt cx="5486400" cy="2438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972834" y="3590752"/>
                  <a:ext cx="979692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834" y="3590752"/>
                  <a:ext cx="979692" cy="3724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6557" r="-496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2743200" y="1676400"/>
              <a:ext cx="5486400" cy="2438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0800" y="1600200"/>
            <a:ext cx="5791200" cy="3276600"/>
            <a:chOff x="2590800" y="1600200"/>
            <a:chExt cx="5791200" cy="3276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553200" y="4368931"/>
                  <a:ext cx="13941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𝑛𝑙𝑜𝑔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368931"/>
                  <a:ext cx="1394100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349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2590800" y="1600200"/>
              <a:ext cx="5791200" cy="3276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14600" y="1524000"/>
            <a:ext cx="5943600" cy="4114800"/>
            <a:chOff x="2514600" y="1524000"/>
            <a:chExt cx="5943600" cy="411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105884" y="5144030"/>
                  <a:ext cx="846642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884" y="5144030"/>
                  <a:ext cx="846642" cy="3724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557" r="-5755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2514600" y="1524000"/>
              <a:ext cx="5943600" cy="411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75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29" y="1748246"/>
            <a:ext cx="610810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work1: </a:t>
            </a:r>
            <a:r>
              <a:rPr lang="en-US" dirty="0"/>
              <a:t>Asymptotic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the asymptotic notations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for each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Proof that it is correct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514" y="2580434"/>
                <a:ext cx="1566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2580434"/>
                <a:ext cx="156632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514" y="3101378"/>
                <a:ext cx="121770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+2)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3101378"/>
                <a:ext cx="1217706" cy="372410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53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8514" y="3625399"/>
                <a:ext cx="116236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3625399"/>
                <a:ext cx="1162369" cy="698846"/>
              </a:xfrm>
              <a:prstGeom prst="rect">
                <a:avLst/>
              </a:prstGeom>
              <a:blipFill rotWithShape="1">
                <a:blip r:embed="rId5"/>
                <a:stretch>
                  <a:fillRect r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8514" y="5476034"/>
                <a:ext cx="119327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5476034"/>
                <a:ext cx="1193275" cy="848566"/>
              </a:xfrm>
              <a:prstGeom prst="rect">
                <a:avLst/>
              </a:prstGeom>
              <a:blipFill rotWithShape="1"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8514" y="4475857"/>
                <a:ext cx="108145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=5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4475857"/>
                <a:ext cx="1081450" cy="848566"/>
              </a:xfrm>
              <a:prstGeom prst="rect">
                <a:avLst/>
              </a:prstGeom>
              <a:blipFill rotWithShape="1">
                <a:blip r:embed="rId7"/>
                <a:stretch>
                  <a:fillRect r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580434"/>
                <a:ext cx="111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80434"/>
                <a:ext cx="11189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199" y="3101378"/>
                <a:ext cx="1214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99" y="3101378"/>
                <a:ext cx="1214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6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21916" y="3787687"/>
                <a:ext cx="4191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6" y="3787687"/>
                <a:ext cx="4191000" cy="374270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1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39194" y="4715474"/>
                <a:ext cx="17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+1000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94" y="4715474"/>
                <a:ext cx="1756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8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1942" y="5715651"/>
                <a:ext cx="229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2" y="5715651"/>
                <a:ext cx="229094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4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Empirical metrics</a:t>
            </a:r>
          </a:p>
          <a:p>
            <a:pPr lvl="1"/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Measure elapsed time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Find </a:t>
            </a:r>
            <a:r>
              <a:rPr lang="en-US" dirty="0"/>
              <a:t>maximum difference pair in an array</a:t>
            </a:r>
            <a:endParaRPr lang="en-US" dirty="0" smtClean="0"/>
          </a:p>
        </p:txBody>
      </p:sp>
      <p:sp>
        <p:nvSpPr>
          <p:cNvPr id="4" name="AutoShape 2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155575" y="-8842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307975" y="-7318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QEBQUEBQUFBQVFBUVFRQVFxUUFRQXFBQVFRUYFRQXHCYfFxojGRQUHy8gIycpLCwsFR4xNTAqNSYrLCkBCQoKDgwOGg8PGiskHyQuLCksLCwsLCksLCksLCksKSwsLCwsLCwpLCwpLCwsLCksLCwsLCksLCwsLCwsLCwpKf/AABEIAPAAyAMBIgACEQEDEQH/xAAcAAACAgMBAQAAAAAAAAAAAAAABgUHAwQIAgH/xABNEAABAwICBAgICwYFBAMBAAABAAIDBBEFEgYHITETIkFRYXGRoTI1c4GxssHRFBcjNEJSU2JykpMVJDNDdIKis8LD0iVjg/BUZOEW/8QAGgEAAgMBAQAAAAAAAAAAAAAAAAMBBAUCBv/EADIRAAICAgAEBAQFAwUAAAAAAAABAgMEERIUITETMkFRBSJhgTRCUnGhFSTBIzORsfD/2gAMAwEAAhEDEQA/ALxQhCABCEIAEIQgAQhCABCF8ugD6hakuKRt3uBPM3b6FrPxm/gMJ6SbdwQBKIUOayZ27K3qF/SvPBSu3vd5tnoQBNIUL+znHe5x8596P2V196AJpCgzhpG4u7SvPBSt3Pd239KAJ5CgRiMzd9ndY9oWeLSAfzGlvSOMPegCXQsUFS14u1wPV7eZZboAEIQgAQhCABCEIAEIQgAQhY5Zg0XcQB0oAyLDUVbYxdxA9J6go6bE3P2RCw+sd/mHIvMGG3N3bTznaUEHuXF3O2Rt87vcsXwV8nhuJ6OTsUlFSALMGgIA0IsMAWyykAWrimkdPS/x5mMP1SeN+UbUp4jripmbIY5JTzm0be123uTYU2T8qFTurh5mPYiAXoNCqGo1u1UptBDG3msHSu9g7lgOP41P4LZxf6sIYO0hP5Of5ml9yu82H5U39i5bL7ZUucPxt+81X5w30ELwcDxkf/K/WJ/1qeUX64kc4/0Muqy+FgVJukxmHf8ADOwye9EesvEIDaVwP3ZY8p9AKnkpPyyT+4c9FeaLRdD6QFaNRhQO5IuGa5hsFTAR96I3/wADvenfBdK6asHyErXHlYeK8f2naq9mPZX5kWK8iuzysjZqN0brtJBHKFu0GP2OWbZzP5P7ubrUxLAHDaoPEsLttCSOGAG6+pZwXFDE7g5DxSeKT9E83UmVBJ9QhCABCEIAEIWhiGIZOKza89jekoA91uICPZvcdzffzBRzYHSuzPN+Ycg6gslJQXOZ20naSVKxxWQBhgpQ1ZyQ0XOwDeV9uk3G9FKqvqHiefg6QEZIo/CeLC5cd2+++/Uu4RTfV6Fzk4r5VtnzH9aFNTkshvUSbrMPEB6X8vmul578YxLwQaaI9cQt1+G5PmC6IU1GBwMTQ767uM8/3HaPNZTICerYQ8kd/ViPBss88vsitsN1Ns8Kqnc87yIxlHnc65Pcmeg1f0MNstOxx55LyH/FsTGhLnkWT7sZDGqh2RhgpWsFmNa0czQGjsCy2X1CSO0fLIX1CCT5ZYaikZIMsjWvbzOAcOwrOvhKCGkKGMar6OcEsYYX/WjNh52HZ6FW+keglTh54QceNpuJY7gt5i4b2de7pV7XXl7QQQRcHYQVbqy7IdH1X1KluJXYtro/oVTodrSewtiriXs3Cb6TfxgeEOnf1q1Q5sjQQQQ4XBG0EHcQeZU/rI0HFKfhFOLQuNnsG6Nx3W+6e4qQ1T6WEO+CSm7Tcwk8hG1zOo7SPOn30wsh4tX3RXounXPwbfsxqxqgyklS+AV3CxWcbuZxT08x7PQvWLw5mqF0emy1BbyPae1u0e3tWaaY2IQhBIIQvjjZAGriFZwbdm1x2NHtWnQ0fKdpO0lYozwshcd25vQFMRssEEHlz2saXOIAAJJOwADeSTuCiNIsU/6dNNTvI+RL43t2dRF0mY/jEmL1YoqVxFO03mkH0g0jMeloOwDlO1PVUyGkoiHtzQwxWLSA8ljRaxB3p7r4OHff2+hXVvicWuy9fqVPolpbVy11OySokc10gDmkixFjsOxXakDBtMcNlqImQ02WRzwGO4GNtjz5htCbcfx6OihM0ocWgtbxRc3cbDYm5O5TSUdfQXi6hBty39STXxI3xw0f1Z/yD/kj44KP6s/5B/ySuWt/SxvNU/qQ9KE0q0qZh8TZJGPeHPyAMy3vlJucxGzYsuBaUU9a0mnfmt4TSC1zb7rtKVNcvzSHy/8AtvRTXu1Qmgut1U5wZNaK6exYhI9kccjCxuYl+SxF7bMrimZUVq+0oioJpHzB5D4w0ZACb5gdtyri0fx+OthE0IcGlzm8YWN27DsTMqjwpfKugvFyPFj8z6kmi6X9INOaWiOWV5Mn2bBmd5+RvnUBFrkpi6zop2j61mHuDrpUaLJLaixssiuL05IsBV9rilc2mhykt+W5CR9B3MnLCcaiq4xJA8Pb0bweZwO0FJeub5rB5Y/5bl3jLV0UzjJlumTREanqhzqmfM5zvkhvJP0xzpuxqgndVBzQ8tG7KTygZbG9mWNybpN1M/Op/Ij1wrdsm5b4bnoViR46Vs0sSw0VFO+KTaHsLXdZG8DoO3zLniCZ9LUBw2Phkv52O2juIXSi5y0mINbU23cPL67r96d8Pe+KPoI+IrXDL1OgpniSIOG4gOHURcelLFG61VH+O3aCFO4Nf4DBffwEV/02qAh+dR+UHpWY+jNRPaTHVCEKDoFpYtLliNt7rN7d/ddbqi8ZP8MfeJ7Bb2oA94dFYBLOtHSU0tNwUZtJPduze1g8M+e9vOeZN1I3iqmdM5zW4xwV+KJI6cdAuA/vLlaxa1Ke32XUp5djhXpd30H3Vho+KajEjh8pPZ7uhv8ALHZt/uUtpt4uqfIuUzFGGgACwAAA5gNyhtNvF1T5FyXxudvE/cbwKFTivYpbQnxjS+Vb7Vaetfxa7ykfrKrNCfGNL5VvoKtPWv4td5SP1lpZP4iH/vUzMX8PMq3Q3R5tdVCF7nMGRzrtsTxbc/Wm/HNUjIaeSWOd5dGxz7Pa2xDRci42jYFDapvGI8lJ7FbekvzKp8hL/luXOVfZC5Ri+nQnFornS5SXXqUhoLiDocQgLT4TxG4c7X7CD57HzKwdcvzSHy/+29Vpor8+pvLx+sFZeuX5pD5f/bem3r+5gLof9tNCLoNom3EZZGPe5gYwOBaAb3cByqxcQaMDwt7Ynl7sxEZcBfPIeYbLAXPmSvqZ+cz+RHrhTOuZx+DQDk4Y38zDb2pV7c8hVt9BtEVDHdiXXqIGjWj0mJVJZmtvfLI7jEC+09LiSnXF9TzGwudTyyOka0kNflyvtttsAsUi6O1VXG55oeFzEAP4Nuc2ubX2G226nf2vjP8A9r9I/wDFWLvE4/lkkvYr0uvg+aLb9yN0Fx91HWMN7RyOEcjeQhxsD1gn0p71zfNYPLH/AC3KuP8A+bqy6/wae9734N++9+ZWJrfJ+B099/C7evg3Jdqi8iEkMqcuXnFkPqZ+dT+RHrhW6qi1M/Op/Ij1wrbe8AXJsBtJO4BUc3/eZfwf9lGljuKtpaaSZ+5jSR0n6I85sFzzR0z6mdrBtfLIB53u2nvJTZrH01FY/gYD8hGbl32jxy/hHJ28ykdUmjBfIauQcVl2xX+k47HO6gNnWTzK3THl6XOXdlO+XM3KEeyLQdEGRZRua0AdQFglOL5zH5QelN9QOIepKEXzmPyg9KyDYHVCEIJBRWL/AMSPqd6QpVROKOHCsHLlJ7wEAb9PuVG4HJmxphdy1b/Xerzg3KgcZJpMTkcN8VSXgc4z5x2grQwVvjj9DNz3rgl9ToMKH0yiLqCpAFzwL+4XPcFJUlS2RjXsN2vaHNPOCLhZXtuLHcVQT4Xs0GuKOvc580J8Y0vlW+1WnrX8Wu8pH6ywx6sI4qyOogkLGskDzERmHU117gbeW6ntLNH/AIdTGHPku5rs1s3gm+64WhdkQnbCa7IzqcecKpwfqVXqm8YjyUnsVt6S/MqnyEv+W5LWierf4BUibh+E4jm5cmXwrbb5jzJuxOj4aGSO9uEjey++2Zpbe3LvSsm2NlvFHt0G4tUq6XGS69Tn7RX59TeXj9YKztcNOXUTHAbGTNLugFrm37SFq4Vqj4CeKX4Rm4N7X24O18pva+ZP9ZRsmjdHI0OY8Wc07iCnZGTB2xnHroTj401VKEumykNXulEdBUPdMHZHx5btFyCHBw2cqfNK3MxbC3S0oc7g352gtIcTHcPAH4SVo1mpmMuJinexvI1zQ+391x3pu0T0d+AUwhz8JZznZrZfCN7WuVF91TkrYeYKKbVF1TXylNaFaU/s+ozuBdG9uWRo32vcEX5QeTrVnv1q0IbcPeT9URuzdW3Z3rBpHqsgqXmSJxge7a7KA5jieUs5D1FLzdS8t9tSy3OGOv2X9qZOeNc+KTaZxCGTQuCK2ie0Y1oR1U5ilZwWZ1oSTfN9155Hd3J14tccBNHE4DY2YX6MzXAd9lK6MavKehcHi8svJI+3F/A0bG9e9MVfQMnjdHK0OY4Wc08oVR2VwtUq10RbVdk6nGzuyqtTPzqfyI9cLHrP0qndUSUodkhbluG7DJdodxzzbd25PejWgsVBNJJC95D25cjrHLxg7Y61zu5V4qtXtPNWPqZ80hcWkRnYwZWgbQNrt3LsT+Yr8d2Ptr+RHL2qhVro99f2Kz0L0Fkr3h7wWU4PGfuL/ux8/XyK76OkbExrI2hrGgNa0bgAskcQaAGgAAWAAsAByAci9WVa/Ilc9vsWsfHjSuncx1PglJ8XzmPyg9KcKnwD1JPi+cx+UHpVcsDqhCEEgl3GpstZFzGJ9/zs96YksY5txCnB3OhlH+KNADDT7lU2t7AiyoZUtHFlAY48z2jZ2t9VWlh0uwsd4Te8chXnGsHjq4Hwyi7Xjzg8jh0g7U/Ht8KakV8irxa3ErzVdpo1oFJO6235Fx3bT/DJ693ZzK0brnXSPRyWhmMco2b2PHgvHODz845EzaLa05acCOqBmjGwOv8AKNHWfDHXt6VeyMTxP9Sr1KGPl+H/AKdvoXIhQuD6Y0tUBwMzcx+g7iP/ACu3+ZTV1luLi9M1YyUltMEIQoOgshCEACEL4SgD6hRmIaTU1P8Axp42kcmYF35RtSriet+mjuIGSTHntwbe123sCbCmc/KhM764eZj6o/F8fgpW5p5Ws5gTxj1NG0qoMX1pVk9xGWwN5oxd353beyyUp5nPcXPcXOO0ucS4nrJ3q9X8Pk+s3ooW/EYrpBbLTm1qmeqhhpWZWOlY10j/AAnAuAOVv0dnKdvUrJVA6FYHPPVQvijc5jJWOe/cwBrgTxjsJ6BtV/BJzK4VyUYD8Oydicpn1CEKkXjFU+AepJ8PzmPyg9KaMVr2Qxl0jg0dPL1DlVZwaWcJiFOyIcV0zQXHeQT3IILZQhCCQSppC62I0nk5fWjTWlLSTxjSeTl9aNAErX3Y8ObsI7xyg9C3qKubKNmwje3lH/50rDXx3UU+MtN2kgjcQgglsXwWKqiMc7A9p7Qedp3g9KqnSTVTPAS6l+Xj+rulaOrc7zdis6lxrklFvvDd5xyKUjeHC4II5xtCfTkTqfyiLseFy6nMs0LmOLXtLXDe1wII6wdqkKHSaqg2RVErQOTMS38puFf+JYLDUi08TJB95oJHUd48yVa/VHRybYzLEfuuzDseCtGOfXNasj/kzZYFkHuuX+BDg1o17d8rXfiY30iy3Ga36wb2wn+1w9DlJ1Opd38upaeh8ZHe0n0LQk1O1Q3SQHzvH+ld8WJL2OOHLj7nk64av6kH5Xf8lgl1tVx3GJvUy/pKyfFDWfWg/O7/AIrMzU7VHfJAPO8+hqn+0XsR/efUh6jWPXv/AJ5b+FrG+xRFZjtRN/Fmlffkc91uy9k+U+pd/wDMqWj8LCfSQpWk1N0zf4ksz+gZWDuF+9HM40PKv4Dlsmff/sqBbFHQSTG0LHyHmY0u9G5XpQavqGHwYGuI5ZLyetsTBDTtYLMaGgbg0ADsCXP4ivyRGw+Gt+dlK4VqrrJtsgbA375u78jfbZPOCaqqWCzpbzvH19jPMwe26dF4lmawXcQ0c5ICo2ZltnTev2LteHVX6b/cIoGsaGtAa0bAAAAB0Abl7WmcRzfwmOf0+C38zt/mWKWGV3hvyD6sftedvZZVS4bFXiUcXhuAPIN7j1NG1LmK6WvsRC3L95213mbuC2ZqENvYdZ3k9ZO0qGradBAp4zUSSkukcXHpN1D6Om2I0x/78Y7TZMOIwbClnC32xOibz1LHHtsPb2LqMds5lLSOhkIQuTsEo6S+MaTycvrRpuSjpL4xpPJy+tGgBjqRdaUka3ZlicxBBGSwrA3Mw3YS09HtHKpKSNazmg7kEbPcOOPb4bQ7pHFPuW5HjsZ35m9Yv3hRL41hcxBIzMxCM7nt7QPSszXg7iD1bUnli8ZUBsdUJJvblXzN/wC70AOjpWjeQOsgLC/EYxve3zG/oSm1ZmOQAwOxhnJmd1A+krG7EnnwWAdLjfub71FxvWzG9AG2A93hSEdDAG9+0rLDRMab5QT9Z3Gd2lYI3rajcgk2AUOavDSsgKANCqhUJXQJmmYoqrgQQxMxKDYVXeBVPCYzTOG74TGB1Ap809rxBAWg8eTijob9I9mzzquNDvGlH/UR+lXaatVubKNtu7FBHTqEIVIvglDSfxjSfgl9aNN6T9KPGFJ+CX1o0AMk5Q0XWOZywVlcIYZJDuYxz/yglSlt6Ib0tsqHWDpE+oq5Ig48DE7I1g3Et2OcRym9x5lD01VPh9R9KORhGZl9jhsNnAbCCFk0apDVV0LXbc8oc/pAOd/bY9qYdbWHZKtkgGyWMfmjOU9xavQLhg1Tr0POvimpXb7MsKnlEkbHt3Pa1w6nC/tWjjWICmgfK4FwYAcosCbkDeetamr2t4agYDvjLoz1A3b3EJL0oq8QHCtnEghL3fQGTLm4nGA2fRWVXj8Vri32Zq2ZHDUppd0TuAaZGrqOD4IMGVzr5i47LdACZSFTmE1M0cmamzcJYjitzGx37LFWDobW1Mol+FZ9hZkztybw7NbYL/R7U3LxVD5o60KxMpz+WW9k84LyUnaSacOa8x01uKbOkIvcjeGjdbpS8NKKscbhX26hl9FlxDBsktvoMnnVxel1LSBWRpSdozpkZniKewefBeNgceYjkKnNIMUdTU7pGAFwIAB3bTbbZIlROM+B9x8b4ShxrsTcblsRuVQyaZVch2SEX3BjQPZdfYdMqyJ22Rx+69o9BF1Z/p9nuir/AFCv2Zc8b1sxvVN1esWrksI8sfQxuZxPW6/ctePTeuidtmffflkaLHzEIWBZ6tEvPr9Ey7K2v4Jodlc67mt4uXYXGw3kcpWvHpJGXhlnZjMYbW3OAvmO3weS/OVFaJaRNxGnu9oD2ObnbtsHNs5rm8tja/mKnG4RFnz5BmvfNtvfMX+sSVUcVB8Ml1Lak5pSi+hIOC0MRe2NjnvIa1oLnE7gBvK3wVUms/TLhnGlgN42n5Vw3PcPojnAO/p6lNFLtnwojIuVUNsUNJ8bNXO+Q7G7mNP0WDd5zvPWo/Q7xpSf1EfpWJ+5ZdD/ABpR/wBRH6VtZEVGvSMXHk5WbZ06hCF589CCTtKvGFJ+CX1o04pN0sP/AFCk/BL60aAJ2ZyVNZGI8HQOaDtle2PzeE7uamad6rLWniGaWKIfQYXnrebD/C3vVrEhxWoqZc+Gp/8ABr6rnxR1jpZ5I4wyMhpe5rbueQ3ZffszJg1qVlPUU0boponvjk8Fr2ucWvBB2A8+U+ZKeBaAVFZCJYjGGkkDO4g8U2Oyx2XW/PqnrGMc4mE5Wk2Djc2BNhxd+xaU/C8bjc+q9DMh4vg8Ch0fqbuqSu+UnhP0miQdbTld3OHYmjT9n/T5+pvrtVZ6D4hwFfA47nP4N3VJxfSQrT1hsth1R1N9dqr5MNZEX76LGNPePJe2yuNW4/ff/FJ7FYGPTGOmmeN7Y3EdBtYJB1Zi9d/4pPQFYGlEN6OoA+yf3C/sXOZ+IX2OsP8ADvX1Ko0YoBPVxsftbcucOcNBNj2K1JqZrmlpaC0i2W2y3NZVnoVIG10V+XM3zlpsrUc1HxBtWL9g+HpOtt+5TmJQcBUPaz+XIcvRY3b7E96XSZqAnn4M9pB9qR9IZA6qnI2gyO7tnsTtpUy2HWO8CIdlgrF/WVTfcr09Fal2IPV2f3l/kj6zUwafwB1JmI4zXtynlFzYhL2rz5y/yR9ZqZNOj+5O/Gz1kq56yl9htK3iP7kLqwfaolH/AGx3OHvKYNZUDXUQeRxmSMseUB2wj/3mS3q0P7xJ5L/W1MmsM/uDvKR+si1tZa+wVJPEf3IrVFKRPOOQxtPnD7D1irXjeqj1TutUTeSHrtUnplrFyB0FG67tz5hubziM8p+92dHGRTK29qIzGujVQnI3NYen3BB1NSu+UItJIP5YP0Wn6/Tyde6p19JvvXxalFEaY6RlX3yultnx+5ZND/GlH/UR+lY3blk0O8aUn9RH6UrK8o3E8506hCF549GCS9Lz+/0n4JfWjTokrTE/v9J+CX1o0ASlQ/aqV0qruGrJn8mctHUzij0K4ql+1YWxtv4Lb89grONeqW5aKmTQ7klvRs6J0vAUkEfK2MX/ABO4zu8pgabhRFPIpKB6RKXE2yzGPDFI57x6jNNWTRjZwcrsvQL5mdxCuPGYjX4U4xi7pYGvaOd1g6w84ITK6mY7a5rSecgEr1ksLDcrVuV4nC9dUVKsTw+Jb6M52wXGZKGfhGNGYBzC14PLsII2EFWRofpO/EBMJWMaGBg4uaxD84INyfq96cqvC4pDd8cbjzuY1x7SFjZSNYLMa1o5mgNHYF1dkwtW+Hr7nFOLOp+bp7FLaS6MS0Upc0OMWa8cgvs23AcfouC+S6b1TmZDIN1i4NAd+bn6VcksajXYXEDcRR358jb9tl3HNTS8SO2jiWFJN+HLSZWWiujL55GyPaRE0h1zszkbQG84vvKadNx+5v8AxM9YJmc1YJGX3pM8lzsU36eg+GKoVuC9fUrzV785f5I+s1MenPzJ342esptsQG4AdQAX17hY5rW5b7vPdE8jjuVmghj8FLr39xF1bn94k8l/qamLWC/9xI55I7dq0MV04ihu2maHv+tazB5xtd5kk4jiclQ/NM8uPJzDoaOQK9Cmd1qta0ihO2FNTqi9s8U9a+MPDHFoe3K+2zM297X5lgQhaekZe2CEIUkHx25ZNDvGlJ/UR+lY3blk0O8aUn9RH6VUy/KXcTzHTqEIXnT0YJI00P79Sfgl9aNO10j6bn9+pPwS+tGgDZqpNqxslWGrk2hYmSIOSYglUnTSqBgkUlTyoJJuNy9lakEi22lBJjc1a8jFtkLE9qANCRi1ZGLLiWKQwD5aVkf4nAHzDeUpYprLpWXEQfMegZW/md7AmwpnPyoTO6EPMxge1aVbVMibmkc1g53G3Zz+ZV/iesWoluI8sI+7xnfmd7AlqoqXSOzSOc93O4knvV6v4fJ+d6KFnxGK8i2POKafxtuIGmQ/Wddrezee5KGJ45NUH5V5I5GjY0f2haCYKXDT+zjJwMbjLUNijlLjwjTs4rWWtYkHbflV+NNVC2kUJX2X9GxfQmqbVxUtD7PgdIxuZ0LZAZAALni2Wnhmhss8ImL4Yo3EhhmkDM5G/LdN8evW9ifAs3rRAoTJh2EGKGtfJFDKIgI85f4DnEjNHlBDztHKFt4Dq+kfLAZ3QsDyx/AvkAlfHe5szftAKh5EFttnSom9aQoITVV6KOqauqNMI4qeKVzC97skbcvFtc7zcX8606/CnUPCxVDYi9zGPidbOHBzwCWO5sod2IV0XpLv7EOmS6vt7i+/csuh3jSj/qI/SprG30nBy8AG5nSAsAzcRrXlmVt+QgZ/7goXQ7xpR/1EfpSMiXFBvRYx48Mzp1CELAPQnxIWn9Q1lZSF5DRkl2nYPCjT6qw1ywkGmf8AR+UZf7xyuA7AexOorVk1FlfIsdVblFdj1V41CTslj/MFg/b0A3ys/Nf0KtZpgsfChaf9Ph+oy18Rsa8qLVi0nphvmZ2n3LOzTqkbvlvbma49mxVHwoRwoXS+H1+rYP4hb6JFvHWnSM3CV/Uy3m4xC1p9czR/CpnHmzva3uaD6VVXChHChdrCpQt5t7Hyt1vVb9kbIo+oF5/xG3coCv0yrJ9klRJbmacg7G2UFwoRwwT40VR7JFeV1su7Zkc65ud53nl7V8Xjhgjhgn7QnTPaF44UI4UI2iNM9qxaJrOCweDM3bI+ok2iwsczb96rfhQjhQk2wVmuo6qbr30LEwnEWmuxOqLhxI5gw3G0l2RlufYzvWfRWheaURVwp30JaZGyGVmeAkX4vKDc7uTuVacKEcKEmWOn0T9v4HRyGn1Xv/I8QSxQ4SBmBbNXAu3ZuCjcNpG/wWd6ZXUJ/azq974jTNjJjeJGbbRWADb333VRcKEcKESx9/m77/kmORr8vbX8Fl4FN8IwwMijp55fhEkk0U7yy2YlweLOF942pW0yxJ8szGSCEcDE2NogcXxgbwA4k3IuB5ku8KEcKF1XQoT4tnE7nOPDo9P3LJod40o/6iP0rXfMLLf0BpDNi1KG7csokPQ1gLie5c5TXAd4ifGdLIQhefPRAo3SDAY62B0MwOV24jwmuG5zTzhSSFKentENJrTKGxjU7XseRBwc7ORwcI3W6Wu3HqJUf8U2KfYN/Vj966JQrHNWFblaznb4psU+wb+rH70fFNin2Df1Y/euiUKeamHK1nO3xTYp9g39WP3o+KXFPsG/qx+9dEoUc1MOVrOdvilxT7Bv6sfvR8UuKfYN/Vj966JQjmphytZzt8UuKfYN/Vj96PilxT7Bv6sfvXRKEc1MOVrOdvilxT7Bv6sfvR8UuKfYN/Vj966JQjmphytZzt8UuKfYN/Vj96PimxT7Bv6sfvXRKFPNTDlaznb4psU+wb+rH70fFNin2Df1Y/euiUI5qYcrWc7fFNin2Df1Y/ej4psU+wb+rH710ShHNTDlaznb4psU+wb+rH70fFNin2Df1Y/euiUI5qYcrWc9QaocTcbGONgO9zpW2H5bnuVpaAauWYYHPc7hZ3gBz7Wa1u/Kwb7X3k77DcnNCXO6c1pjIUQg9oEIQkjj/9k="/>
          <p:cNvSpPr>
            <a:spLocks noChangeAspect="1" noChangeArrowheads="1"/>
          </p:cNvSpPr>
          <p:nvPr/>
        </p:nvSpPr>
        <p:spPr bwMode="auto">
          <a:xfrm>
            <a:off x="155575" y="-1096963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460375" y="-5794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data:image/jpeg;base64,/9j/4AAQSkZJRgABAQAAAQABAAD/2wCEAAkGBhQREBUUEBQVFBQUFRYXFhQUEhUVFBQWFBQVFBQUFBcXHiYfGBkjGRQVHy8gJScpLCwsFR4xNTAqNSYrLCkBCQoKDgwOGg8PGikcHBwsKiwpLCkpKSwtLC8sLDUsLCkpKSkpLCksKS0pLC8pKSkpKSwpKSwpLCwpNSkpKSkpLP/AABEIAMUBAAMBIgACEQEDEQH/xAAcAAABBQEBAQAAAAAAAAAAAAAAAwQFBgcBAgj/xABKEAABAwIDAggJCAkDBAMAAAABAAIDBBEFEiEGMRMiQVFhcZHRBzJSU3KBk6GyFBUjM0KSscEkQ2Jjc4KiwtJU4fAlNIOzFmTx/8QAGgEBAQADAQEAAAAAAAAAAAAAAAECAwUEBv/EACkRAQACAQMDAwQCAwAAAAAAAAABEQIDEkEEITFRYXETIjLRgbEFkaH/2gAMAwEAAhEDEQA/ANxQhCAQhcJQdQmj8VhBsZYweYyN71z55g89H7RvegeITP55g89H7RveufPMHnovaN70D1CZfPUHnovaN70fPUHnovaN70D1CZfPUHnovaN70fPUHnovaM70D1CZfPcHnovaM70fPcHnovas70D1CZfPcHnovas71z57g8/F7VnegfITL57g89F7Rnej56g89F7RvehZ6hMvnqDz0XtG96PnqDz0XtG96UlnqEy+eoPPRe0b3o+eoPPRe0b3pRZ6hMvnuDz0XtGd6PnuDz0XtGd6FnqEy+eoPPRe0Z3o+eYPPRe0b3oWeoTL56g89F7RveutxiAmwmiP/kb3oWeIXGuB1C6ihCEIBCEIGGNYzHSwullIDWjntfS/5b1hm0/hKqaxxETjFDyWGp6bHd67nq3KV8MuPGSpbTNPEYLuHPruP8wP3AqpgODiZxL/AKtulhoXHmvyDn6wtmMctWWVzUIt9Q4njSyE9Mr+9dbKfOP9q7vWi09PGwWaxgHMGhOWBvkt+6FbY0ziOX94/wBo7vTyGX9t/tHd60Fgb5LfuhLsDfJb90Ja0o0Eg8p33z3qRgkHlH7xVuZl8lv3Ql2FvMOwKWtK5BI3n96kYJGdCmWubzDsCdQxk+Kwnqbf8lLWkbBIzmHYE+ilj8lv3Qn7KJ/mz91LCkf5s/dUZUaRzR+Sz7re5LNqI/IZ9xvcl8pG9pHW1e2vHMOxAzqKSCZuV7G9bQGkX6QqTjvg4kac9JK8tuCWZnE2HJvv2dgWgyUzXdB5xomzs8e/Uc4/PmWeGplhNwwz04zipYvU8KJHtfnYLPIGdwBsCRypq6qcGB2Y3JI+scRpbp6Vs2I4dDUjjgB3I8AX5tedUPHsAqaXjRHM3XjBjDobEC1ujr611tHqtPPtlFS4uv0mrpzeHfH5V5+JSljHB+tiN5tZtgPXqnWD1TnVEWZzjxhfjEjceReZ6iZ0bSc2a7r/AEYvYWtpZGDsd8pjLgRd3KLchXvnGK8OXvmv98k9qK2RtW5rHvaA1pDWvLR4rb8qjG4jNf6yT2riPcU+2qhzVrtL8VumnkN59FHNwt+YZWHUG24btSBbrWEYR6PXhqRGEXPCTwfGyx0nDGR14zl42exOl9Tp6lEPrJMo47uTcXg9u5TWAxFkzhNZo4J7buy2DiBb16lJu2bc4C0kFhyh7zu33GWybY9EjWjHLvPpy97M1cjqtocZLZX3DnFwuGnpspAV8hHju93cuYBgT4pRJnjcwB7eI5ztS06WygBQVx5XvWWOOPMNGrM55fbl4WPDttaikm4ri5lgS3kPq3Hd/uFr+zW0cdbEHs0OmZvNflHRv7F86VDASb66b9D6la/BpjZp6tjSeJJYEXNtd+/o1/lC5/V9NjOM54xUw6/R9RlFYZTbeEIQuM7IQhCD5y8IGuKVF/8AnGel9nX2gHpO/G35JLbxv/VKjr/ueksGktEB0u/Erdw0crEydLNmUSyZLMnWKpZkyWZOollQrHS45BTtbwEfCS2F5ZfFa62oYwcx5dEWD7DsBmlFw3I3yn8UW6BvKkm0VLD9bNwjh9lm7q4tz7wqtWY9NN9bISPJ3N+6NEiyZSltc27QwM+pg9ZsD26ldO1rzuawdp/MKosmSzJlKW1mG0kp5W/dSrNoZP2T/L/uq0yZLsmSi1oi2iP2mg9RI/G6dR1cMu/Q9Oh7QqnHKlxLbelLayT4eW6s1HNy/wC6bMmSWF4uWENf4p3E/Z6epPcWpbDO3+bvUVHVFCHas4rv6T3Jg6oLSWSDfvB1BH5hP2zLszGyNs8XHvHSDyKop+ObNB4LqawcfskX7P8Al+vcqhhsT2VUbZLgh+4k8x1C0Otp3wG/jM8rm6Hc3WmNRCyYh1gHtNwenpXv0Osyw+3LvDmdV0GOpeWHbL+1F2gky1zz+y3/ANYTmWQ8NFy8Qn123r1tLVRQz3mpnuLgLPEpaDZoFrDdb370yj2liuHCllJAsDwpOnNuXZ09SJi47uFq9NqdrjxEw7VkmpYLmxLbi4sesJaSVzXwBpIDrFwuNSbXJTV+OQl2Y0kuYbjwztOrRDschJaTSy3b4v0ztOrRZb2P0MqiK8R7ftZKM2yjk+k0vp48ioN1YYtqWNIIp5tL75iRrcnQjpPamQxCm/0UntndyxyytnoaWWnd8/CMLb/ZvZPcBA4eIgWObksd7Typw7E6cm/yOT1SuA7AE4w3EaczRtbTPjcTZrjKSBYHkI1WrV/Cfh7dKZ3R259v2+iW7l1cZuC6vmn0gQhCD5722ZfEqjrPxOUTQSWbbpP4qd2xZfEajrPxOVWhmsSOlboaJ8plk6mavB3w00c0pDeGdZkZ8csDbmQjkF7AdfUlvB3gDaiR89Rb5PTDM+/iucBmDTztAGY+ocqitotpHVlQ+V1wDoxvkMHit6+U9JKi8NArto6J2HmNhZw3AtbYROBzhrQeNltvvrdUhsy0LFcEp24QZWwxCT5Mx2cRtDsxY0l17Xvqo3wYYbDPHMZomSFr2AZ2B1gWnQXWMMpi5VZkyWZMr3VYrhUUjo3xxNcx2V36MbAjfqGprtrsxCynNRTtDMuUuDfEc1xAuBuBBIOnJdLKetmdmIqmnEj3PBLnDiloGhsN4KrPC2J6Cr14PHXoW+m/4lXtoaymnMUdE1vCGSxyxll76C5IF9VOV4RbJksyZW2PCqWhiDqjK5x0zObmLnbyGM5B/wAJSrKOkroyYQ1pGmZrcjmnkzDlCWUitk5L1I9F34BSO00obPHfdl6/tHk5VE7KxllcWP8AGaHg9YTrbaS0zP4f9xTk4eq6ua4aEHsOvK643XGljrz8isGGv4WmF+Vpb2Xas/bOr5hQ4KkBdpZjnn13d+FklYV9kyWZOopk6WZMiJUS3FjqDyKAxbCCy74blu8s3lvS3nHQpBkyWZOgqM7o6iMslAcCOX8lV58HdSmwzOYb5SGlx1N7ED8VeMewO95YBxt7mDl53NHP0cv4wUFeHjK/UFerp9edKfZ5Op6eNbHbPlXDPcC7HG/7p3T27l7pYw5wHBka7+CI3a7zoFK1kAjOjQWncbnsPSmdRUBrgzLq4XzAmwv/APi+gwyxziMons+V1IywynTnGp+f+vVbSgNvlcdfIze4Jg2QCxEbhrbSF3SE5kqQwXILuSwS1RO1jb5QdAbAm+v5rZPdqwynGIiYu/cydPcEZXeuNwG6+p5EhRf91B6Z+FSM0gMdw0DM2+83HWmWHD9Jh9I/gVo14+yfh7ejyj6sdq7vpFu5dXGbgur5Z9gEIQgwnatv6fUekficqTMOMetXnakfp9R6TvicqTUt1d61uhony1LFG/Idm42jR9TkzHlPDfSuv/425Vl7ala14Toc+DUzm+K10B9ToXNHvcO1Y6WqYrk+gccd/wBCcf8A6kfwMUN4Gn3iqP4jPhK7NtFFU7PScG9ueOlax7LjM1zGtabjfY2uDygpp4EakcDU5iB9IzeQPsHnWHEs+YVXbCa1fVfxXrU9rHWwh5/dRfFGse20n/6hVWN/pX7lrO2FQ35mfZwvwUWlxfxo1Z4SOSvg0degb/Ek+JUrYp4OIxA+U+3WGPspnwWbTxCA08j2seHlzMxAD2usSAT9oG+nMR0pltXhMWGyQVFK5znGYnK57XNAAzZRYXsdRrfQqcrxC5bUsoy6P5a8tNnZOM8XF25vFHUmeE4ph1MXGGa2YAG5kduvbeOkpVxpMXgbx+M3UAOAljJGoLTvHqINtE1/+F0VKxzqiQkFpGaR4bl6WBoHG5t6ik8LrmS4u50Tg5rmHUXFyI2g7+kJLwgSWnj/AIf9xVa2axiOmrQ/MTFdzc5bY5XaBxaPVf1qf2vq45a2myua9jgwEhwc0gy2IJHQsuUvs5svgbqhwe8WiadT5ZH2R0c59SnNscYDGCFp4zrF3Q3kHrPuCTxvbWGBvB02V7xoMv1bPWNDbmHuVFkrXPcXPJc5xuSd5Knk8JJk6WZMopsyWZMqxSrZ0syZRTJ0sydFSrJlXdpsDveaAcbe9g+1zuaOfnHL175NsyXZMh5UijxEOGV+oO//AGTbEKXJI057MI3anNvub337lIbV4JwZM8I4t7yNH2SftjoPLzevRlhuINeMsliOmxsefVezpuonSn2lz+s6WNbHt+UeDKYgjivynn1KVnewts1+U2Guu/lO9PauvpYnlj2ygjmhaQekHlCXw7gag/RMeQCA4uY1tr9GU30C70Z4z4fNZaeph+WMxSKe5mQDNd1tTrqe1J4dD9PGbjRx5egpOatlDiBEywJH1fIL9Kc4ZWSGVgMbQC7UhlrC3OterMThPw9HT4Z46mM+/q+h27gurjNwXV8s+xCEIQYbtR/39R6R+Jyqc8OpVt2mH6fP6R+JygpadbYaJapsq1mJYKKd51azgHHeWujsYn26gx3qWNYthElNM+KZuV7DYjkPM5p5Wkagq07H7SOoJ81i6J9hKwbyBuc39oXPXcjluNRxbAaTFoGvuHacSZhs9nO3Xp3tcOwrG6llW6HzwWryWK/Y34I6uEkw5ahnJkIbJbpY4/gSqhW4PNCbTRSR+nG5vvIWdwwmJhHWtu0Xts1t4XTbo7V5NlUOWVAKXZKo3LfcpChwSql+pgmk9GJ5HbayinLJ0uKi+8qZwvwXV8ts8bYRzyyC/wB1mY9tlcsJ8DsTLGpmdIfJjHBt9ZN3H1WUmYZRjLPKcue4NYC5x3NaCXHqA1Kna/ZienpxNOAwOeGhhN38YON3AaDxd2/XkWs4fg9PSMPAxsiaBxnbjb9p51PrKoPhI2wp54mwQP4RzZA4uaPowGte2wd9o8YbrjpWN2y21CosmSzJlFMnSzJlkwSrJ0u2ZRLJksyZFSzJksyZRTJ0syZRUqyZLsnUSydLMnUEqJARY6g6EHcQeQqgbQYWaSUOZ9U88X9k7yw/l0dRVxZMvFdTtnjdG/c4esHkcOkFWOxPdUZ2mqhsw2lYLs18ccrOvlH+6feDuQls2Yk2ezf1OUC3PTTFj9C07xuI3hw6CNVcMFn1L425hIW5xcDIRe7ukG9/UV0ek1anZP8ADlf5DTvSnKP5U6soeObB547r8Tk1TvB6S00Zs7Rx3tt9nlSFdSsDz9I/xz+rsOXdxtfXb8k6wiFomiIe48Y6FtuTcdf+XXR1Pwn4eLTynfj8xw+jm7gurjNwXV8y+nCEIQYjtI39Pn9N3xuUa+JTOPsvWz+m743JkYltaZRzoU6wjGJqR+aneW33t3sd6TToevf0r06FJOhQX7CvCuwgCqicw+XHxm9eU8Ye9Waj2wo5fEqI+pzsh7H2KxZ0KRfAsdq7pb18jp5dckL/AOVjkDAacboIfYs7l8/Op+ZJPjPOe0ptXe+igyGLkjj9TW9yY1m19HF9ZVQDo4Vrj2NJK+eZKdIuhTam9tmI+GGhj+rMkx/YjIHbJlVSxfw3TvuKaFkQ8qQmR3WALNHvWeFi8FqyjGEnOUjie1VTVG9TK+ToJswdTBZo7E2jqbpqWryWrJjaTZMlmTqIbKR0paOqCgmGTpdk6iGTJdkyCWZMlWTKKZOl2TqKlWTpZk6imTJZkyKlmTJZkyiWTpdk6gb7UYbwsfCNH0kY9bm7yPVvHr51FbNYvkeLnTl71Y2Tqo4xR8BNdujH8ZvQftN9R9xCyiaY5RE+XnEnGOVzXRx3zHXKdQbkEa8oTnBZ7zxcVo453A6cXk1TiciWAPyhz4rX1N8hvrpvsT2FJ4RLeaPiAcY666cXeu1jq/U0ZnmnHz0vp60RXa4fR7dy6uM3BdXz76AIQhBkWMx3q5z+8f8AG5NDEpXEo71Ex/ev+NyaGJbGoxdEpXCtjZ6ludga1h3OeSL25gASR0pu2mLiGje4gDrJsFpeJVHyWkJZa8bA1gO6+jW3HWpMrEMyxvZSalAMgBaTbOw3bfmNwCOxQroVstfGKqidb9ZFmHQ6wc3+oBZbTYc+V4ZG0uc7cBYbhc7+gJEkwh3xJF0K1zY7ZoRRO+UQt4TObFzWOdlyttY621zKs7TbJ1DqmaRkJ4MuLgQWAWDRcgXvyFW0nFQnwJB9OpmOkc9waxpc47g0Ek9QClm+D+scLiG3QXxg9hcrbGlIfAkXwqxYlgssDss0bmHkzDf0g7j6kzgwt8rssTHPd5LGlx67DkVSkI6NJlqukfg2rni4gI9J8bT2F11HYpsRVwfWU77EgAtAkFzuF2EpZUq0WrwWK3U3g2r5BdtO5o/bcxh7HOB9yi8Y2ZqaMj5TC5oJ0J1Y4jXLmYbeoEFLKlCtJG5KsqedWR9HRuMty2MMfGWZZXnMxsZklaMznXc7VoPI4NHKVA4rExs8oitwYkeGWdmGQOOWzuUWtryoU9Rzpdkyi8q9tnIVEuydLsnURHUpwyZQSrZkuyZRLJksydFSzJkhilPw0Rb9oat6xyevd603ZOlmTKCKwOuyus7UHRwPKDoQVI0tDHFUsaC+4ddvFblILbjW+635qGxAZJyRudZ3rO/33Viw9om4F9+NE6x0vdrhp1WPL0r06OptuOJh5tbT31PpLf27gurjdwXV4XQCEIQZvVxXlmP72T4ymZjUvLHd0p/fS/GUxcxZtZzs1RZ6pnM27z/Lu95CnNuZ/omM8p1z1NHeR2LmxtL9Y/qaPiP9qmK/CIpiDKLlosOMRa+vIVjyyiOxjsdUZqUDlY5zfVfMPc73KnVYdSVbzHoWPdluLjK4aaei5aFh+GRwAiIWzWJ4xO7rVV21orTNePttsetpt+BCR5J8J7ZjFX1EJfJluHlvFBAsGtPKTrqoDHtr5mSyxNbHlBLQSHXsW799r6qW2Jband/EPwsVU2jj/SpfT/IKx5J8LJsLgrYoBKRx5db8oZfitHXa56xzJhXeEUtlIiiDmA2zF5BdblGmg7VZMJH6HHbzLfgWWmLRI7pPZplTTRYjSbuLI27SRxmP1F+sHQ8+qp3gypyyqmB0IjsesSAH3q2bEC1Gz0n/ABlQ2x8dq+qPS/8A9xT1X0k52w2zkopWMjja/MzMS5xH2i21h1KV2W2gFbBwmXI4OLHNvcAgA6HmIcFUPCXHepj/AIX971L+DJlqaX+Mf/WxK7F90btF4TJaapkhZAwiN1iXSOu7QG4sOLoelWhzY8SoOM3iVEW46ljiNDfna4b+hZltvDevn9IfA1aVsM22HwD9k/G5JjskTcvnp8BGh3jf1pIxqYqqfju9I/iU0fAtjUjyxeC1PXwpJ0SqGpauteQlSxeC1B7ZVc6csnTEtXBpuQSrJksydQ7aghckqiRbcFFeq+ozyEjcNB6v91PbK1JDwOcEe5VmyntmnfTM6/yKSQ+lW7l1cbuC6tL0BCEIKUGfW/x5vjKj3DVS0Y4sv8eb4yo141WTBb8Ap8lOzndxj/NqPdZVDEJOEle7ncbdV7D3WT0Y5MG5Q7S1vFbutbmUfZCZOsBlyVDDznKf5hYe+yntrabNAHcrHA+o8U/iOxVgaG43jXsTyoxqZ7S1zgQRYjK0fkgmNjnDgXjlDye1rbfgVH4zszK+aSRuUtJv41juHJboUbSVj4jeN1id+4g9YKeSbSTkWzN15mC6Kmdla8PgDL8aMWt+z9k9VtPUoqq2GJeeDe0MJ0DgbtHNpv8AcoaJ7mEOYS0jcQbFSQ2nqALZmnpLBf3JQswyUdNa/FjGl97nG57SVWthrmolcd7mXPWX3Kja2skmN5HF1tw5B1AaBeaGtkgcXRHKSLHQHS9+VKLPfCDHedn8L+9ylPB4y1PJ/F/sYq1iNY+dwdKcxAsNANLk8nWvVBi80DS2J2UE3IytOtrX1HMAldk5MtsIb1s3pD4GrQNjhahh9E/G5Z7WyOle57zdzjcmwHRyJ5S7R1ELAyN9mt3DIw21J3kdKskT3VOpp+M70j+KSpsLdNI2OMXc9waBewuecqVkhupLZPBmz1TWvBygOcbOLToLDUWI1IVthSpYrgz4JXRSWzsIBsbjUB2/qIUc+BaRheCUzm1dROx744nkMaJHAkXNgTe5NizeUhjOCUstA6qpo3wuZIGFrnlwdq0HeT5QNxzFLNrN3wJ3guzktZLwVOAX5S7V2UANsCSesjtWiVmztHSU0MktNLUiRgc+Zkpa1pIBAsCAAb6dW+6jNm8Ep5HVswbIIYYi6MGRzHgkOdxnMIv4m653hWzazuanLXFp3tJBtqLg2Njy7k9Ozs3yT5XlHAZ8mbMLl17aN3nX8CrhQbP0lNQx1Vex8zp3WjhY8sAaL8ZxBB3C+/7Q0UttZRskoMPpaSPgW1Uoe2Nzi4tDgTdxJJOs1/Ulm1kpapCn2clkDDGWOMjXua0PGYiMEvuDuIta3KSAFpMeyWHMqW0TqaqleeK6qu8MDy3NpYhoHqIBNtdVQ8W4SjqZIGPuIHSxsdlF8rzcn0t3UdyXaVSGrcNfFwfCADhY2yN1B4jiQ0m248U6HoT7AHWqIul35FIYjiEk7s0pBIzbgB40j5DoOTM91uYWHIvWDu/SoPT/ALXKo+oG7gurjdwXVpegIQhBU2MtwzeUTyX/AJiHj3FRjxqp7GYeCl4X9XKA2Q+Q8aMeegg5T6lHVdHrcLJjJguWShiPMucGVUeFyyUyHmXMhQeLLyWpTKiyBEtXC1KkLyUQkWryWJUuC8l4QJFi8OjSxkHOvJlbzoG7o0m6JOHSt5wvDpm84QNXRKb2UmZDw8jnNa4RWYCQC4m5sOfxR2qKdOznCSdOzygglTMxmFmMOaXyS3c0EZgAd5H8g7V5qpI/m2CEPaHPlzSWNywZnG7gNdLt7FDuqGeUEk6dnlBKLW7Amsow7hKyGWmLT9EOMST5Lbm19bgXvdQdHURR4ZVBrmtfPJZseYZwy7Ru32sXKHfMzygkXzM8oJRayYhRxV9FStbUwwOp2Fj2Suy65WNuOfxL/wAy5jWPQMxCiLHiSGlYGlzOMAXAsJFt9gGHRVV8jOcJu9zecK0lr3itRIZHysxmOOBxLmsbke9oOuQNGptuWV1jnSPc95LnPJc5x3kk3JKkXlvOE2ly86sJM2jXRJfAoC+tp2t3579jXJGrqmgK++B/ZNz5vlcrSGj6sEdRB9ZseoDylZmkiLlswC6hC0t4QhCDzJGHAhwBBFiDqCDyFQUuByRfUEPZyRSEgt6GP5ugqfQgqzhIPGppb/s5HDtDl543+mn+6z/JWtCtpSpkP/0033Wf5LyWP/0833W/5K3ISylNMMn+nm+63/JeHU0n+nm7G96uqEspRXUUvmJexveknYdN5iXsHer+hLKZ27CZ/MSdg70k7BKjzMnYO9aShLSmYO2fqfMv7Ek/ZqqP6p/YtUQruNrJX7KVZ/VO7Ei/Y+sP6s9hWwITcbWMu2KrfNn39yRdsLXH9X+PctsQm5NkMOdsBX+R8XckneDvEPIH9Xct2Qm6TZDBT4OMQ8kf1dyTd4NMR8kf1dy35CbpNkPn4+DHEvJb/X/ivB8F+JeS3tf/AIr6EQrvk2Q+ej4LcS8lv9f+K7H4KcSJsQ0dPG/MBfQiE3ybIZPs14Ew1wfWvzkG+QWtfq1HaT1LUqWlbGwNYA1o3Af81PSlkLGZtlERAQhCihC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155575" y="-89852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6" descr="data:image/jpeg;base64,/9j/4AAQSkZJRgABAQAAAQABAAD/2wCEAAkGBhQSEBUQEBQVFBUVFBQVFRUVFBQVFhUQFBYWFRQQFhUXHCYfGB0kGRUUIC8gIycpLiwuFR4xNTAqNSYrLCkBCQoKDgwOGg8PFywcHxwsKSksLCwpKiksKSkpKSwpLC0pKSwpKSwsKSkpKSwpKSwpLCwpKSwpLCwpLCosKSwsKf/AABEIAMIBAwMBIgACEQEDEQH/xAAcAAACAgMBAQAAAAAAAAAAAAADBQQGAAIHAQj/xABMEAACAQICBgYECQoDBwUAAAABAgMAEQQhBQYSMUFREyJhcZGxB4GhsiMyM1Jyc5LB0RQkQlNigsLS4fAVFrMlQ1RjdJPDNIOio/H/xAAaAQEBAQADAQAAAAAAAAAAAAAAAQIDBAUG/8QAKxEAAgIBAQYFBQEBAAAAAAAAAAECEQMhBBIxMkFxEyJRUpFCYYGh8OGx/9oADAMBAAIRAxEAPwDteIxCopdyFVRck8BXKdb/AEwkO0ODFyLgtyPa3A9i+sjdXvph1vZSMHC1ifjEbx85u/PZHbtHgK5dhMIWYRxi7HcPvPIVyRj1Zxyl0QwxetOMlO085HcAfa1z7aCNM4n/AIhvBP5afYPU1LfCuxPJLKB6yCT7KmLqdh+cn2x/LWrRimVldMYn9e3gn8tHj0riP1zeCfhVkXU3D85Ptj+WjJqfh+cn2x/LUtCmV6LSM3GZvBfwqZFjJOMh/wDj+FPE1Sg5yfbH4VITVaDnJ9ofhSy0xRDM/Fz7PwqbETxbyplHq3Dzf7Q/CpKaAi5v9ofhUstEGGIHfU2LCpxFSY9DRji32v6VJTRcfNvtf0qWWgMWAi4qPE/jUqPRsHzB4n8a3TR6c28f6UdMCnNvH+lQtGiaKw/6seLfjRV0Vhv1S+LfjRFwa828aKuCTm3j/ShaI0mg8MwsE2e1WNx4kiqlrBqZiUvJhpWcDPY6tu4jZJHqv6quzYDijeo/jQhiWQ2YWrUZOLtGZRUlTONyaRxMSDp2YOXYDJCNkBc8t+ZNCk03KFVjK3WDblTgbZ+HtrsGlNDQYpSJFAY/pAZ37Rx8+2qDp/UtoFBAd0W9ijAZE34jf2H216mDPhnpOKT7aHkbRgz4/NCTku+pX5NNTI2yWZrHPJc+zdR8XrBKrZA2YBgAAdkNmFvbO1AxHQbbdJFKzbRuVcAb8srcq2xpjBXqPYothtqLLuANxvtXoLDj9q+DyntGTS29fv8A6SsHpWRpYwWyLqCLAZEi9G1s0pJDIixMFDLc3UHO5HHupboz5eP6xPeFH18Hw0VsuqPeasvFD2r4N482TfS3n8sXNrRPlZx2/Bj2dWtpNZ5h/vP/AKlN+3cKVzK4G8243At6xaidJlYjh+ixtU8LH7V8Ha8SXufyWXTel2WOAwuCxVi4QryQi9wbbzSZtYpw3WdlGfxgpHZuWjaT0dGsOHk3baOWvuy2LDLvNJ8gxIK2tvA4dt+PdTwoe1fCM48k2uZ9fX1LVq3piSQzbbB9iPaW4A6wvnYAHlUz/F5OSfZb+alOq7i2Jta/QHcdrdeo/wCWSch4f1rUcWPrFfB1c2TNv+WbX5LXgfSJPhpFVm2kPA7TAC/I39hFdQ1c1nixke1GRtWzW9+y45i/rHGvnnGSMzAmwsOQ5g8aY6paxSYXEBr5F888hwzsMxwNuBPKultOxxacsapnq7Htc0lHI7Po2soOBxQljWRdzAHu5j1HL1VleKe0fNmtmLMukJnbhYD1jbPtc1O1ViAV5OJOyOxQAT7T7KWabH55P9Jf9NKY6vPaI/TPktc3Q4OpZFmoyy0sWajLLWTQyWairLS1ZaKs1AM1loqzUXROrs0w27dHHv23yFuYG89+7tpqr4HD7ycQ45WK393zqGiDhIHk+TVm7hl6zuFOMNq3KfjFU9dz4DL21Dn12c5RIsY4fpH7gPCoEum5X+NIx7AbDwFhU1GhaV1fjX5SX3V871sMNhV3uD+/fyqnLNRlmpRbLcDhea+L0RY8OdzL9sjzNVJZqKs1KFlsGjEPxWPqINCfRrD4pDew1Xo57Zg27qY4bTTrvO0OR/GoCQWKmzAg9tbEhhZhcVOw+LSYW4/NO/vFQsbhDHmM18uw0KQZsCRnGb/snf6jxoCY3erdxBHsINTllrTE4ZZBnkeDDf8A1qkKpp3UuGf4SMANyGV+wH7j4iqZpTRyxkCVbFRsgbdidnhYpvro+IDxHrZjgw3H8DUbHYePELsyAd9vDvru7PtcsWj1R5+1bDDP5k6kv7U5xgGXpo9kEfCJvYHLaHYKka6rfERA/MHvmpuI1ceDERkdZOkQ332G0PEVG1xwzNNGVVmATMhSf0jyr2I5I5FvRZ4LxSxZN2WhBbRsQhd7cGtlbrWyNgedGxOAQQ7ZUbVgSQWzyud5rxoW/JmXZa9zlstfhwtUnGYciC1mJKgABWvkOwZb67On6Ok5Ttavm/WgPRmlJCipG2yoOwoKodw2iM15dtSxpxm6QIzbSBjmqWut+zspdohSoG0sg67HMPuKWv8AF515glIaclJBtK+zk+ZO1a3VrCqjc4tyf2r/AKWPG4i8Uqm9xDICcgCQN9gMqon5W3Z4VdJpQyzBdo3jlt1Wzy4XFUsYKW/yUn2GrMqXA5dlVxe96mkkjNY5XHqrVdqxAAPHic6O2jZAetG/qQt5ZVrHo2QG4jfed6N42tasndTjWh07QGskq4aIA/oA+tsz7SaylWiFIgjByIQXvkb2rK+bnSk+59FB3FFN0yn53N3r7i0XQ72Q/SPkK20qn51N3r7i1GwL2BH7R+6qZHKy0VZaWrLVk1U1cOKLSSN0eHizllOWQFyi34248PAGGkCwOGklYrEjOQLkKCSBuvl3ip0QkwsqPLEQRdlWVSA1ha9uNiQfVXmpmscWExDyShirRlBsgE3LqRe5HBTUjXPWiLFvG0IcBFYHbAGZIItYnlUL0NNIawTTm8rkj5oyUdyjL76jLNSxZqKs1BYzWWjLLSxZat+omjop+m6VA+z0dr3yvt38h4UYWooWWirLUrW/DJDiQkahV6NTYcyWufZShZahRms1FWalizUZZqAdYHDvKSsYuQLnMDLdxo2KwzxECQWJFxmDl6qJqW95n+r/AIlqVrZNsyxHkCfBgahroR1jkSz2ItnwuLf3+NWTA4oTRXP0WHbVYfSibAAO7cLG5NnFnNrWG3wPPnlN1VxHXdeBUH1g2++owjXErsOUPA+zgfCsWWi6yZSKea+RP40sWaqBiWBFiLg7waSaR0WU68VyvFd5Xu5j20wWairNQFcTGhhstmP7zpDrNBilUSYWQ2AzUBST25g59nHvyq1aX0Jt3khyfeV3Bu0cj50hhx9iVbuIPtBFc2LLLG7icOXFDIqmrKLBrJjHJAnOXNVH8NSv8Rx3672J/LTzS2gFYmaEWY/GHzrce/t48aSEy3t0cvHjFfK37PbXuYMscsbR89teOWGdKMa+9Am0zjQbGY/YB8krE0xjTkJj9lR5pW5kksT0cm88Y+dvm1OwKE320YbrbbL7NkV2VBNnTnm3Y24x/QvfS+NG+Y/ZU+SV4umcaTYTH7AHmlMcchFthGO++wy9m/aBqAJZLA9HJmRxj/lo4JFhm3o3ux/Rt/iWO/XexP5aBJp3GqCTPu7E/lo4eS5HRy7hxj43/Z7KhYz4jdxrLijkhNt01H8UXTRMxeCN3N2ZFJPMkZnKsrTQP/pYfq18qyvmsnM+59VDlRXtIp+cy949xaSpLZiO2rDjl+Hl7x7i1WcQOse+hlj3V/Rj4rER4ePe5zPBUGbOe4X9g41dPSHpZMOkeisN1Y41VpebMesqseJ/TPMsvKjehXRgWKfGyc+iU8kQB5D6yV+xXN9I6XM88k7b5HZ+7aNwPULD1VOLNcF3L76KYUkxciyKrgQE2ZQwv0kYvY95qb6VMOkUsAjRUukl9lQt7Mu+wpd6GXvjZf8Ap2/1Iqn+mV7TYb6uX3kqfUX6S4anaNifAQM0UbExi5KKSTc7yRQRrJou9rw77ZwED1kpYVM1EP8As3DfVjzNcQml6zd7eZrKVmm6SOv636qwth3nhRUeNS/UAAdBmwIGW65B7Kgei17nEd0X/kqzY4/7Of8A6Vv9I1UvRI9zie6H/wAlOhepadNaWwkblMQU6TYuNqMsdk32cwp4341VNTNWxiLyy36NTYDdtuN9zyGXf6qhekmS2OH1Mfm9XnUyMDAQW4ptHvZiT504InFms2mcFh26ElFIyKrGSB2MVGVB05q5HNEZcOFD7O0pS2zILXtYZXI3GoT+j2IksZ5CSSSepvJuTuqxaJwAghWEOWC3sWtexJNsu+oa7lU1De87/V/xLUjXh7SR/Qb3qDqgAMfiVG5ekA7hKAK19IL2li+g3vCr1M9BKs1WnUyIkyScAAo7ybnyHjVPwMLSuI4xdmOQ8yeQHOulYHCphcPYnJAWduZ3s34eqjCEeteI+GVfmpn3kn7rUoWaouN0iZZWkP6RvbkNwHhatFmqixmstFWalqzUVZaAZrLSvTmhRMNtLLIPB/2W7eR/sHWairNQFIixrIxRwQQbEHeDyNExOGVxtqqluR40+1g0IJ120sJQMjwYfMb7jw7qp2HxpRirXBBsQd4I3g1y4sksct6J18+GOWDhPgz2MAm2wuV+fCocWMWT4qhbd3GnEuGWTri4NswDa/bSbDxPY9JbhazL9xr6LDnWaNr8nyefZXs8nGX4fr/dfQ9lxix22l2r7t2Vv/2pOLkWMElFNs8qizxPlsW7bsB5+uj4uA59Gb5ZXYb65tTrtRuOvfX+o3hlVkEgRbEkduV/wpPPuNNIYDsDaNnubgMLWzt91LpoGscj4VmV0cuGlJ0+pbdD/wDp4voL5Vle6JFoIwfmL5VlfL5Od9z7THyrsJcWPh5e8e6tVrEDrHvqz4v5eXvHurVdxMfWPfRGWdi1Jitq82zvaLGH968oHkK4hau6eiLEiTRphOfRyyIR+y9n9u2w9Vce07odsLiZcM++Nyo7U3o/rUqfXUXFmpcEW70JzAaQkUn42HcKOZEkZIHqB8KZem6W0+F+rl95K5tgMdJBIs0LFHQ3VhvB+/K4sd96Z60a3TY8xNiAgaJWUFAV2gxBJIJIvlwtStbF6Udx9H7X0ZhT/wAoeZrg08vWbvbzNP8AQ3pWxWFw8eHjSApGuypZZCxAN8yHA48qp7Ykkknjfd20SoSd0fSWkD/s2T/pH/0TVI9D2MXpMRGT1mSNgOYQuG99fGq5J6WsS8Bw5SDZaMxE7L7WyV2L/H327KrejtKSQyLLC5R1Nww3jmO0W4Goo6FctTrevWps+JxAnh2CojCkMxUgqWN92Ysam+jTTKy4MQ368JII49GxLI3dmR+7VIT0uYvZ2WWE5WJ2GBPbk9vZVZ0bpaSBxJC5Rl3EcuRG4jsNSnRd5XaL9pf0dYhZWOHCvGSSt2CsoJvssG5cxW0vo6nXDmTaVpRn0S7ti2YDHe3Zu7ahYb0uYgCzxxOednW/aQDbwtS/TOv2JxKlGZUQ71jBG0OTEkkjsvamo8o+9GuJH5Uyk5tE1u0hlJHhc+qpnpJe00P1be8K59hsayMHRirKbgg2IPMUx0prFLiShmIYoCoIUKSCbm9sqtakvSjrOidDw4SMsDbK7yOQDbv3KOyqjrRrX056KK4iB37i5HG3Ach66rek9ZZsSfhXuBuQZIP3ePebmoizVKK5DJZqKstLVmoqzVSDNZaKstLVmoqy0KMlmoyzUsWWjLNUAyWakes+gumXpYh8KozH6xRw+kOHhytPWairNQHP9H6SKmmf+EpMdtLgneAQBfsuK21w0Ha+KiHbKo/1R9/jzpRorSdsjmDkQdxB3iuxhzPFLeR1dowLNDcenoxv/lc/tfaX8KG+r4UgMbE7gXXPhyqt6cwCwuCu0Y3F0Nye9SdreKsGoaq0chAOTrvv83vNe9DKpK0fN5tkliTbk9BZiZ4EZkYyXViptskXBsa1XFQH9bz/AEaj6ZkIml+DBHSPmRJn1jnk1R1c5/Bru5SfzVveL4Kq9flF70cwMSFb2Ki199rcaytdE/IR5W6i5Z5Zbs68r5nI/O+7Pqsa8i7IUYr5eXvHurSqeHM02xI+Hk7x7q1GkioB36M9YRhMWY5DaKeyMTuWQE9G57Myp+lfhV69IWoQxyCaGy4hBYXyEib+jY8CDex7SDkbjkjwV0DUr0i9Gq4bGk7IySbM2HBZONv2vHnWX6o1F9Gcsxuj3icxyoyOpsVYWI/vnUYrX0tpTQWGxsY6ZElUjqODmAeKSLmB3G1UXSvoUU3OFnK8llXaH21sfYaqkiOD6HISteFavOM9EWPQ9VY5PoSgexwtLJvR1pBd+FkPcY291jVtGaZVitbLIRVh/wAg4/8A4SbwH40aL0Z6RbdhWH0niXzeraFMryYn1UdZqtWF9DePf4whj+lLf2IGp9o70GHfPirc1ij/AInP8NRtF3Wc9WWpuj8JLM2xDG8jckUtbvtu9ddh0Z6LsDDYmMzEcZWLD7Asvsq0YfDJGuzGqoo/RVQoHqGVYcjagcv0H6LJ3s2KYQr81bPJ3ZdVfE91ONcdXYMJo1hCgB24gXPWdusN7HyFhTrTfpBweGuGlEjj/dxWdr8iR1V9ZFc01r9IsmNXogixxXB2fjOxGYLNw7gPWaK2HSQnWairLS1ZqMs1aMDJZqKs1LVmoqy0KM1moqzUtWWirNQDJZqMs1LFmoyzVCjJZqKstLVmoyy0AxEvA1QNY9Efk0u2nyTnq/stxj/Ds7quazVpjsMs0bRPuYb+IPBh2g0QepVMHIs8Rgk3N8U/NfgwptqTgTCs0bEXEi3tw6v9mqmVaCUxvvU27CODDsIzq4aGn6WxDlWFtq36YG6/l6672y5dyW6+DPN2/E54m48UVrTM69LKCZPlG3bNvjcKAkqZ5ybv2eYqbprFfCyjo1PXYfIrc9bftg3359tRo59941/7IHq3/wB2r2EeQ+VFx0V8hHa9thd+/dWVmiz8BHw6i5WtbLlwrK+byc77s+nx8i7IWTp8NJ3j3RWrR1KlT4V+8eQrDHUKQGiobRVPaKhtFQG+iNYMRhT8BIVHFD1kPepy9YsauOjvS3uGJg72iP8AA/8ANVGaKhtFUpMJtHXcL6ScC++UoeTxuPaAR7aYxa24Nt2Kg9cqDzNcMaGgvDU3TW+zv3+YsL/xMH/ej/moUut2DX42Kw4/96M+Rr5/eCgvDTdG+d2xHpK0em/Eq30Fkf3VIpJjvTVhF+SjmkP0VRfFjf2Vx5oqE0dXdRnfZ0DSfpsxLXEEMUQ5sWlb+Eew1TdMa2YvFX6fESOD+gDsp9hLL7KXFa1K1pJIy22arMRR0xIoBWtStUgwWWirNSpWI3UVMTzpRRss1FWaliT0ZZqgGazUVZaWLNRlmoUZLLRlmpYstGWWoBkstFWalqy0VZaFGay0VZqWrLRVlqFIetWjekj6VR14xn+1HvI9W/xpJoTSRRgf7tyq2LLVO0tgugm6vxG6y9nNfUfYRVRlkjWDbSUurtsyddSGIyJzXI8CbeFQo8S+fWbd848xTvCP00DR2DMvWQNexI3rkeI9tLExTZ/Bjdybw317my5fEhq9UeJtWJY5aR0ZctEG8EZO/YXyrK90UbwRnd1Fy5ZVleJk533Z7ePkXZGpj67HtHkK9MdSkj3mvDHWTRCaOsiwjOwVFLMdwAJJPcKlGOrp6P8ARwCPORmTsKeSgAtbvJH2aNlSsqUmpWLC7XQnuDIT9kNekcuHIJBBBBsQRYgjeCK7bHpNGnbDi+0iK55WbgO0ZfaFUr0i6MAlSZRbbBVu1ltYntsbfu1Ew4lCaKhNFTBoqu2qupWHmw6Ty7bMxbLa2V6rFR8XPhzq3RErOaNFQXgqy60aOSLFyxxjZRWAUXJsCqnec95NJ2iqkoWPBQHgpq8VCaKqQUtDQmipo8FBeChBaUrUrU14qEYqpCKVrUrR2StLUAK1brORvpjhdGI+HkmMjBkZF2BEGBMm3sdfpBYdQ36uVxvqfpTU0wjEMZQVh2dg7BHTAyJHIRn1dhnAO/PKlloTR4gUdZqXFa9VyKEGqy0ZZaVJieeVHSaoUZrLRVmpastFWWgGay0VZaWrNRVmqFGSy1G0vheliIHxh1l7xw9Yy8KGs1GWWhRBojGFGBHA000lo1NsyiQIsoLAbLGzZbWY7fOlOk4dia43N1h38R4+dOML8Ph2iGbAbSd43qO8V2tmyeHNPozq7Ti8TG0nTRY9FqBDGAdobC55i+W/OsrzRSFYI1YWIRQRyNqyutk533Z2cfIuyGcMfVvWpjqZhY/gwe/zNDZKwbIpjrpOr+E6PDRpx2do/SbrHzqi4HCdJKkfzmA9V8/Zeuh4xysTlASwU7IG/atkB66jNIpejdJX0mZL5SO6fu/FT2qtPddcH0mEY8UZXHd8VvYx8Kq8WhsQrBhFJdSCOqd4Nx5V0GeESRsh3OpB7Awt99GEc81UxmHiZ/ykA7QXZJTbAsTfgbbx4V0DR80bRhodnYN7bI2RvN8rC2d65ZJhyCVO8Eg94yNdC1QH5nH3v77UYiZjsfglkYTGHbB620gLXsN5tytVC0Rq4MXinCnZiDsxYDchY7CqDuJG7lY91SNa0/PJfpD3Vq06hYcLhmbi0jX7lAAHn404InFjCDQ+FwqX2IkA3u+zcntds/bWSaNwmKQ9SGVd20uySD2MuYPrqm6+4lnxXRk9WNVsOF2G0W78wPVUTUzENHjIwDlJdGHAixI8CB7aUW+gv1y1R/JJAUJaJ77BO9WG9G59h4+qrH6P9VsNLhhPNEsjl3F36wAU2ACnL2U919wwfAuTvRkYd+0FPsY0P0drbBD6yTzpehK1J82IwUB6Nzhoj809Epsd3V4ULH6qYLFoC0UTA5iSOym3MOm8Vz30gRX0hKeyP/TSrV6LJD+TSIdyzZdm0qkjxz9ZpWllvWhmujdHYIAFcNCeBfY2z+892NSJtDYLGRXMcEyHIOgQ2P7LpmD3GufelXDj8tVhvMCX9TSCmPofYg4lOHwTW/a64J8APAUrSyXrRRNc9XmwGIfDKxMT7EqXtdlG0E2u1SXHt40mxGlZnBV5GYNt3BOR6SQTP3XkVWPaK6V6Z4AZMM3HYlHqDIR5nxrmbw1yJ6HHJUyGVrUrUloqGUqmQBWvBluopWtStAeriCN9HjnqMVrXZoBkstFWalSykUZMT6qUUaLNRlmpYs1btiwu/wAKgNNNy3ZRyB9p/pRtB43YcHkaVTSlmLH++yj4D41UHR4AAoC7rZd3CsrTAn4JPojyrKwbLJgo/gFPYfM0Bkqfo9PzdO4+8aiuM6hoZ6qYW8+38xSfWeqPZerLpHSaQgF75mwsLndel+quHtEz/Ob2Ll5k1B1smvIqfNW/rY/gB41nqXgif/m2Hk/2R+NMsBjlmTbS9rkZixuK5+Uqy6nzZSR8iGHryPkKNBMRayYPYxL8mIcfvZn23q1arD80T9/32pdrlhfk5O9D7w/iqdqpODhwvFGYEd52gfb7Kr4BcSpazJ+dy/SHurVn1KP5rblI/wBx++ttJaqrLK0m2V2rXGyDmABz7KWaAx4w80kLnqFiNrcA6krtHkCPupxQ4MV65wH8rYniqEd2yF8wai6sYcnGRW4MT6gpJq/6T0NFiANsG4+KymxseF9xFaaK0BFhyWQEsRYsxubchYWFL0FakfXI/mUgPHYHr21/Co+oa2wY+sfzpZrjpgSWgjN1U3YjcW3BRztc/wBim+pQthR9N/Op0HUpWvMd8dJ3R/6a1YvRoloZfrR7gpPrjHfGSdye4tPvR6toZfrB7orT4EXErnpOjvi0+pX35KleimOz4j6MXm9Z6RI74pfql996k+jRLPP9GPzenQfUQvS7HdsP9GXzjrnD4euoelKO7Qd0vmlUB4Kq4GZcRO8NBaGrdq9q9HiXdZZlgVVB2m2cyTaw2mHC9IpcNmbZi5sezgatmaFDRUNo6ZvBQHhqkF5StStTGhp1rZq1DhOiEOJXEF1YvsbNkI2bC6sd92+zVFFXK1qVqbhcGZJEjXe7qg72YKPOm+uuqowGIGHEvSkxq5OxsW2mYBbbR4Lf10sUVq1a2oxWn+D1ailMAEzr00U0pLxKFRYulBuRISetFy3G/C1LBWqk4Q2NTtL6vnDxQu568hkDx7NjEydGQpN8yVkU7ha/Gl8WVCHRdFm8MZ/YXyrK00Ib4aI/8tfKsrByF20aPzZO5veaoUgzpho0fmyjipdT3h2qDIM6ho3ix0ijZV2A5BiBQpZCx2mJJPEm5rKy1AaWreGZkN0Yqd1wSMuVeWrLUBvPi3cWd2Yb7Eki/OhQzMhujFTzBIr21ZagJDaan/Wt7PO1QGuSScycye08aKVrwrQG2H0hLGLJIyjkDl4HKsxOkpXFnkcjlewPeBQyteFaAjmOjQ42VBsxyOoveysQL87Cs2a8K0BHnZnYs5LE7yTcnhvNe4fFyR3Ebul9+yxF/CilK0KUIRsVK8h2pGZza12JJtyzrTD4iSIkxOyE5HZYi47bVJMdDaOqCNjcRJKQZXZyMhtMTYHleoTQ0yaOhNFQg41e0XH+Q4rESxo5AZULKDZgmRF93WceFE0RgoMPo78rmgSZ2chQ4G7a2AASCB8VjuqXOvR6IVeMr3PcXLe6goetCdHgMLBzAY94TP2vUNEbS2Ew+K0a+LTDpA8bWGwAL2ZVI6oG0CG4jIii6K0PDBo2PEx4RMZIwvJtWYqM9qwIPxSALAX41tpJOj0PDGN8rgnuLNJ9y1I1d1axeGlVo5YmhYguAzFSvFgLZNbcQeXCoOpTpmgxuMwyQ4VcPtSKJVU3VwWUnIAAWUNw4020lqnDidM/k0caxQxRK0ojAS+W1bLcSZEF+QpthYIpNOdJDs7KIzMVtsmXZ2GYW7XHrBoerGk0OlsWzsAZSyxk8dh7BR2kKD+7VslAdB6ZwjaQXB4fAQhVdgsxC7YMIZulHVJ3rl1r5g1Cl1fTSOnMR01zDAEDAEjaKqqiO4zALbZNvmnnTXU/UmTBYpsTiWi2RG6hg/6TFbsdoC2QbxqD6PtKB5sau2I5sQS8TG3xiZDlfeQXU27+VOw7kjQ8OExkr4NtFGCLZbYmMRRjskAHa2AUJBuOsd1cp0iHhmeAOxERmgBv/uyzq69zbT3H7RrqWPwmloI3lnx8SKis36BLEAkKoMQuTa2/jXKpwWYsxuWJYk8WJuT4mtRMyA4vGyS/Kuz9Zm6xJ67BQzZ8SEQfuio7ZA0do6BiMlNaMF/1eP5pD9WvlXtG1cwL/kkGR+STyrKwciL9ND0WIeI/FlJljPDaPyid986hYvDZ1atKaMWdNhrgg3VhvRxuYVXppWiOxihbgJQLxv32+Kew1lGxWRXlNxhFbNSGHMEHyrz/AA3soShTWU1Ojq1Oj+ygFlqy1MWwNDbB0BBtWWqU2GobQVQRyK82a3eM0FwaA2tWtqAzmgvMaEJmzWpWl7Yo86A+NPOqBqUrQpSZ9InnQH0o3OgselK0aOq8+l250B9NNzpRLLIyUNo6rL6dbnQH0+3zqULLQ0VCaPhwqrPrC3zqE2sbfOq0Sy0NFQXgqsNrIfnUJtZD86lEssssV9+ffnUd4Krp1kPOtDrJ21aFj+WG+/PvqM8FJjrF21qdO340ogxnsKi4HANip0gQE7RG1bgl8/Wdw7SKLo7QeKxbBYo2AP6TKQPUN7eoeFds1A9HiYFdt+tKcyTa4PM2yvmbAZC53k3o3RVGyy6H0SsMEcRUEquf0jmQOy5NZTCsrhOcyvGUHIi4O8HMGsrKAoGteGRJDsKq/RUL5Ug2zzrKyuRHG+Jm0ede7R51lZVMmbR51m0aysoDNqsvWVlQp5esvXtZVB5esrKyowZWVlZQGWry1ZWUB7s1myKysoDNkcqzYHIVlZQHmwOQrNgch4VlZVBmwOQ8KzoxyHhWVlQGdGOQ8KzoxyHhWVlAe9GOQ8KLhYhtjIeArKygOm6JwqJEpRVW4z2VAv3231NrKyuM5TKysrKA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6294"/>
              </p:ext>
            </p:extLst>
          </p:nvPr>
        </p:nvGraphicFramePr>
        <p:xfrm>
          <a:off x="3200400" y="4419600"/>
          <a:ext cx="281940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429000" y="4876800"/>
            <a:ext cx="2286000" cy="381000"/>
            <a:chOff x="3429000" y="4876800"/>
            <a:chExt cx="2286000" cy="381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29000" y="5257800"/>
              <a:ext cx="228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29000" y="48768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715000" y="48768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364251" y="5312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6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+ 1;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MinValue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Elapsed Time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System.Diagnostics.Stopwatch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3332" y="3028527"/>
            <a:ext cx="44903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Do something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332" y="2362200"/>
            <a:ext cx="3350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Diagnostics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System.Windows.Forms.DataVisualization.Charting.Chart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4236" y="2205682"/>
            <a:ext cx="66294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"x"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x label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"y"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y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label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remove default series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data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"Data"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dirty="0" smtClean="0">
                <a:solidFill>
                  <a:srgbClr val="000080"/>
                </a:solidFill>
                <a:latin typeface="Consolas"/>
              </a:rPr>
              <a:t>100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pt-BR" dirty="0" smtClean="0">
                <a:solidFill>
                  <a:srgbClr val="000080"/>
                </a:solidFill>
                <a:latin typeface="Consolas"/>
              </a:rPr>
              <a:t>n++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)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n*n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add x-y 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real-time updating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23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3CFC85-EE5D-495D-BFBB-06AFB260009A}"/>
</file>

<file path=customXml/itemProps2.xml><?xml version="1.0" encoding="utf-8"?>
<ds:datastoreItem xmlns:ds="http://schemas.openxmlformats.org/officeDocument/2006/customXml" ds:itemID="{A045D6E5-2D1F-4B94-AAB1-EF2A152AF480}"/>
</file>

<file path=customXml/itemProps3.xml><?xml version="1.0" encoding="utf-8"?>
<ds:datastoreItem xmlns:ds="http://schemas.openxmlformats.org/officeDocument/2006/customXml" ds:itemID="{ABFFBC18-FDB9-4EA8-B6F6-04A79230141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864</TotalTime>
  <Words>1449</Words>
  <Application>Microsoft Office PowerPoint</Application>
  <PresentationFormat>On-screen Show (4:3)</PresentationFormat>
  <Paragraphs>375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Bookman Old Style</vt:lpstr>
      <vt:lpstr>Browallia New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Worksheet</vt:lpstr>
      <vt:lpstr>Analysis of Algorithms</vt:lpstr>
      <vt:lpstr>Why we need to analyze algorithm?</vt:lpstr>
      <vt:lpstr>What is analysis of algorithms?</vt:lpstr>
      <vt:lpstr>Run-time Analysis</vt:lpstr>
      <vt:lpstr>Find maximum difference pair in an array</vt:lpstr>
      <vt:lpstr>Find maximum difference pair in an array</vt:lpstr>
      <vt:lpstr>Find maximum difference pair in an array</vt:lpstr>
      <vt:lpstr>Elapsed Time in C#</vt:lpstr>
      <vt:lpstr>Chart in C#</vt:lpstr>
      <vt:lpstr>Visualization</vt:lpstr>
      <vt:lpstr>Algo1 vs Algo2 vs Algo3</vt:lpstr>
      <vt:lpstr>Growth rate analysis</vt:lpstr>
      <vt:lpstr>Find maximum difference pair in an array</vt:lpstr>
      <vt:lpstr>Find maximum difference pair in an array</vt:lpstr>
      <vt:lpstr>Find maximum difference pair in an array</vt:lpstr>
      <vt:lpstr>Algo1 vs Algo2 vs Algo3</vt:lpstr>
      <vt:lpstr>Run-time Analysis</vt:lpstr>
      <vt:lpstr>Growth rates</vt:lpstr>
      <vt:lpstr>Example: Growth rate</vt:lpstr>
      <vt:lpstr>Example: Growth rate</vt:lpstr>
      <vt:lpstr>How to compare growth rate?</vt:lpstr>
      <vt:lpstr>Example: Comparing growth rate</vt:lpstr>
      <vt:lpstr>Asymptotic Notation</vt:lpstr>
      <vt:lpstr>Asymptotic Notation</vt:lpstr>
      <vt:lpstr>Definition of O(g(n)) </vt:lpstr>
      <vt:lpstr>Definition of Θ(g(n)) </vt:lpstr>
      <vt:lpstr>Example 1: Proof by definition</vt:lpstr>
      <vt:lpstr>Example 2: Proof by definition</vt:lpstr>
      <vt:lpstr>Example 3: Proof by definition</vt:lpstr>
      <vt:lpstr>Example 4: Proof by definition</vt:lpstr>
      <vt:lpstr>Example 5: Proof by definition</vt:lpstr>
      <vt:lpstr>Example: Asymptotic Notation </vt:lpstr>
      <vt:lpstr>Some interesting functions</vt:lpstr>
      <vt:lpstr>Class work1: Asymptotic Notation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PARINYASAN</dc:creator>
  <cp:lastModifiedBy>Parinya Sanguansat</cp:lastModifiedBy>
  <cp:revision>52</cp:revision>
  <dcterms:created xsi:type="dcterms:W3CDTF">2006-08-16T00:00:00Z</dcterms:created>
  <dcterms:modified xsi:type="dcterms:W3CDTF">2015-09-18T10:46:05Z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