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7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8" r:id="rId19"/>
    <p:sldId id="279" r:id="rId20"/>
    <p:sldId id="280" r:id="rId21"/>
    <p:sldId id="281" r:id="rId22"/>
    <p:sldId id="265" r:id="rId23"/>
    <p:sldId id="282" r:id="rId24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834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AB9D2-B4C3-4183-AFE6-6E03C69F592C}" type="datetimeFigureOut">
              <a:rPr lang="en-US" smtClean="0"/>
              <a:t>9/25/2017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9E8CB-7FCF-4D2C-94F9-0BAD39EB6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9E8CB-7FCF-4D2C-94F9-0BAD39EB67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29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9E8CB-7FCF-4D2C-94F9-0BAD39EB67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2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F5F293D-20BF-487A-BFA7-792ABC73B8A5}" type="datetimeFigureOut">
              <a:rPr lang="th-TH" smtClean="0"/>
              <a:t>25/09/60</a:t>
            </a:fld>
            <a:endParaRPr lang="th-T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h-T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25/09/60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25/09/60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25/09/60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F5F293D-20BF-487A-BFA7-792ABC73B8A5}" type="datetimeFigureOut">
              <a:rPr lang="th-TH" smtClean="0"/>
              <a:t>25/09/60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25/09/60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25/09/60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25/09/60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25/09/60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25/09/60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293D-20BF-487A-BFA7-792ABC73B8A5}" type="datetimeFigureOut">
              <a:rPr lang="th-TH" smtClean="0"/>
              <a:t>25/09/60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5F293D-20BF-487A-BFA7-792ABC73B8A5}" type="datetimeFigureOut">
              <a:rPr lang="th-TH" smtClean="0"/>
              <a:t>25/09/60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DCBBE1-314B-45E7-A14D-E54A756E973C}" type="slidenum">
              <a:rPr lang="th-TH" smtClean="0"/>
              <a:t>‹#›</a:t>
            </a:fld>
            <a:endParaRPr lang="th-TH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Collection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Parinya</a:t>
            </a:r>
            <a:r>
              <a:rPr lang="en-US" dirty="0"/>
              <a:t> </a:t>
            </a:r>
            <a:r>
              <a:rPr lang="en-US" dirty="0" err="1"/>
              <a:t>Sanguansat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611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LinkedCollection</a:t>
            </a:r>
            <a:r>
              <a:rPr lang="en-US" dirty="0"/>
              <a:t>: contains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Move to next node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5616" y="1772816"/>
            <a:ext cx="1066800" cy="1512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858957"/>
              </p:ext>
            </p:extLst>
          </p:nvPr>
        </p:nvGraphicFramePr>
        <p:xfrm>
          <a:off x="2316480" y="2382892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375494"/>
              </p:ext>
            </p:extLst>
          </p:nvPr>
        </p:nvGraphicFramePr>
        <p:xfrm>
          <a:off x="3828648" y="2382892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449141"/>
              </p:ext>
            </p:extLst>
          </p:nvPr>
        </p:nvGraphicFramePr>
        <p:xfrm>
          <a:off x="1356008" y="2382892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110272"/>
              </p:ext>
            </p:extLst>
          </p:nvPr>
        </p:nvGraphicFramePr>
        <p:xfrm>
          <a:off x="1356008" y="2886948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first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1644040" y="2617914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56208" y="2617914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903530"/>
              </p:ext>
            </p:extLst>
          </p:nvPr>
        </p:nvGraphicFramePr>
        <p:xfrm>
          <a:off x="5340816" y="2382892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4668376" y="2617914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580144" y="261791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353094"/>
              </p:ext>
            </p:extLst>
          </p:nvPr>
        </p:nvGraphicFramePr>
        <p:xfrm>
          <a:off x="2316480" y="2886948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4092312" y="261791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948791"/>
              </p:ext>
            </p:extLst>
          </p:nvPr>
        </p:nvGraphicFramePr>
        <p:xfrm>
          <a:off x="3828648" y="2886948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Bat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5606103" y="261791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224846"/>
              </p:ext>
            </p:extLst>
          </p:nvPr>
        </p:nvGraphicFramePr>
        <p:xfrm>
          <a:off x="5342439" y="2886948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763688" y="1916832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99992" y="3933056"/>
            <a:ext cx="345638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8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800" dirty="0">
                <a:solidFill>
                  <a:srgbClr val="008000"/>
                </a:solidFill>
                <a:latin typeface="Consolas"/>
              </a:rPr>
              <a:t>// Ant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800" dirty="0">
                <a:solidFill>
                  <a:srgbClr val="008000"/>
                </a:solidFill>
                <a:latin typeface="Consolas"/>
              </a:rPr>
              <a:t>// Bat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800" dirty="0">
                <a:solidFill>
                  <a:srgbClr val="008000"/>
                </a:solidFill>
                <a:latin typeface="Consolas"/>
              </a:rPr>
              <a:t>// Cat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920135"/>
              </p:ext>
            </p:extLst>
          </p:nvPr>
        </p:nvGraphicFramePr>
        <p:xfrm>
          <a:off x="2351936" y="4149080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363431"/>
              </p:ext>
            </p:extLst>
          </p:nvPr>
        </p:nvGraphicFramePr>
        <p:xfrm>
          <a:off x="2316480" y="4653136"/>
          <a:ext cx="671344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</a:rPr>
                        <a:t>node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 flipH="1" flipV="1">
            <a:off x="1763688" y="2818260"/>
            <a:ext cx="864096" cy="1546844"/>
          </a:xfrm>
          <a:prstGeom prst="straightConnector1">
            <a:avLst/>
          </a:prstGeom>
          <a:ln>
            <a:solidFill>
              <a:srgbClr val="7030A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2411760" y="2818260"/>
            <a:ext cx="216024" cy="1546844"/>
          </a:xfrm>
          <a:prstGeom prst="straightConnector1">
            <a:avLst/>
          </a:prstGeom>
          <a:ln>
            <a:solidFill>
              <a:srgbClr val="7030A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627784" y="2818260"/>
            <a:ext cx="1200864" cy="1546844"/>
          </a:xfrm>
          <a:prstGeom prst="straightConnector1">
            <a:avLst/>
          </a:prstGeom>
          <a:ln>
            <a:solidFill>
              <a:srgbClr val="7030A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2627784" y="2818260"/>
            <a:ext cx="2808312" cy="1546844"/>
          </a:xfrm>
          <a:prstGeom prst="straightConnector1">
            <a:avLst/>
          </a:prstGeom>
          <a:ln>
            <a:solidFill>
              <a:srgbClr val="7030A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18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LinkedCollection</a:t>
            </a:r>
            <a:r>
              <a:rPr lang="en-US" dirty="0"/>
              <a:t>: contains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Compare node by node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5616" y="1772816"/>
            <a:ext cx="1066800" cy="1512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568197"/>
              </p:ext>
            </p:extLst>
          </p:nvPr>
        </p:nvGraphicFramePr>
        <p:xfrm>
          <a:off x="2316480" y="2382892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871489"/>
              </p:ext>
            </p:extLst>
          </p:nvPr>
        </p:nvGraphicFramePr>
        <p:xfrm>
          <a:off x="3828648" y="2382892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59005"/>
              </p:ext>
            </p:extLst>
          </p:nvPr>
        </p:nvGraphicFramePr>
        <p:xfrm>
          <a:off x="1356008" y="2382892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3371"/>
              </p:ext>
            </p:extLst>
          </p:nvPr>
        </p:nvGraphicFramePr>
        <p:xfrm>
          <a:off x="1356008" y="2886948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first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1644040" y="2617914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56208" y="2617914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161192"/>
              </p:ext>
            </p:extLst>
          </p:nvPr>
        </p:nvGraphicFramePr>
        <p:xfrm>
          <a:off x="5340816" y="2382892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4668376" y="2617914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580144" y="261791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398748"/>
              </p:ext>
            </p:extLst>
          </p:nvPr>
        </p:nvGraphicFramePr>
        <p:xfrm>
          <a:off x="2316480" y="2886948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4092312" y="261791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153816"/>
              </p:ext>
            </p:extLst>
          </p:nvPr>
        </p:nvGraphicFramePr>
        <p:xfrm>
          <a:off x="3828648" y="2886948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Bat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5606103" y="261791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807108"/>
              </p:ext>
            </p:extLst>
          </p:nvPr>
        </p:nvGraphicFramePr>
        <p:xfrm>
          <a:off x="5342439" y="2886948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763688" y="1916832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595065"/>
              </p:ext>
            </p:extLst>
          </p:nvPr>
        </p:nvGraphicFramePr>
        <p:xfrm>
          <a:off x="2351936" y="4149080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830984"/>
              </p:ext>
            </p:extLst>
          </p:nvPr>
        </p:nvGraphicFramePr>
        <p:xfrm>
          <a:off x="2316480" y="4653136"/>
          <a:ext cx="671344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</a:rPr>
                        <a:t>node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 flipH="1" flipV="1">
            <a:off x="1763688" y="2818260"/>
            <a:ext cx="864096" cy="1546844"/>
          </a:xfrm>
          <a:prstGeom prst="straightConnector1">
            <a:avLst/>
          </a:prstGeom>
          <a:ln>
            <a:solidFill>
              <a:srgbClr val="7030A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2411760" y="2818260"/>
            <a:ext cx="216024" cy="1546844"/>
          </a:xfrm>
          <a:prstGeom prst="straightConnector1">
            <a:avLst/>
          </a:prstGeom>
          <a:ln>
            <a:solidFill>
              <a:srgbClr val="7030A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627784" y="2818260"/>
            <a:ext cx="1200864" cy="1546844"/>
          </a:xfrm>
          <a:prstGeom prst="straightConnector1">
            <a:avLst/>
          </a:prstGeom>
          <a:ln>
            <a:solidFill>
              <a:srgbClr val="7030A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2627784" y="2818260"/>
            <a:ext cx="2808312" cy="1546844"/>
          </a:xfrm>
          <a:prstGeom prst="straightConnector1">
            <a:avLst/>
          </a:prstGeom>
          <a:ln>
            <a:solidFill>
              <a:srgbClr val="7030A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972664" y="3717032"/>
            <a:ext cx="4991824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contains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!=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Equals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))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765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LinkedCollection</a:t>
            </a:r>
            <a:r>
              <a:rPr lang="en-US" dirty="0"/>
              <a:t>: remove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Ex: remove “bat”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1)</a:t>
            </a:r>
            <a:r>
              <a:rPr lang="en-US" dirty="0"/>
              <a:t> Find the node </a:t>
            </a:r>
            <a:r>
              <a:rPr lang="en-US" dirty="0">
                <a:solidFill>
                  <a:srgbClr val="7030A0"/>
                </a:solidFill>
              </a:rPr>
              <a:t>before</a:t>
            </a:r>
            <a:r>
              <a:rPr lang="en-US" dirty="0"/>
              <a:t> “Bat” node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2) </a:t>
            </a:r>
            <a:r>
              <a:rPr lang="en-US" dirty="0"/>
              <a:t>Point this node to the node </a:t>
            </a:r>
            <a:r>
              <a:rPr lang="en-US" dirty="0">
                <a:solidFill>
                  <a:srgbClr val="7030A0"/>
                </a:solidFill>
              </a:rPr>
              <a:t>after</a:t>
            </a:r>
            <a:r>
              <a:rPr lang="en-US" dirty="0"/>
              <a:t> “Bat” node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5616" y="2886948"/>
            <a:ext cx="1066800" cy="1512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094665"/>
              </p:ext>
            </p:extLst>
          </p:nvPr>
        </p:nvGraphicFramePr>
        <p:xfrm>
          <a:off x="2316480" y="3497024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60549"/>
              </p:ext>
            </p:extLst>
          </p:nvPr>
        </p:nvGraphicFramePr>
        <p:xfrm>
          <a:off x="3828648" y="3497024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037521"/>
              </p:ext>
            </p:extLst>
          </p:nvPr>
        </p:nvGraphicFramePr>
        <p:xfrm>
          <a:off x="1356008" y="3497024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822975"/>
              </p:ext>
            </p:extLst>
          </p:nvPr>
        </p:nvGraphicFramePr>
        <p:xfrm>
          <a:off x="1356008" y="4001080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first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1644040" y="3732046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56208" y="3732046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258345"/>
              </p:ext>
            </p:extLst>
          </p:nvPr>
        </p:nvGraphicFramePr>
        <p:xfrm>
          <a:off x="5340816" y="3497024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4668376" y="3732046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580144" y="3732046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773346"/>
              </p:ext>
            </p:extLst>
          </p:nvPr>
        </p:nvGraphicFramePr>
        <p:xfrm>
          <a:off x="2316480" y="4001080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4092312" y="3732046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454815"/>
              </p:ext>
            </p:extLst>
          </p:nvPr>
        </p:nvGraphicFramePr>
        <p:xfrm>
          <a:off x="3828648" y="4001080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Bat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5606103" y="3732046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98464"/>
              </p:ext>
            </p:extLst>
          </p:nvPr>
        </p:nvGraphicFramePr>
        <p:xfrm>
          <a:off x="5342439" y="4001080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763688" y="3030964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639463"/>
              </p:ext>
            </p:extLst>
          </p:nvPr>
        </p:nvGraphicFramePr>
        <p:xfrm>
          <a:off x="2351936" y="5263212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356556"/>
              </p:ext>
            </p:extLst>
          </p:nvPr>
        </p:nvGraphicFramePr>
        <p:xfrm>
          <a:off x="2316480" y="5767268"/>
          <a:ext cx="671344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</a:rPr>
                        <a:t>node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 flipH="1" flipV="1">
            <a:off x="1763688" y="3932392"/>
            <a:ext cx="864096" cy="1546844"/>
          </a:xfrm>
          <a:prstGeom prst="straightConnector1">
            <a:avLst/>
          </a:prstGeom>
          <a:ln>
            <a:solidFill>
              <a:srgbClr val="7030A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2411760" y="3932392"/>
            <a:ext cx="216024" cy="1546844"/>
          </a:xfrm>
          <a:prstGeom prst="straightConnector1">
            <a:avLst/>
          </a:prstGeom>
          <a:ln>
            <a:solidFill>
              <a:srgbClr val="7030A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627784" y="3932392"/>
            <a:ext cx="1200864" cy="1546844"/>
          </a:xfrm>
          <a:prstGeom prst="straightConnector1">
            <a:avLst/>
          </a:prstGeom>
          <a:ln>
            <a:solidFill>
              <a:srgbClr val="7030A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 flipV="1">
            <a:off x="3168175" y="3468188"/>
            <a:ext cx="2235101" cy="513348"/>
          </a:xfrm>
          <a:prstGeom prst="arc">
            <a:avLst>
              <a:gd name="adj1" fmla="val 10865126"/>
              <a:gd name="adj2" fmla="val 21304138"/>
            </a:avLst>
          </a:prstGeom>
          <a:ln>
            <a:solidFill>
              <a:srgbClr val="7030A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139952" y="4509120"/>
            <a:ext cx="388843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8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      </a:t>
            </a:r>
            <a:r>
              <a:rPr lang="en-US" sz="1800" dirty="0">
                <a:solidFill>
                  <a:srgbClr val="008000"/>
                </a:solidFill>
                <a:latin typeface="Consolas"/>
              </a:rPr>
              <a:t>// Ant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next.next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800" dirty="0">
                <a:solidFill>
                  <a:srgbClr val="008000"/>
                </a:solidFill>
                <a:latin typeface="Consolas"/>
              </a:rPr>
              <a:t>// Cat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22083" y="5615662"/>
            <a:ext cx="4924169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How to remove beginning node?</a:t>
            </a:r>
          </a:p>
        </p:txBody>
      </p:sp>
    </p:spTree>
    <p:extLst>
      <p:ext uri="{BB962C8B-B14F-4D97-AF65-F5344CB8AC3E}">
        <p14:creationId xmlns:p14="http://schemas.microsoft.com/office/powerpoint/2010/main" val="123806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LinkedCollection</a:t>
            </a:r>
            <a:r>
              <a:rPr lang="en-US" dirty="0"/>
              <a:t>: remove beginning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Ex: remove “Ant”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1)</a:t>
            </a:r>
            <a:r>
              <a:rPr lang="en-US" dirty="0"/>
              <a:t> First is the node </a:t>
            </a:r>
            <a:r>
              <a:rPr lang="en-US" dirty="0">
                <a:solidFill>
                  <a:srgbClr val="7030A0"/>
                </a:solidFill>
              </a:rPr>
              <a:t>before</a:t>
            </a:r>
            <a:r>
              <a:rPr lang="en-US" dirty="0"/>
              <a:t> “Ant” node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2) </a:t>
            </a:r>
            <a:r>
              <a:rPr lang="en-US" dirty="0"/>
              <a:t>Point this node to the node </a:t>
            </a:r>
            <a:r>
              <a:rPr lang="en-US" dirty="0">
                <a:solidFill>
                  <a:srgbClr val="7030A0"/>
                </a:solidFill>
              </a:rPr>
              <a:t>after</a:t>
            </a:r>
            <a:r>
              <a:rPr lang="en-US" dirty="0"/>
              <a:t> “bat” node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5616" y="2886948"/>
            <a:ext cx="1066800" cy="1512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555718"/>
              </p:ext>
            </p:extLst>
          </p:nvPr>
        </p:nvGraphicFramePr>
        <p:xfrm>
          <a:off x="2316480" y="3497024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250114"/>
              </p:ext>
            </p:extLst>
          </p:nvPr>
        </p:nvGraphicFramePr>
        <p:xfrm>
          <a:off x="3828648" y="3497024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80160"/>
              </p:ext>
            </p:extLst>
          </p:nvPr>
        </p:nvGraphicFramePr>
        <p:xfrm>
          <a:off x="1356008" y="3497024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995556"/>
              </p:ext>
            </p:extLst>
          </p:nvPr>
        </p:nvGraphicFramePr>
        <p:xfrm>
          <a:off x="1356008" y="4001080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first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1644040" y="3732046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56208" y="3732046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407777"/>
              </p:ext>
            </p:extLst>
          </p:nvPr>
        </p:nvGraphicFramePr>
        <p:xfrm>
          <a:off x="5340816" y="3497024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4668376" y="3732046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580144" y="3732046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669341"/>
              </p:ext>
            </p:extLst>
          </p:nvPr>
        </p:nvGraphicFramePr>
        <p:xfrm>
          <a:off x="2316480" y="4001080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4092312" y="3732046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069814"/>
              </p:ext>
            </p:extLst>
          </p:nvPr>
        </p:nvGraphicFramePr>
        <p:xfrm>
          <a:off x="3828648" y="4001080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Bat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5606103" y="3732046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886539"/>
              </p:ext>
            </p:extLst>
          </p:nvPr>
        </p:nvGraphicFramePr>
        <p:xfrm>
          <a:off x="5342439" y="4001080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763688" y="3030964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7" name="Arc 26"/>
          <p:cNvSpPr/>
          <p:nvPr/>
        </p:nvSpPr>
        <p:spPr>
          <a:xfrm flipV="1">
            <a:off x="1649639" y="3468188"/>
            <a:ext cx="2235101" cy="513348"/>
          </a:xfrm>
          <a:prstGeom prst="arc">
            <a:avLst>
              <a:gd name="adj1" fmla="val 10865126"/>
              <a:gd name="adj2" fmla="val 21304138"/>
            </a:avLst>
          </a:prstGeom>
          <a:ln>
            <a:solidFill>
              <a:srgbClr val="7030A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139952" y="4859868"/>
            <a:ext cx="36724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80"/>
                </a:solidFill>
                <a:latin typeface="Consolas"/>
              </a:rPr>
              <a:t>first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  </a:t>
            </a:r>
            <a:r>
              <a:rPr lang="en-US" sz="1800" dirty="0">
                <a:solidFill>
                  <a:srgbClr val="008000"/>
                </a:solidFill>
                <a:latin typeface="Consolas"/>
              </a:rPr>
              <a:t>// Bat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6279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LinkedCollection</a:t>
            </a:r>
            <a:r>
              <a:rPr lang="en-US" dirty="0"/>
              <a:t>: remove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void remove(object e)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60976" y="1835527"/>
            <a:ext cx="4540926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Equals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--;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!=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node.next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!= null &amp;&amp;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	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Equals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--;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460976" y="2516183"/>
            <a:ext cx="4540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452738" y="3597730"/>
            <a:ext cx="4540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460976" y="5733256"/>
            <a:ext cx="4540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460976" y="2316061"/>
            <a:ext cx="4540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87624" y="2102766"/>
            <a:ext cx="835485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Empty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87624" y="2771985"/>
            <a:ext cx="1762021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Beginning node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87624" y="4509120"/>
            <a:ext cx="1457450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other nodes</a:t>
            </a:r>
          </a:p>
        </p:txBody>
      </p:sp>
      <p:cxnSp>
        <p:nvCxnSpPr>
          <p:cNvPr id="16" name="Straight Arrow Connector 15"/>
          <p:cNvCxnSpPr>
            <a:stCxn id="12" idx="3"/>
          </p:cNvCxnSpPr>
          <p:nvPr/>
        </p:nvCxnSpPr>
        <p:spPr>
          <a:xfrm>
            <a:off x="2023109" y="2302821"/>
            <a:ext cx="1458922" cy="100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3"/>
          </p:cNvCxnSpPr>
          <p:nvPr/>
        </p:nvCxnSpPr>
        <p:spPr>
          <a:xfrm>
            <a:off x="2949645" y="2972040"/>
            <a:ext cx="5113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3"/>
          </p:cNvCxnSpPr>
          <p:nvPr/>
        </p:nvCxnSpPr>
        <p:spPr>
          <a:xfrm flipV="1">
            <a:off x="2645074" y="4509120"/>
            <a:ext cx="815902" cy="200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xplosion 1 21"/>
          <p:cNvSpPr/>
          <p:nvPr/>
        </p:nvSpPr>
        <p:spPr>
          <a:xfrm>
            <a:off x="6516216" y="2972040"/>
            <a:ext cx="2448272" cy="103302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Complex?</a:t>
            </a:r>
          </a:p>
        </p:txBody>
      </p:sp>
    </p:spTree>
    <p:extLst>
      <p:ext uri="{BB962C8B-B14F-4D97-AF65-F5344CB8AC3E}">
        <p14:creationId xmlns:p14="http://schemas.microsoft.com/office/powerpoint/2010/main" val="66413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Collection with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Header</a:t>
            </a:r>
          </a:p>
          <a:p>
            <a:pPr lvl="1"/>
            <a:r>
              <a:rPr lang="en-US" dirty="0"/>
              <a:t>Header is the beginning node</a:t>
            </a:r>
          </a:p>
          <a:p>
            <a:pPr lvl="1"/>
            <a:r>
              <a:rPr lang="en-US" dirty="0"/>
              <a:t>Header cannot be removed</a:t>
            </a:r>
          </a:p>
          <a:p>
            <a:pPr lvl="1"/>
            <a:r>
              <a:rPr lang="en-US" dirty="0"/>
              <a:t>Header does not store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5616" y="3068960"/>
            <a:ext cx="1066800" cy="1512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978032"/>
              </p:ext>
            </p:extLst>
          </p:nvPr>
        </p:nvGraphicFramePr>
        <p:xfrm>
          <a:off x="2316480" y="3679036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906114"/>
              </p:ext>
            </p:extLst>
          </p:nvPr>
        </p:nvGraphicFramePr>
        <p:xfrm>
          <a:off x="3828648" y="3679036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623702"/>
              </p:ext>
            </p:extLst>
          </p:nvPr>
        </p:nvGraphicFramePr>
        <p:xfrm>
          <a:off x="1356008" y="3679036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389518"/>
              </p:ext>
            </p:extLst>
          </p:nvPr>
        </p:nvGraphicFramePr>
        <p:xfrm>
          <a:off x="1356008" y="4183092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first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1644040" y="3914058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56208" y="3914058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658250"/>
              </p:ext>
            </p:extLst>
          </p:nvPr>
        </p:nvGraphicFramePr>
        <p:xfrm>
          <a:off x="5340816" y="3679036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4668376" y="3914058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757901"/>
              </p:ext>
            </p:extLst>
          </p:nvPr>
        </p:nvGraphicFramePr>
        <p:xfrm>
          <a:off x="6828616" y="3679036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4092312" y="3914058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46371"/>
              </p:ext>
            </p:extLst>
          </p:nvPr>
        </p:nvGraphicFramePr>
        <p:xfrm>
          <a:off x="3828648" y="4183092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5606103" y="3914058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649971"/>
              </p:ext>
            </p:extLst>
          </p:nvPr>
        </p:nvGraphicFramePr>
        <p:xfrm>
          <a:off x="5342439" y="4183092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Bat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7092280" y="3914058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618014"/>
              </p:ext>
            </p:extLst>
          </p:nvPr>
        </p:nvGraphicFramePr>
        <p:xfrm>
          <a:off x="6768792" y="4183092"/>
          <a:ext cx="635888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763688" y="3212976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19582"/>
              </p:ext>
            </p:extLst>
          </p:nvPr>
        </p:nvGraphicFramePr>
        <p:xfrm>
          <a:off x="5905812" y="3679036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6156176" y="3914058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63688" y="3212976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895440"/>
              </p:ext>
            </p:extLst>
          </p:nvPr>
        </p:nvGraphicFramePr>
        <p:xfrm>
          <a:off x="2483768" y="4183092"/>
          <a:ext cx="936104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Header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1115616" y="4725144"/>
            <a:ext cx="1066800" cy="1512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813704"/>
              </p:ext>
            </p:extLst>
          </p:nvPr>
        </p:nvGraphicFramePr>
        <p:xfrm>
          <a:off x="2316480" y="5335220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632289"/>
              </p:ext>
            </p:extLst>
          </p:nvPr>
        </p:nvGraphicFramePr>
        <p:xfrm>
          <a:off x="1356008" y="5335220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669836"/>
              </p:ext>
            </p:extLst>
          </p:nvPr>
        </p:nvGraphicFramePr>
        <p:xfrm>
          <a:off x="1356008" y="5839276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first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Straight Arrow Connector 32"/>
          <p:cNvCxnSpPr>
            <a:endCxn id="29" idx="1"/>
          </p:cNvCxnSpPr>
          <p:nvPr/>
        </p:nvCxnSpPr>
        <p:spPr>
          <a:xfrm>
            <a:off x="1644040" y="5570242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763688" y="486916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763688" y="4869160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722333"/>
              </p:ext>
            </p:extLst>
          </p:nvPr>
        </p:nvGraphicFramePr>
        <p:xfrm>
          <a:off x="2483768" y="5839276"/>
          <a:ext cx="936104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Header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077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LinkedHeaderCollection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Linked Collection without header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Linked Collection with header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1720" y="1859340"/>
            <a:ext cx="4987239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LinkedCollection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Collection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{…}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268975" y="4293096"/>
            <a:ext cx="6552728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LinkedHeaderCollection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Collection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{…}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first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,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633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LinkedHeaderCollection</a:t>
            </a:r>
            <a:r>
              <a:rPr lang="en-US" dirty="0"/>
              <a:t>: 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Linked Collection without header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Linked Collection with header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8313" y="4327936"/>
            <a:ext cx="612068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first.next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first.next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++;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204377" y="1916832"/>
            <a:ext cx="4968552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++;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466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LinkedHeaderCollection</a:t>
            </a:r>
            <a:r>
              <a:rPr lang="en-US" dirty="0"/>
              <a:t>: contains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466728" cy="4937760"/>
          </a:xfrm>
        </p:spPr>
        <p:txBody>
          <a:bodyPr/>
          <a:lstStyle/>
          <a:p>
            <a:r>
              <a:rPr lang="en-US" dirty="0"/>
              <a:t>Linked Collection without header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Linked Collection with header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63888" y="1196752"/>
            <a:ext cx="4991824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contains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!=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Equals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))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3563888" y="3717032"/>
            <a:ext cx="4991824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/>
              </a:rPr>
              <a:t>contains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first.next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!=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Equals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))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121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LinkedHeaderCollection</a:t>
            </a:r>
            <a:r>
              <a:rPr lang="en-US" dirty="0"/>
              <a:t>: remove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466728" cy="4937760"/>
          </a:xfrm>
        </p:spPr>
        <p:txBody>
          <a:bodyPr/>
          <a:lstStyle/>
          <a:p>
            <a:r>
              <a:rPr lang="en-US" dirty="0"/>
              <a:t>Linked Collection without header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Linked Collection with header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51920" y="1196752"/>
            <a:ext cx="4540926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Equals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))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--;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!=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Equals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))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--;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851920" y="4293096"/>
            <a:ext cx="4540926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!=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880000"/>
                </a:solidFill>
                <a:latin typeface="Consolas"/>
              </a:rPr>
              <a:t>Equals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)) 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--;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4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445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Linked Collection?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Array Collection</a:t>
            </a:r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Quick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easy</a:t>
            </a:r>
            <a:r>
              <a:rPr lang="en-US" dirty="0"/>
              <a:t> to access each element by </a:t>
            </a:r>
            <a:r>
              <a:rPr lang="en-US" dirty="0">
                <a:solidFill>
                  <a:srgbClr val="00B0F0"/>
                </a:solidFill>
              </a:rPr>
              <a:t>index</a:t>
            </a:r>
            <a:r>
              <a:rPr lang="en-US" dirty="0"/>
              <a:t> of array</a:t>
            </a:r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Need to </a:t>
            </a:r>
            <a:r>
              <a:rPr lang="en-US" dirty="0">
                <a:solidFill>
                  <a:srgbClr val="FF0000"/>
                </a:solidFill>
              </a:rPr>
              <a:t>pre-allocate</a:t>
            </a:r>
            <a:r>
              <a:rPr lang="en-US" dirty="0"/>
              <a:t> the memory</a:t>
            </a:r>
          </a:p>
          <a:p>
            <a:pPr lvl="2"/>
            <a:r>
              <a:rPr lang="en-US" dirty="0"/>
              <a:t>Need to </a:t>
            </a:r>
            <a:r>
              <a:rPr lang="en-US" dirty="0">
                <a:solidFill>
                  <a:srgbClr val="FF0000"/>
                </a:solidFill>
              </a:rPr>
              <a:t>increase the capacity </a:t>
            </a:r>
            <a:r>
              <a:rPr lang="en-US" dirty="0"/>
              <a:t>when it is full</a:t>
            </a:r>
          </a:p>
          <a:p>
            <a:pPr lvl="2"/>
            <a:r>
              <a:rPr lang="en-US" dirty="0"/>
              <a:t>Use the memory </a:t>
            </a:r>
            <a:r>
              <a:rPr lang="en-US" dirty="0">
                <a:solidFill>
                  <a:srgbClr val="FF0000"/>
                </a:solidFill>
              </a:rPr>
              <a:t>inefficiently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95736" y="4223296"/>
            <a:ext cx="1066800" cy="1524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cap</a:t>
            </a: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1536" y="5290096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81536" y="4794796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699721"/>
              </p:ext>
            </p:extLst>
          </p:nvPr>
        </p:nvGraphicFramePr>
        <p:xfrm>
          <a:off x="4253136" y="4762371"/>
          <a:ext cx="2819400" cy="940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3031577" y="5474762"/>
            <a:ext cx="1221559" cy="0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6251889" y="5475450"/>
            <a:ext cx="515847" cy="843162"/>
            <a:chOff x="6265953" y="3374668"/>
            <a:chExt cx="515847" cy="930448"/>
          </a:xfrm>
        </p:grpSpPr>
        <p:sp>
          <p:nvSpPr>
            <p:cNvPr id="19" name="TextBox 18"/>
            <p:cNvSpPr txBox="1"/>
            <p:nvPr/>
          </p:nvSpPr>
          <p:spPr>
            <a:xfrm>
              <a:off x="6265953" y="3935784"/>
              <a:ext cx="515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null</a:t>
              </a:r>
            </a:p>
          </p:txBody>
        </p:sp>
        <p:cxnSp>
          <p:nvCxnSpPr>
            <p:cNvPr id="20" name="Straight Arrow Connector 19"/>
            <p:cNvCxnSpPr>
              <a:stCxn id="19" idx="0"/>
            </p:cNvCxnSpPr>
            <p:nvPr/>
          </p:nvCxnSpPr>
          <p:spPr>
            <a:xfrm flipH="1" flipV="1">
              <a:off x="6265955" y="3374668"/>
              <a:ext cx="257922" cy="5611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9" idx="0"/>
            </p:cNvCxnSpPr>
            <p:nvPr/>
          </p:nvCxnSpPr>
          <p:spPr>
            <a:xfrm flipV="1">
              <a:off x="6523877" y="3374668"/>
              <a:ext cx="257923" cy="5611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881536" y="4299496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5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277632"/>
              </p:ext>
            </p:extLst>
          </p:nvPr>
        </p:nvGraphicFramePr>
        <p:xfrm>
          <a:off x="4253137" y="5823496"/>
          <a:ext cx="169164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Bat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Cat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Straight Arrow Connector 29"/>
          <p:cNvCxnSpPr/>
          <p:nvPr/>
        </p:nvCxnSpPr>
        <p:spPr>
          <a:xfrm>
            <a:off x="4518656" y="5474762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364" y="5474655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665925" y="5475450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11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service: Converting Link to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ToArray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5616" y="1772816"/>
            <a:ext cx="1066800" cy="1512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976211"/>
              </p:ext>
            </p:extLst>
          </p:nvPr>
        </p:nvGraphicFramePr>
        <p:xfrm>
          <a:off x="2316480" y="2382892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469224"/>
              </p:ext>
            </p:extLst>
          </p:nvPr>
        </p:nvGraphicFramePr>
        <p:xfrm>
          <a:off x="3828648" y="2382892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217607"/>
              </p:ext>
            </p:extLst>
          </p:nvPr>
        </p:nvGraphicFramePr>
        <p:xfrm>
          <a:off x="1356008" y="2382892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675480"/>
              </p:ext>
            </p:extLst>
          </p:nvPr>
        </p:nvGraphicFramePr>
        <p:xfrm>
          <a:off x="1356008" y="2886948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first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1644040" y="2617914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56208" y="2617914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861726"/>
              </p:ext>
            </p:extLst>
          </p:nvPr>
        </p:nvGraphicFramePr>
        <p:xfrm>
          <a:off x="5340816" y="2382892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4668376" y="2617914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80144" y="261791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622003"/>
              </p:ext>
            </p:extLst>
          </p:nvPr>
        </p:nvGraphicFramePr>
        <p:xfrm>
          <a:off x="2316480" y="2886948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4092312" y="261791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264325"/>
              </p:ext>
            </p:extLst>
          </p:nvPr>
        </p:nvGraphicFramePr>
        <p:xfrm>
          <a:off x="3828648" y="2886948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Bat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5606103" y="261791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39071"/>
              </p:ext>
            </p:extLst>
          </p:nvPr>
        </p:nvGraphicFramePr>
        <p:xfrm>
          <a:off x="5342439" y="2886948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763688" y="1916832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089722"/>
              </p:ext>
            </p:extLst>
          </p:nvPr>
        </p:nvGraphicFramePr>
        <p:xfrm>
          <a:off x="2351936" y="4149080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730448"/>
              </p:ext>
            </p:extLst>
          </p:nvPr>
        </p:nvGraphicFramePr>
        <p:xfrm>
          <a:off x="2316480" y="4653136"/>
          <a:ext cx="671344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7030A0"/>
                          </a:solidFill>
                        </a:rPr>
                        <a:t>node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H="1" flipV="1">
            <a:off x="1763688" y="2818260"/>
            <a:ext cx="864096" cy="1546844"/>
          </a:xfrm>
          <a:prstGeom prst="straightConnector1">
            <a:avLst/>
          </a:prstGeom>
          <a:ln>
            <a:solidFill>
              <a:srgbClr val="7030A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411760" y="2818260"/>
            <a:ext cx="216024" cy="1546844"/>
          </a:xfrm>
          <a:prstGeom prst="straightConnector1">
            <a:avLst/>
          </a:prstGeom>
          <a:ln>
            <a:solidFill>
              <a:srgbClr val="7030A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627784" y="2818260"/>
            <a:ext cx="1200864" cy="1546844"/>
          </a:xfrm>
          <a:prstGeom prst="straightConnector1">
            <a:avLst/>
          </a:prstGeom>
          <a:ln>
            <a:solidFill>
              <a:srgbClr val="7030A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627784" y="2818260"/>
            <a:ext cx="2808312" cy="1546844"/>
          </a:xfrm>
          <a:prstGeom prst="straightConnector1">
            <a:avLst/>
          </a:prstGeom>
          <a:ln>
            <a:solidFill>
              <a:srgbClr val="7030A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617612"/>
              </p:ext>
            </p:extLst>
          </p:nvPr>
        </p:nvGraphicFramePr>
        <p:xfrm>
          <a:off x="4007952" y="4797152"/>
          <a:ext cx="169164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Straight Arrow Connector 26"/>
          <p:cNvCxnSpPr>
            <a:endCxn id="14" idx="2"/>
          </p:cNvCxnSpPr>
          <p:nvPr/>
        </p:nvCxnSpPr>
        <p:spPr>
          <a:xfrm flipH="1" flipV="1">
            <a:off x="2598420" y="3356992"/>
            <a:ext cx="1685548" cy="1656184"/>
          </a:xfrm>
          <a:prstGeom prst="straightConnector1">
            <a:avLst/>
          </a:prstGeom>
          <a:ln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007684"/>
              </p:ext>
            </p:extLst>
          </p:nvPr>
        </p:nvGraphicFramePr>
        <p:xfrm>
          <a:off x="4499992" y="5229200"/>
          <a:ext cx="741919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1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Array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Straight Arrow Connector 32"/>
          <p:cNvCxnSpPr>
            <a:endCxn id="16" idx="2"/>
          </p:cNvCxnSpPr>
          <p:nvPr/>
        </p:nvCxnSpPr>
        <p:spPr>
          <a:xfrm flipH="1" flipV="1">
            <a:off x="4110588" y="3356992"/>
            <a:ext cx="749444" cy="1656184"/>
          </a:xfrm>
          <a:prstGeom prst="straightConnector1">
            <a:avLst/>
          </a:prstGeom>
          <a:ln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8" idx="2"/>
          </p:cNvCxnSpPr>
          <p:nvPr/>
        </p:nvCxnSpPr>
        <p:spPr>
          <a:xfrm flipV="1">
            <a:off x="5436096" y="3356992"/>
            <a:ext cx="188283" cy="1656184"/>
          </a:xfrm>
          <a:prstGeom prst="straightConnector1">
            <a:avLst/>
          </a:prstGeom>
          <a:ln>
            <a:solidFill>
              <a:srgbClr val="00B05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65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service: </a:t>
            </a:r>
            <a:r>
              <a:rPr lang="en-US" dirty="0" err="1"/>
              <a:t>ToArray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754760" cy="4937760"/>
          </a:xfrm>
        </p:spPr>
        <p:txBody>
          <a:bodyPr/>
          <a:lstStyle/>
          <a:p>
            <a:r>
              <a:rPr lang="en-US" dirty="0"/>
              <a:t>Linked Collection without header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Linked Collection with header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83968" y="3717032"/>
            <a:ext cx="4572000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ToArray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!=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++]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283968" y="1196752"/>
            <a:ext cx="4572000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600" dirty="0" err="1">
                <a:solidFill>
                  <a:srgbClr val="880000"/>
                </a:solidFill>
                <a:latin typeface="Consolas"/>
              </a:rPr>
              <a:t>ToArray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()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];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!=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++]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node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533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</a:t>
            </a:r>
            <a:r>
              <a:rPr lang="en-US" dirty="0" err="1"/>
              <a:t>LinkedCollection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  <a:p>
            <a:r>
              <a:rPr lang="en-US" dirty="0" err="1"/>
              <a:t>isEmpty</a:t>
            </a:r>
            <a:endParaRPr lang="en-US" dirty="0"/>
          </a:p>
          <a:p>
            <a:r>
              <a:rPr lang="en-US" dirty="0"/>
              <a:t>size</a:t>
            </a:r>
          </a:p>
          <a:p>
            <a:r>
              <a:rPr lang="en-US" dirty="0"/>
              <a:t>add</a:t>
            </a:r>
          </a:p>
          <a:p>
            <a:r>
              <a:rPr lang="en-US" dirty="0"/>
              <a:t>contains</a:t>
            </a:r>
          </a:p>
          <a:p>
            <a:r>
              <a:rPr lang="en-US" dirty="0"/>
              <a:t>remove</a:t>
            </a:r>
          </a:p>
          <a:p>
            <a:r>
              <a:rPr lang="en-US" dirty="0" err="1"/>
              <a:t>ToArray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95421" y="1383268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421" y="1383268"/>
                <a:ext cx="720069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27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895421" y="1830687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421" y="1830687"/>
                <a:ext cx="72006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27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95421" y="2278106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421" y="2278106"/>
                <a:ext cx="72006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271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5421" y="2725525"/>
                <a:ext cx="720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421" y="2725525"/>
                <a:ext cx="72006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27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895421" y="3172944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421" y="3172944"/>
                <a:ext cx="73930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23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895421" y="3620363"/>
                <a:ext cx="739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421" y="3620363"/>
                <a:ext cx="73930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239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895421" y="4067780"/>
                <a:ext cx="728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i="1" smtClean="0"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421" y="4067780"/>
                <a:ext cx="728853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1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530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Classwork 1: </a:t>
            </a:r>
            <a:r>
              <a:rPr lang="en-US" dirty="0" err="1"/>
              <a:t>LinkedCollection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จงใช้คลาส </a:t>
            </a:r>
            <a:r>
              <a:rPr lang="en-US" dirty="0" err="1"/>
              <a:t>LinkedCollection</a:t>
            </a:r>
            <a:r>
              <a:rPr lang="en-US" dirty="0"/>
              <a:t> </a:t>
            </a:r>
            <a:r>
              <a:rPr lang="th-TH" dirty="0"/>
              <a:t>เพื่อสร้างโปรแกรมแบบกุยสำหรับเก็บชื่อนักศึกษาโดยมีลักษณะดังนี้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3600" y="2438400"/>
            <a:ext cx="4724400" cy="2743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38800" y="4812268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dirty="0"/>
              <a:t>จำนวน   10  คน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2743200" y="2839092"/>
            <a:ext cx="2133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105400" y="2772738"/>
            <a:ext cx="838200" cy="36130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/>
              <a:t>เพิ่มชื่อ</a:t>
            </a: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2743200" y="3495354"/>
            <a:ext cx="2133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105400" y="3429000"/>
            <a:ext cx="838200" cy="36130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/>
              <a:t>ค้นหาชื่อ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2743200" y="4124646"/>
            <a:ext cx="2133600" cy="22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105400" y="4058292"/>
            <a:ext cx="838200" cy="36130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800" dirty="0"/>
              <a:t>ลบชื่อ</a:t>
            </a:r>
            <a:endParaRPr lang="en-US" sz="1800" dirty="0"/>
          </a:p>
        </p:txBody>
      </p:sp>
      <p:cxnSp>
        <p:nvCxnSpPr>
          <p:cNvPr id="13" name="Straight Arrow Connector 12"/>
          <p:cNvCxnSpPr>
            <a:stCxn id="9" idx="3"/>
            <a:endCxn id="14" idx="1"/>
          </p:cNvCxnSpPr>
          <p:nvPr/>
        </p:nvCxnSpPr>
        <p:spPr>
          <a:xfrm flipV="1">
            <a:off x="5943600" y="3429000"/>
            <a:ext cx="1295400" cy="180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39000" y="3244334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dirty="0"/>
              <a:t>บอกว่าพบหรือไม่พบ</a:t>
            </a:r>
            <a:endParaRPr lang="en-US" sz="1800" dirty="0"/>
          </a:p>
        </p:txBody>
      </p:sp>
      <p:cxnSp>
        <p:nvCxnSpPr>
          <p:cNvPr id="16" name="Straight Arrow Connector 15"/>
          <p:cNvCxnSpPr>
            <a:endCxn id="18" idx="0"/>
          </p:cNvCxnSpPr>
          <p:nvPr/>
        </p:nvCxnSpPr>
        <p:spPr>
          <a:xfrm>
            <a:off x="6400800" y="5105400"/>
            <a:ext cx="190500" cy="459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30565" y="5565168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dirty="0"/>
              <a:t>ต้องสอดคล้องกับข้อมูลตลอดเวลา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8764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link?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Link </a:t>
            </a:r>
            <a:r>
              <a:rPr lang="en-US" dirty="0"/>
              <a:t>and </a:t>
            </a:r>
            <a:r>
              <a:rPr lang="en-US" dirty="0">
                <a:solidFill>
                  <a:srgbClr val="00B050"/>
                </a:solidFill>
              </a:rPr>
              <a:t>Node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Each node contains:</a:t>
            </a:r>
          </a:p>
          <a:p>
            <a:pPr lvl="1"/>
            <a:r>
              <a:rPr lang="en-US" dirty="0"/>
              <a:t>Reference to data</a:t>
            </a:r>
          </a:p>
          <a:p>
            <a:pPr lvl="1"/>
            <a:r>
              <a:rPr lang="en-US" dirty="0"/>
              <a:t>Reference to next node</a:t>
            </a:r>
          </a:p>
          <a:p>
            <a:r>
              <a:rPr lang="en-US" dirty="0"/>
              <a:t>Pros: </a:t>
            </a:r>
            <a:r>
              <a:rPr lang="en-US" dirty="0">
                <a:solidFill>
                  <a:srgbClr val="00B050"/>
                </a:solidFill>
              </a:rPr>
              <a:t>no memory waste</a:t>
            </a:r>
          </a:p>
          <a:p>
            <a:r>
              <a:rPr lang="en-US" dirty="0"/>
              <a:t>Cons: </a:t>
            </a:r>
            <a:r>
              <a:rPr lang="en-US" dirty="0">
                <a:solidFill>
                  <a:srgbClr val="FF0000"/>
                </a:solidFill>
              </a:rPr>
              <a:t>need extra memory to store the link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529562"/>
              </p:ext>
            </p:extLst>
          </p:nvPr>
        </p:nvGraphicFramePr>
        <p:xfrm>
          <a:off x="2244472" y="2060848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00389"/>
              </p:ext>
            </p:extLst>
          </p:nvPr>
        </p:nvGraphicFramePr>
        <p:xfrm>
          <a:off x="3756640" y="2060848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12129"/>
              </p:ext>
            </p:extLst>
          </p:nvPr>
        </p:nvGraphicFramePr>
        <p:xfrm>
          <a:off x="1284000" y="2060848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027512"/>
              </p:ext>
            </p:extLst>
          </p:nvPr>
        </p:nvGraphicFramePr>
        <p:xfrm>
          <a:off x="1284000" y="2564904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endCxn id="4" idx="1"/>
          </p:cNvCxnSpPr>
          <p:nvPr/>
        </p:nvCxnSpPr>
        <p:spPr>
          <a:xfrm>
            <a:off x="1572032" y="2295870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084200" y="2295870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603319"/>
              </p:ext>
            </p:extLst>
          </p:nvPr>
        </p:nvGraphicFramePr>
        <p:xfrm>
          <a:off x="5268808" y="2060848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4596368" y="2295870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08136" y="2295870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421501"/>
              </p:ext>
            </p:extLst>
          </p:nvPr>
        </p:nvGraphicFramePr>
        <p:xfrm>
          <a:off x="2244472" y="2564904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4020304" y="2295870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50291"/>
              </p:ext>
            </p:extLst>
          </p:nvPr>
        </p:nvGraphicFramePr>
        <p:xfrm>
          <a:off x="3756640" y="2564904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Bat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>
            <a:off x="5534095" y="2295870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561031"/>
              </p:ext>
            </p:extLst>
          </p:nvPr>
        </p:nvGraphicFramePr>
        <p:xfrm>
          <a:off x="5270431" y="2564904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73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Collection with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Collection interface</a:t>
            </a:r>
          </a:p>
        </p:txBody>
      </p:sp>
      <p:sp>
        <p:nvSpPr>
          <p:cNvPr id="4" name="Rectangle 3"/>
          <p:cNvSpPr/>
          <p:nvPr/>
        </p:nvSpPr>
        <p:spPr>
          <a:xfrm>
            <a:off x="792088" y="1696740"/>
            <a:ext cx="45720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/>
              </a:rPr>
              <a:t>Collection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800" dirty="0"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880000"/>
                </a:solidFill>
                <a:latin typeface="Consolas"/>
              </a:rPr>
              <a:t>contains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3131840" y="3573016"/>
            <a:ext cx="5472608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class 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LinkedCollection</a:t>
            </a:r>
            <a:r>
              <a:rPr lang="en-US" sz="1800" dirty="0">
                <a:solidFill>
                  <a:srgbClr val="2B91AF"/>
                </a:solidFill>
                <a:latin typeface="Consolas"/>
              </a:rPr>
              <a:t> : Collection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    public </a:t>
            </a:r>
            <a:r>
              <a:rPr lang="en-US" sz="1800" dirty="0" err="1">
                <a:solidFill>
                  <a:schemeClr val="tx1"/>
                </a:solidFill>
                <a:latin typeface="Consolas"/>
              </a:rPr>
              <a:t>LinkedCollection</a:t>
            </a:r>
            <a:r>
              <a:rPr lang="en-US" sz="1800" dirty="0">
                <a:solidFill>
                  <a:schemeClr val="tx1"/>
                </a:solidFill>
                <a:latin typeface="Consolas"/>
              </a:rPr>
              <a:t>() {…}</a:t>
            </a:r>
          </a:p>
          <a:p>
            <a:r>
              <a:rPr lang="en-US" sz="1800" dirty="0"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800" dirty="0">
                <a:solidFill>
                  <a:schemeClr val="tx1"/>
                </a:solidFill>
                <a:latin typeface="Consolas"/>
              </a:rPr>
              <a:t>{…}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remove(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800" dirty="0">
                <a:solidFill>
                  <a:schemeClr val="tx1"/>
                </a:solidFill>
                <a:latin typeface="Consolas"/>
              </a:rPr>
              <a:t>{…}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800" dirty="0">
                <a:solidFill>
                  <a:schemeClr val="tx1"/>
                </a:solidFill>
                <a:latin typeface="Consolas"/>
              </a:rPr>
              <a:t>{…}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880000"/>
                </a:solidFill>
                <a:latin typeface="Consolas"/>
              </a:rPr>
              <a:t>contains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1800" dirty="0">
                <a:solidFill>
                  <a:schemeClr val="tx1"/>
                </a:solidFill>
                <a:latin typeface="Consolas"/>
              </a:rPr>
              <a:t>{…}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 </a:t>
            </a:r>
            <a:r>
              <a:rPr lang="en-US" sz="1800" dirty="0">
                <a:solidFill>
                  <a:schemeClr val="tx1"/>
                </a:solidFill>
                <a:latin typeface="Consolas"/>
              </a:rPr>
              <a:t>{…}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696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LinkedNode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503594"/>
              </p:ext>
            </p:extLst>
          </p:nvPr>
        </p:nvGraphicFramePr>
        <p:xfrm>
          <a:off x="2244472" y="2060848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3084200" y="2295870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508136" y="2295870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745311"/>
              </p:ext>
            </p:extLst>
          </p:nvPr>
        </p:nvGraphicFramePr>
        <p:xfrm>
          <a:off x="2244472" y="2564904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259632" y="3212976"/>
            <a:ext cx="648072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LinkedNode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LinkedNode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800" dirty="0" err="1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next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776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115616" y="4653136"/>
            <a:ext cx="1066800" cy="1512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LinkedNode</a:t>
            </a:r>
            <a:r>
              <a:rPr lang="en-US" dirty="0"/>
              <a:t> as element</a:t>
            </a:r>
          </a:p>
          <a:p>
            <a:r>
              <a:rPr lang="en-US" dirty="0"/>
              <a:t>No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 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693528"/>
              </p:ext>
            </p:extLst>
          </p:nvPr>
        </p:nvGraphicFramePr>
        <p:xfrm>
          <a:off x="2316480" y="5263212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059227"/>
              </p:ext>
            </p:extLst>
          </p:nvPr>
        </p:nvGraphicFramePr>
        <p:xfrm>
          <a:off x="3828648" y="5263212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244167"/>
              </p:ext>
            </p:extLst>
          </p:nvPr>
        </p:nvGraphicFramePr>
        <p:xfrm>
          <a:off x="1356008" y="5263212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76119"/>
              </p:ext>
            </p:extLst>
          </p:nvPr>
        </p:nvGraphicFramePr>
        <p:xfrm>
          <a:off x="1356008" y="5767268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first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endCxn id="4" idx="1"/>
          </p:cNvCxnSpPr>
          <p:nvPr/>
        </p:nvCxnSpPr>
        <p:spPr>
          <a:xfrm>
            <a:off x="1644040" y="5498234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56208" y="5498234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807056"/>
              </p:ext>
            </p:extLst>
          </p:nvPr>
        </p:nvGraphicFramePr>
        <p:xfrm>
          <a:off x="5340816" y="5263212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4668376" y="5498234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580144" y="549823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107076"/>
              </p:ext>
            </p:extLst>
          </p:nvPr>
        </p:nvGraphicFramePr>
        <p:xfrm>
          <a:off x="2316480" y="5767268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4092312" y="549823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495471"/>
              </p:ext>
            </p:extLst>
          </p:nvPr>
        </p:nvGraphicFramePr>
        <p:xfrm>
          <a:off x="3828648" y="5767268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Bat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5606103" y="549823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292643"/>
              </p:ext>
            </p:extLst>
          </p:nvPr>
        </p:nvGraphicFramePr>
        <p:xfrm>
          <a:off x="5342439" y="5767268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763688" y="4797152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115616" y="2348880"/>
            <a:ext cx="1066800" cy="1512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325045"/>
              </p:ext>
            </p:extLst>
          </p:nvPr>
        </p:nvGraphicFramePr>
        <p:xfrm>
          <a:off x="1356008" y="2958956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734992"/>
              </p:ext>
            </p:extLst>
          </p:nvPr>
        </p:nvGraphicFramePr>
        <p:xfrm>
          <a:off x="1356008" y="3463012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first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763688" y="2492896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987824" y="2320134"/>
            <a:ext cx="4987239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LinkedCollection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1600" dirty="0">
                <a:solidFill>
                  <a:srgbClr val="2B91AF"/>
                </a:solidFill>
                <a:latin typeface="Consolas"/>
              </a:rPr>
              <a:t>Collection</a:t>
            </a:r>
            <a:endParaRPr lang="en-US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{…}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9036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LinkedCollection</a:t>
            </a:r>
            <a:r>
              <a:rPr lang="en-US" dirty="0"/>
              <a:t>: </a:t>
            </a:r>
            <a:r>
              <a:rPr lang="en-US" dirty="0" err="1"/>
              <a:t>isEmpty</a:t>
            </a:r>
            <a:r>
              <a:rPr lang="en-US" dirty="0"/>
              <a:t> and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size()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isEmpty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71800" y="4438471"/>
            <a:ext cx="33528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880000"/>
                </a:solidFill>
                <a:latin typeface="Consolas"/>
              </a:rPr>
              <a:t>isEmpty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 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 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== 0; 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3479450" y="1981200"/>
            <a:ext cx="233749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880000"/>
                </a:solidFill>
                <a:latin typeface="Consolas"/>
              </a:rPr>
              <a:t>size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 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 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194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LinkedCollection</a:t>
            </a:r>
            <a:r>
              <a:rPr lang="en-US" dirty="0"/>
              <a:t>: 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Add node at the </a:t>
            </a:r>
            <a:r>
              <a:rPr lang="en-US" dirty="0">
                <a:solidFill>
                  <a:srgbClr val="FF0000"/>
                </a:solidFill>
              </a:rPr>
              <a:t>end</a:t>
            </a:r>
            <a:r>
              <a:rPr lang="en-US" dirty="0"/>
              <a:t> of collection?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node at the </a:t>
            </a:r>
            <a:r>
              <a:rPr lang="en-US" dirty="0">
                <a:solidFill>
                  <a:srgbClr val="00B050"/>
                </a:solidFill>
              </a:rPr>
              <a:t>begin</a:t>
            </a:r>
            <a:r>
              <a:rPr lang="en-US" dirty="0"/>
              <a:t> of collection?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5616" y="4437112"/>
            <a:ext cx="1066800" cy="1512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309834"/>
              </p:ext>
            </p:extLst>
          </p:nvPr>
        </p:nvGraphicFramePr>
        <p:xfrm>
          <a:off x="2316480" y="5047188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28372"/>
              </p:ext>
            </p:extLst>
          </p:nvPr>
        </p:nvGraphicFramePr>
        <p:xfrm>
          <a:off x="3828648" y="5047188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84592"/>
              </p:ext>
            </p:extLst>
          </p:nvPr>
        </p:nvGraphicFramePr>
        <p:xfrm>
          <a:off x="1356008" y="5047188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578519"/>
              </p:ext>
            </p:extLst>
          </p:nvPr>
        </p:nvGraphicFramePr>
        <p:xfrm>
          <a:off x="1356008" y="5551244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first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1644040" y="5282210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56208" y="5282210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788507"/>
              </p:ext>
            </p:extLst>
          </p:nvPr>
        </p:nvGraphicFramePr>
        <p:xfrm>
          <a:off x="5340816" y="5047188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4668376" y="5282210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922921"/>
              </p:ext>
            </p:extLst>
          </p:nvPr>
        </p:nvGraphicFramePr>
        <p:xfrm>
          <a:off x="6828616" y="5047188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2580144" y="5282210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161898"/>
              </p:ext>
            </p:extLst>
          </p:nvPr>
        </p:nvGraphicFramePr>
        <p:xfrm>
          <a:off x="2316480" y="5551244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4092312" y="5282210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161633"/>
              </p:ext>
            </p:extLst>
          </p:nvPr>
        </p:nvGraphicFramePr>
        <p:xfrm>
          <a:off x="3828648" y="5551244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Bat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>
            <a:off x="5606103" y="5282210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088642"/>
              </p:ext>
            </p:extLst>
          </p:nvPr>
        </p:nvGraphicFramePr>
        <p:xfrm>
          <a:off x="5342439" y="5551244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7092280" y="5282210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455160"/>
              </p:ext>
            </p:extLst>
          </p:nvPr>
        </p:nvGraphicFramePr>
        <p:xfrm>
          <a:off x="6768792" y="5551244"/>
          <a:ext cx="635888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763688" y="4581128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15616" y="1772816"/>
            <a:ext cx="1066800" cy="1512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530515"/>
              </p:ext>
            </p:extLst>
          </p:nvPr>
        </p:nvGraphicFramePr>
        <p:xfrm>
          <a:off x="2316480" y="2382892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648914"/>
              </p:ext>
            </p:extLst>
          </p:nvPr>
        </p:nvGraphicFramePr>
        <p:xfrm>
          <a:off x="3828648" y="2382892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915491"/>
              </p:ext>
            </p:extLst>
          </p:nvPr>
        </p:nvGraphicFramePr>
        <p:xfrm>
          <a:off x="1356008" y="2382892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879747"/>
              </p:ext>
            </p:extLst>
          </p:nvPr>
        </p:nvGraphicFramePr>
        <p:xfrm>
          <a:off x="1356008" y="2886948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first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" name="Straight Arrow Connector 28"/>
          <p:cNvCxnSpPr>
            <a:endCxn id="25" idx="1"/>
          </p:cNvCxnSpPr>
          <p:nvPr/>
        </p:nvCxnSpPr>
        <p:spPr>
          <a:xfrm>
            <a:off x="1644040" y="2617914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156208" y="2617914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228646"/>
              </p:ext>
            </p:extLst>
          </p:nvPr>
        </p:nvGraphicFramePr>
        <p:xfrm>
          <a:off x="5340816" y="2382892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4668376" y="2617914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773017"/>
              </p:ext>
            </p:extLst>
          </p:nvPr>
        </p:nvGraphicFramePr>
        <p:xfrm>
          <a:off x="6828616" y="2382892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2580144" y="261791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54493"/>
              </p:ext>
            </p:extLst>
          </p:nvPr>
        </p:nvGraphicFramePr>
        <p:xfrm>
          <a:off x="2316480" y="2886948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7" name="Straight Arrow Connector 36"/>
          <p:cNvCxnSpPr/>
          <p:nvPr/>
        </p:nvCxnSpPr>
        <p:spPr>
          <a:xfrm>
            <a:off x="4092312" y="261791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008489"/>
              </p:ext>
            </p:extLst>
          </p:nvPr>
        </p:nvGraphicFramePr>
        <p:xfrm>
          <a:off x="3828648" y="2886948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Bat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>
            <a:off x="5606103" y="261791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368694"/>
              </p:ext>
            </p:extLst>
          </p:nvPr>
        </p:nvGraphicFramePr>
        <p:xfrm>
          <a:off x="5342439" y="2886948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>
          <a:xfrm>
            <a:off x="7092280" y="2617914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973034"/>
              </p:ext>
            </p:extLst>
          </p:nvPr>
        </p:nvGraphicFramePr>
        <p:xfrm>
          <a:off x="6768792" y="2886948"/>
          <a:ext cx="635888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763688" y="1916832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363867"/>
              </p:ext>
            </p:extLst>
          </p:nvPr>
        </p:nvGraphicFramePr>
        <p:xfrm>
          <a:off x="5905812" y="2382892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4" name="Straight Arrow Connector 33"/>
          <p:cNvCxnSpPr/>
          <p:nvPr/>
        </p:nvCxnSpPr>
        <p:spPr>
          <a:xfrm>
            <a:off x="6156176" y="2617914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960782" y="1639833"/>
                <a:ext cx="9235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𝑂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782" y="1639833"/>
                <a:ext cx="923586" cy="461665"/>
              </a:xfrm>
              <a:prstGeom prst="rect">
                <a:avLst/>
              </a:prstGeom>
              <a:blipFill rotWithShape="1">
                <a:blip r:embed="rId2"/>
                <a:stretch>
                  <a:fillRect t="-10526" r="-1457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1763688" y="1916832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81063" y="3642725"/>
            <a:ext cx="3083023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No order in Collection</a:t>
            </a:r>
          </a:p>
        </p:txBody>
      </p:sp>
      <p:sp>
        <p:nvSpPr>
          <p:cNvPr id="52" name="Arc 51"/>
          <p:cNvSpPr/>
          <p:nvPr/>
        </p:nvSpPr>
        <p:spPr>
          <a:xfrm>
            <a:off x="1577733" y="5078895"/>
            <a:ext cx="5319456" cy="513348"/>
          </a:xfrm>
          <a:prstGeom prst="arc">
            <a:avLst>
              <a:gd name="adj1" fmla="val 10865126"/>
              <a:gd name="adj2" fmla="val 21517437"/>
            </a:avLst>
          </a:prstGeom>
          <a:ln>
            <a:solidFill>
              <a:srgbClr val="7030A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/>
          <p:cNvSpPr/>
          <p:nvPr/>
        </p:nvSpPr>
        <p:spPr>
          <a:xfrm flipH="1">
            <a:off x="2411760" y="4679848"/>
            <a:ext cx="5354297" cy="1003054"/>
          </a:xfrm>
          <a:prstGeom prst="arc">
            <a:avLst>
              <a:gd name="adj1" fmla="val 10645765"/>
              <a:gd name="adj2" fmla="val 21393350"/>
            </a:avLst>
          </a:prstGeom>
          <a:ln>
            <a:solidFill>
              <a:srgbClr val="7030A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763688" y="4571836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948264" y="4263479"/>
                <a:ext cx="9235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(1)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4263479"/>
                <a:ext cx="923586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10526" r="-1324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73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 animBg="1"/>
      <p:bldP spid="46" grpId="0"/>
      <p:bldP spid="47" grpId="0" animBg="1"/>
      <p:bldP spid="48" grpId="0" animBg="1"/>
      <p:bldP spid="52" grpId="0" animBg="1"/>
      <p:bldP spid="53" grpId="0" animBg="1"/>
      <p:bldP spid="54" grpId="0" animBg="1"/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LinkedCollection</a:t>
            </a:r>
            <a:r>
              <a:rPr lang="en-US" dirty="0"/>
              <a:t>: 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void add(object e)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23728" y="4293096"/>
            <a:ext cx="4968552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add(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LinkedNode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first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800" dirty="0">
                <a:solidFill>
                  <a:srgbClr val="000080"/>
                </a:solidFill>
                <a:latin typeface="Consolas"/>
              </a:rPr>
              <a:t>SIZE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++;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5616" y="2162473"/>
            <a:ext cx="1066800" cy="1512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SIZE</a:t>
            </a: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072306"/>
              </p:ext>
            </p:extLst>
          </p:nvPr>
        </p:nvGraphicFramePr>
        <p:xfrm>
          <a:off x="2316480" y="2772549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233140"/>
              </p:ext>
            </p:extLst>
          </p:nvPr>
        </p:nvGraphicFramePr>
        <p:xfrm>
          <a:off x="3828648" y="2772549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716254"/>
              </p:ext>
            </p:extLst>
          </p:nvPr>
        </p:nvGraphicFramePr>
        <p:xfrm>
          <a:off x="1356008" y="2772549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22112"/>
              </p:ext>
            </p:extLst>
          </p:nvPr>
        </p:nvGraphicFramePr>
        <p:xfrm>
          <a:off x="1356008" y="3276605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first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>
            <a:endCxn id="7" idx="1"/>
          </p:cNvCxnSpPr>
          <p:nvPr/>
        </p:nvCxnSpPr>
        <p:spPr>
          <a:xfrm>
            <a:off x="1644040" y="3007571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156208" y="3007571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02449"/>
              </p:ext>
            </p:extLst>
          </p:nvPr>
        </p:nvGraphicFramePr>
        <p:xfrm>
          <a:off x="5340816" y="2772549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4668376" y="3007571"/>
            <a:ext cx="672440" cy="0"/>
          </a:xfrm>
          <a:prstGeom prst="straightConnector1">
            <a:avLst/>
          </a:prstGeom>
          <a:ln>
            <a:solidFill>
              <a:srgbClr val="00B0F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608074"/>
              </p:ext>
            </p:extLst>
          </p:nvPr>
        </p:nvGraphicFramePr>
        <p:xfrm>
          <a:off x="6828616" y="2772549"/>
          <a:ext cx="112776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2580144" y="3007571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848143"/>
              </p:ext>
            </p:extLst>
          </p:nvPr>
        </p:nvGraphicFramePr>
        <p:xfrm>
          <a:off x="2316480" y="3276605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Ant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4092312" y="3007571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835770"/>
              </p:ext>
            </p:extLst>
          </p:nvPr>
        </p:nvGraphicFramePr>
        <p:xfrm>
          <a:off x="3828648" y="3276605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Bat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5606103" y="3007571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663170"/>
              </p:ext>
            </p:extLst>
          </p:nvPr>
        </p:nvGraphicFramePr>
        <p:xfrm>
          <a:off x="5342439" y="3276605"/>
          <a:ext cx="563880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>
            <a:off x="7092280" y="3007571"/>
            <a:ext cx="0" cy="40069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255202"/>
              </p:ext>
            </p:extLst>
          </p:nvPr>
        </p:nvGraphicFramePr>
        <p:xfrm>
          <a:off x="6768792" y="3276605"/>
          <a:ext cx="635888" cy="47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44"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763688" y="2306489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5" name="Arc 24"/>
          <p:cNvSpPr/>
          <p:nvPr/>
        </p:nvSpPr>
        <p:spPr>
          <a:xfrm>
            <a:off x="1577733" y="2804256"/>
            <a:ext cx="5319456" cy="513348"/>
          </a:xfrm>
          <a:prstGeom prst="arc">
            <a:avLst>
              <a:gd name="adj1" fmla="val 10865126"/>
              <a:gd name="adj2" fmla="val 21517437"/>
            </a:avLst>
          </a:prstGeom>
          <a:ln>
            <a:solidFill>
              <a:srgbClr val="7030A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/>
          <p:cNvSpPr/>
          <p:nvPr/>
        </p:nvSpPr>
        <p:spPr>
          <a:xfrm flipH="1">
            <a:off x="2411760" y="2405209"/>
            <a:ext cx="5354297" cy="1003054"/>
          </a:xfrm>
          <a:prstGeom prst="arc">
            <a:avLst>
              <a:gd name="adj1" fmla="val 10645765"/>
              <a:gd name="adj2" fmla="val 21393350"/>
            </a:avLst>
          </a:prstGeom>
          <a:ln>
            <a:solidFill>
              <a:srgbClr val="7030A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763688" y="2297197"/>
            <a:ext cx="3000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3087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4" grpId="0" animBg="1"/>
      <p:bldP spid="25" grpId="0" animBg="1"/>
      <p:bldP spid="26" grpId="0" animBg="1"/>
      <p:bldP spid="2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9F255852868F42B8BD349DAE08B4DE" ma:contentTypeVersion="2" ma:contentTypeDescription="Create a new document." ma:contentTypeScope="" ma:versionID="e0224548f85fb3d3337313293ff9f96d">
  <xsd:schema xmlns:xsd="http://www.w3.org/2001/XMLSchema" xmlns:xs="http://www.w3.org/2001/XMLSchema" xmlns:p="http://schemas.microsoft.com/office/2006/metadata/properties" xmlns:ns2="bc34d3d6-1e23-4083-a0b5-68ba282afd16" targetNamespace="http://schemas.microsoft.com/office/2006/metadata/properties" ma:root="true" ma:fieldsID="8385098f61c1732d759fca18f024d2df" ns2:_="">
    <xsd:import namespace="bc34d3d6-1e23-4083-a0b5-68ba282afd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34d3d6-1e23-4083-a0b5-68ba282afd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AE309C-3596-4526-8A60-53361187D66B}"/>
</file>

<file path=customXml/itemProps2.xml><?xml version="1.0" encoding="utf-8"?>
<ds:datastoreItem xmlns:ds="http://schemas.openxmlformats.org/officeDocument/2006/customXml" ds:itemID="{1DC3D0A6-4634-4F92-878D-E72C52298C0A}"/>
</file>

<file path=customXml/itemProps3.xml><?xml version="1.0" encoding="utf-8"?>
<ds:datastoreItem xmlns:ds="http://schemas.openxmlformats.org/officeDocument/2006/customXml" ds:itemID="{A2446FBC-F068-4E58-BAC1-8162A489662C}"/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548</TotalTime>
  <Words>1324</Words>
  <Application>Microsoft Office PowerPoint</Application>
  <PresentationFormat>On-screen Show (4:3)</PresentationFormat>
  <Paragraphs>422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Bookman Old Style</vt:lpstr>
      <vt:lpstr>Calibri</vt:lpstr>
      <vt:lpstr>Cambria Math</vt:lpstr>
      <vt:lpstr>Consolas</vt:lpstr>
      <vt:lpstr>Cordia New</vt:lpstr>
      <vt:lpstr>Gill Sans MT</vt:lpstr>
      <vt:lpstr>Wingdings</vt:lpstr>
      <vt:lpstr>Wingdings 3</vt:lpstr>
      <vt:lpstr>Origin</vt:lpstr>
      <vt:lpstr>Linked Collection</vt:lpstr>
      <vt:lpstr>Why we need Linked Collection?</vt:lpstr>
      <vt:lpstr>What is link?</vt:lpstr>
      <vt:lpstr>Implementing Collection with Link</vt:lpstr>
      <vt:lpstr>Linked Node</vt:lpstr>
      <vt:lpstr>LinkedCollection</vt:lpstr>
      <vt:lpstr>LinkedCollection: isEmpty and size</vt:lpstr>
      <vt:lpstr>LinkedCollection: add</vt:lpstr>
      <vt:lpstr>LinkedCollection: add</vt:lpstr>
      <vt:lpstr>LinkedCollection: contains</vt:lpstr>
      <vt:lpstr>LinkedCollection: contains</vt:lpstr>
      <vt:lpstr>LinkedCollection: remove</vt:lpstr>
      <vt:lpstr>LinkedCollection: remove beginning node</vt:lpstr>
      <vt:lpstr>LinkedCollection: remove</vt:lpstr>
      <vt:lpstr>Linked Collection with Header</vt:lpstr>
      <vt:lpstr>LinkedHeaderCollection</vt:lpstr>
      <vt:lpstr>LinkedHeaderCollection: add</vt:lpstr>
      <vt:lpstr>LinkedHeaderCollection: contains</vt:lpstr>
      <vt:lpstr>LinkedHeaderCollection: remove</vt:lpstr>
      <vt:lpstr>Extra service: Converting Link to Array</vt:lpstr>
      <vt:lpstr>Extra service: ToArray</vt:lpstr>
      <vt:lpstr>Complexity of LinkedCollection</vt:lpstr>
      <vt:lpstr>Classwork 1: LinkedCollection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Collection</dc:title>
  <dc:creator>TON</dc:creator>
  <cp:lastModifiedBy>PARINYASAN</cp:lastModifiedBy>
  <cp:revision>47</cp:revision>
  <dcterms:created xsi:type="dcterms:W3CDTF">2012-06-23T14:46:38Z</dcterms:created>
  <dcterms:modified xsi:type="dcterms:W3CDTF">2017-09-25T01:04:12Z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0x010100779F255852868F42B8BD349DAE08B4DE</vt:lpwstr>
  </property>
</Properties>
</file>