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79" r:id="rId3"/>
    <p:sldId id="258" r:id="rId4"/>
    <p:sldId id="259" r:id="rId5"/>
    <p:sldId id="284" r:id="rId6"/>
    <p:sldId id="281" r:id="rId7"/>
    <p:sldId id="283" r:id="rId8"/>
    <p:sldId id="285" r:id="rId9"/>
    <p:sldId id="286" r:id="rId10"/>
    <p:sldId id="287" r:id="rId11"/>
    <p:sldId id="282" r:id="rId12"/>
    <p:sldId id="299" r:id="rId13"/>
    <p:sldId id="280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98" r:id="rId24"/>
    <p:sldId id="300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F2AD-7AAD-4569-A119-E4FB82E5D9FB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D42B8-8B48-44A4-A38B-6215E88C3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90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Singly-Linked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get and set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set(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object get(</a:t>
            </a:r>
            <a:r>
              <a:rPr lang="en-US" dirty="0" err="1"/>
              <a:t>int</a:t>
            </a:r>
            <a:r>
              <a:rPr lang="en-US" dirty="0"/>
              <a:t> index)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2279307" y="2000071"/>
            <a:ext cx="48387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nodeAt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412657" y="4286071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nodeAt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th-TH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7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1905000"/>
            <a:ext cx="5943600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SinglyLinkedList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removeAfter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22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get [</a:t>
            </a:r>
            <a:r>
              <a:rPr lang="en-US" dirty="0" err="1"/>
              <a:t>nodeAt</a:t>
            </a:r>
            <a:r>
              <a:rPr lang="en-US" dirty="0"/>
              <a:t>]</a:t>
            </a:r>
          </a:p>
          <a:p>
            <a:r>
              <a:rPr lang="en-US" dirty="0"/>
              <a:t>set [</a:t>
            </a:r>
            <a:r>
              <a:rPr lang="en-US" dirty="0" err="1"/>
              <a:t>nodeAt</a:t>
            </a:r>
            <a:r>
              <a:rPr lang="en-US" dirty="0"/>
              <a:t>]</a:t>
            </a:r>
          </a:p>
          <a:p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r>
              <a:rPr lang="en-US" dirty="0"/>
              <a:t>add(object e)</a:t>
            </a:r>
          </a:p>
          <a:p>
            <a:r>
              <a:rPr lang="en-US" dirty="0"/>
              <a:t>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remove(object e)</a:t>
            </a:r>
          </a:p>
          <a:p>
            <a:r>
              <a:rPr lang="en-US" dirty="0"/>
              <a:t>contains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567" y="13832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38326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7567" y="324074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240748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17567" y="277637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776378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07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8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Doubly-Linked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6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doubly-linked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Hard to go back the previous node</a:t>
            </a:r>
          </a:p>
          <a:p>
            <a:r>
              <a:rPr lang="en-US" dirty="0"/>
              <a:t>Hard to access the last node</a:t>
            </a:r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115616" y="30480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30002"/>
              </p:ext>
            </p:extLst>
          </p:nvPr>
        </p:nvGraphicFramePr>
        <p:xfrm>
          <a:off x="2316480" y="3658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57696"/>
              </p:ext>
            </p:extLst>
          </p:nvPr>
        </p:nvGraphicFramePr>
        <p:xfrm>
          <a:off x="3828648" y="3658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89858"/>
              </p:ext>
            </p:extLst>
          </p:nvPr>
        </p:nvGraphicFramePr>
        <p:xfrm>
          <a:off x="1356008" y="36580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8946"/>
              </p:ext>
            </p:extLst>
          </p:nvPr>
        </p:nvGraphicFramePr>
        <p:xfrm>
          <a:off x="1356008" y="4162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28" idx="1"/>
          </p:cNvCxnSpPr>
          <p:nvPr/>
        </p:nvCxnSpPr>
        <p:spPr>
          <a:xfrm>
            <a:off x="1644040" y="3893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56208" y="3893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02866"/>
              </p:ext>
            </p:extLst>
          </p:nvPr>
        </p:nvGraphicFramePr>
        <p:xfrm>
          <a:off x="5340816" y="3658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4668376" y="3893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08891"/>
              </p:ext>
            </p:extLst>
          </p:nvPr>
        </p:nvGraphicFramePr>
        <p:xfrm>
          <a:off x="6828616" y="3658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092312" y="3893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57168"/>
              </p:ext>
            </p:extLst>
          </p:nvPr>
        </p:nvGraphicFramePr>
        <p:xfrm>
          <a:off x="3828648" y="4162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5606103" y="3893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37269"/>
              </p:ext>
            </p:extLst>
          </p:nvPr>
        </p:nvGraphicFramePr>
        <p:xfrm>
          <a:off x="5342439" y="4162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092280" y="3893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41323"/>
              </p:ext>
            </p:extLst>
          </p:nvPr>
        </p:nvGraphicFramePr>
        <p:xfrm>
          <a:off x="6768792" y="4162132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763688" y="3192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14016"/>
              </p:ext>
            </p:extLst>
          </p:nvPr>
        </p:nvGraphicFramePr>
        <p:xfrm>
          <a:off x="5905812" y="36580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>
            <a:off x="6156176" y="3893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63688" y="3192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62135"/>
              </p:ext>
            </p:extLst>
          </p:nvPr>
        </p:nvGraphicFramePr>
        <p:xfrm>
          <a:off x="2483768" y="416213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2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doubly-linked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Bidirectional-linked list</a:t>
            </a:r>
          </a:p>
          <a:p>
            <a:r>
              <a:rPr lang="en-US" dirty="0"/>
              <a:t>Can navigate to next or previous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2860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671110"/>
              </p:ext>
            </p:extLst>
          </p:nvPr>
        </p:nvGraphicFramePr>
        <p:xfrm>
          <a:off x="2316480" y="28960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97579"/>
              </p:ext>
            </p:extLst>
          </p:nvPr>
        </p:nvGraphicFramePr>
        <p:xfrm>
          <a:off x="1356008" y="28960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784891"/>
              </p:ext>
            </p:extLst>
          </p:nvPr>
        </p:nvGraphicFramePr>
        <p:xfrm>
          <a:off x="1356008" y="3400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3131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30480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68376" y="30480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02264" y="3131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72829"/>
              </p:ext>
            </p:extLst>
          </p:nvPr>
        </p:nvGraphicFramePr>
        <p:xfrm>
          <a:off x="4038600" y="3400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826264" y="3131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38304"/>
              </p:ext>
            </p:extLst>
          </p:nvPr>
        </p:nvGraphicFramePr>
        <p:xfrm>
          <a:off x="5562600" y="3400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7333888" y="3131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97884"/>
              </p:ext>
            </p:extLst>
          </p:nvPr>
        </p:nvGraphicFramePr>
        <p:xfrm>
          <a:off x="7060312" y="3400132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63688" y="2430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56176" y="30480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2430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27461"/>
              </p:ext>
            </p:extLst>
          </p:nvPr>
        </p:nvGraphicFramePr>
        <p:xfrm>
          <a:off x="2362200" y="3352800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664652"/>
              </p:ext>
            </p:extLst>
          </p:nvPr>
        </p:nvGraphicFramePr>
        <p:xfrm>
          <a:off x="3828648" y="28960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691590"/>
              </p:ext>
            </p:extLst>
          </p:nvPr>
        </p:nvGraphicFramePr>
        <p:xfrm>
          <a:off x="5340816" y="28960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63430"/>
              </p:ext>
            </p:extLst>
          </p:nvPr>
        </p:nvGraphicFramePr>
        <p:xfrm>
          <a:off x="6828616" y="28960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3308608" y="32004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00600" y="32004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324600" y="320040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57712" y="3962400"/>
            <a:ext cx="588608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8" name="Explosion 2 37"/>
          <p:cNvSpPr/>
          <p:nvPr/>
        </p:nvSpPr>
        <p:spPr>
          <a:xfrm>
            <a:off x="5695588" y="1143000"/>
            <a:ext cx="3276600" cy="17526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hard to access the last node?</a:t>
            </a:r>
          </a:p>
        </p:txBody>
      </p:sp>
    </p:spTree>
    <p:extLst>
      <p:ext uri="{BB962C8B-B14F-4D97-AF65-F5344CB8AC3E}">
        <p14:creationId xmlns:p14="http://schemas.microsoft.com/office/powerpoint/2010/main" val="19787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doubly-linked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Easy</a:t>
            </a:r>
            <a:r>
              <a:rPr lang="en-US" dirty="0"/>
              <a:t> to access the last node</a:t>
            </a:r>
          </a:p>
          <a:p>
            <a:r>
              <a:rPr lang="en-US" dirty="0"/>
              <a:t>No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element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299847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36433"/>
              </p:ext>
            </p:extLst>
          </p:nvPr>
        </p:nvGraphicFramePr>
        <p:xfrm>
          <a:off x="2316480" y="2909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86121"/>
              </p:ext>
            </p:extLst>
          </p:nvPr>
        </p:nvGraphicFramePr>
        <p:xfrm>
          <a:off x="1356008" y="2909923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15213"/>
              </p:ext>
            </p:extLst>
          </p:nvPr>
        </p:nvGraphicFramePr>
        <p:xfrm>
          <a:off x="1356008" y="3413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644040" y="3144945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208" y="3061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8376" y="3061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2264" y="3144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29811"/>
              </p:ext>
            </p:extLst>
          </p:nvPr>
        </p:nvGraphicFramePr>
        <p:xfrm>
          <a:off x="4038600" y="3413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5826264" y="3144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09666"/>
              </p:ext>
            </p:extLst>
          </p:nvPr>
        </p:nvGraphicFramePr>
        <p:xfrm>
          <a:off x="5562600" y="3413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333888" y="3144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902707"/>
              </p:ext>
            </p:extLst>
          </p:nvPr>
        </p:nvGraphicFramePr>
        <p:xfrm>
          <a:off x="7060312" y="3413979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63688" y="244386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56176" y="3061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3688" y="244386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4784"/>
              </p:ext>
            </p:extLst>
          </p:nvPr>
        </p:nvGraphicFramePr>
        <p:xfrm>
          <a:off x="2362200" y="3366647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83092"/>
              </p:ext>
            </p:extLst>
          </p:nvPr>
        </p:nvGraphicFramePr>
        <p:xfrm>
          <a:off x="3828648" y="2909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49393"/>
              </p:ext>
            </p:extLst>
          </p:nvPr>
        </p:nvGraphicFramePr>
        <p:xfrm>
          <a:off x="5340816" y="2909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16107"/>
              </p:ext>
            </p:extLst>
          </p:nvPr>
        </p:nvGraphicFramePr>
        <p:xfrm>
          <a:off x="6828616" y="2909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308608" y="3214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00600" y="3214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24600" y="3214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26752"/>
              </p:ext>
            </p:extLst>
          </p:nvPr>
        </p:nvGraphicFramePr>
        <p:xfrm>
          <a:off x="7485707" y="2909924"/>
          <a:ext cx="32717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Arc 27"/>
          <p:cNvSpPr/>
          <p:nvPr/>
        </p:nvSpPr>
        <p:spPr>
          <a:xfrm flipH="1">
            <a:off x="2361365" y="2130712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2487639" y="2021855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51334" y="43434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96524"/>
              </p:ext>
            </p:extLst>
          </p:nvPr>
        </p:nvGraphicFramePr>
        <p:xfrm>
          <a:off x="2352198" y="4953476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00193"/>
              </p:ext>
            </p:extLst>
          </p:nvPr>
        </p:nvGraphicFramePr>
        <p:xfrm>
          <a:off x="1391726" y="49534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71702"/>
              </p:ext>
            </p:extLst>
          </p:nvPr>
        </p:nvGraphicFramePr>
        <p:xfrm>
          <a:off x="1391726" y="54575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>
            <a:endCxn id="31" idx="1"/>
          </p:cNvCxnSpPr>
          <p:nvPr/>
        </p:nvCxnSpPr>
        <p:spPr>
          <a:xfrm>
            <a:off x="1679758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9406" y="44874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99406" y="44874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00967"/>
              </p:ext>
            </p:extLst>
          </p:nvPr>
        </p:nvGraphicFramePr>
        <p:xfrm>
          <a:off x="2397918" y="5688309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Arc 55"/>
          <p:cNvSpPr/>
          <p:nvPr/>
        </p:nvSpPr>
        <p:spPr>
          <a:xfrm flipH="1">
            <a:off x="2487637" y="4558153"/>
            <a:ext cx="699565" cy="916867"/>
          </a:xfrm>
          <a:prstGeom prst="arc">
            <a:avLst>
              <a:gd name="adj1" fmla="val 8884325"/>
              <a:gd name="adj2" fmla="val 20641697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2500835" y="4862953"/>
            <a:ext cx="699565" cy="916867"/>
          </a:xfrm>
          <a:prstGeom prst="arc">
            <a:avLst>
              <a:gd name="adj1" fmla="val 9611697"/>
              <a:gd name="adj2" fmla="val 20641697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783271" y="4648200"/>
            <a:ext cx="429393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LinkedList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00008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89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43" grpId="0" animBg="1"/>
      <p:bldP spid="45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Circular doubly-linked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905000"/>
            <a:ext cx="670560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1816" y="4099389"/>
            <a:ext cx="5449584" cy="853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Need to rewrite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7776" y="2362200"/>
            <a:ext cx="5947024" cy="244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748593"/>
              </p:ext>
            </p:extLst>
          </p:nvPr>
        </p:nvGraphicFramePr>
        <p:xfrm>
          <a:off x="4038600" y="5318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Want to add new node (“Dog”) before “Cat”</a:t>
            </a:r>
          </a:p>
          <a:p>
            <a:r>
              <a:rPr lang="en-US" dirty="0"/>
              <a:t>Find the node before “Cat” (“Bat”)</a:t>
            </a:r>
          </a:p>
          <a:p>
            <a:r>
              <a:rPr lang="en-US" dirty="0"/>
              <a:t>Link new node (“Dog”) to “Bat” and “Cat”</a:t>
            </a:r>
          </a:p>
          <a:p>
            <a:r>
              <a:rPr lang="en-US" dirty="0"/>
              <a:t>Link “Bat” and “Cat” back to new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204847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9169"/>
              </p:ext>
            </p:extLst>
          </p:nvPr>
        </p:nvGraphicFramePr>
        <p:xfrm>
          <a:off x="2316480" y="4814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29050"/>
              </p:ext>
            </p:extLst>
          </p:nvPr>
        </p:nvGraphicFramePr>
        <p:xfrm>
          <a:off x="1356008" y="4814923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55322"/>
              </p:ext>
            </p:extLst>
          </p:nvPr>
        </p:nvGraphicFramePr>
        <p:xfrm>
          <a:off x="1356008" y="5318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644040" y="5049945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208" y="4966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8376" y="4966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2264" y="5049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26264" y="5049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53097"/>
              </p:ext>
            </p:extLst>
          </p:nvPr>
        </p:nvGraphicFramePr>
        <p:xfrm>
          <a:off x="5562600" y="531897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333888" y="504994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81400"/>
              </p:ext>
            </p:extLst>
          </p:nvPr>
        </p:nvGraphicFramePr>
        <p:xfrm>
          <a:off x="7060312" y="5318979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63688" y="434886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56176" y="49668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3688" y="4348863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46119"/>
              </p:ext>
            </p:extLst>
          </p:nvPr>
        </p:nvGraphicFramePr>
        <p:xfrm>
          <a:off x="2362200" y="5271647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67534"/>
              </p:ext>
            </p:extLst>
          </p:nvPr>
        </p:nvGraphicFramePr>
        <p:xfrm>
          <a:off x="3828648" y="4814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09648"/>
              </p:ext>
            </p:extLst>
          </p:nvPr>
        </p:nvGraphicFramePr>
        <p:xfrm>
          <a:off x="5340816" y="4814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94793"/>
              </p:ext>
            </p:extLst>
          </p:nvPr>
        </p:nvGraphicFramePr>
        <p:xfrm>
          <a:off x="6828616" y="4814923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308608" y="5119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00600" y="5119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24600" y="5119247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flipH="1">
            <a:off x="2361365" y="4035712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2487639" y="3926855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2324"/>
              </p:ext>
            </p:extLst>
          </p:nvPr>
        </p:nvGraphicFramePr>
        <p:xfrm>
          <a:off x="6096000" y="3276600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73248"/>
              </p:ext>
            </p:extLst>
          </p:nvPr>
        </p:nvGraphicFramePr>
        <p:xfrm>
          <a:off x="6324600" y="3810000"/>
          <a:ext cx="6724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6588264" y="353165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31593" y="3531656"/>
            <a:ext cx="0" cy="1283267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73140" y="3531656"/>
            <a:ext cx="0" cy="1283267"/>
          </a:xfrm>
          <a:prstGeom prst="straightConnector1">
            <a:avLst/>
          </a:prstGeom>
          <a:ln>
            <a:solidFill>
              <a:srgbClr val="FFC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5728909" y="3307080"/>
            <a:ext cx="1883471" cy="1812533"/>
          </a:xfrm>
          <a:prstGeom prst="arc">
            <a:avLst>
              <a:gd name="adj1" fmla="val 7439437"/>
              <a:gd name="adj2" fmla="val 13892597"/>
            </a:avLst>
          </a:prstGeom>
          <a:ln w="1905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flipH="1">
            <a:off x="5550660" y="3444551"/>
            <a:ext cx="1883471" cy="1812533"/>
          </a:xfrm>
          <a:prstGeom prst="arc">
            <a:avLst>
              <a:gd name="adj1" fmla="val 7439437"/>
              <a:gd name="adj2" fmla="val 13892597"/>
            </a:avLst>
          </a:prstGeom>
          <a:ln w="1905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766047" y="4350817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77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addBefore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add(object e)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26275"/>
            <a:ext cx="7620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addBefore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449669"/>
            <a:ext cx="487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addBefore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}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154269"/>
            <a:ext cx="4876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addBefore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 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841557"/>
            <a:ext cx="42254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2600" dirty="0">
                <a:solidFill>
                  <a:prstClr val="black"/>
                </a:solidFill>
              </a:rPr>
              <a:t>void add(</a:t>
            </a:r>
            <a:r>
              <a:rPr lang="en-US" sz="2600" dirty="0" err="1">
                <a:solidFill>
                  <a:prstClr val="black"/>
                </a:solidFill>
              </a:rPr>
              <a:t>int</a:t>
            </a:r>
            <a:r>
              <a:rPr lang="en-US" sz="2600" dirty="0">
                <a:solidFill>
                  <a:prstClr val="black"/>
                </a:solidFill>
              </a:rPr>
              <a:t> index, object e)</a:t>
            </a:r>
          </a:p>
        </p:txBody>
      </p:sp>
    </p:spTree>
    <p:extLst>
      <p:ext uri="{BB962C8B-B14F-4D97-AF65-F5344CB8AC3E}">
        <p14:creationId xmlns:p14="http://schemas.microsoft.com/office/powerpoint/2010/main" val="41275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Singly-Linked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header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3434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93161"/>
              </p:ext>
            </p:extLst>
          </p:nvPr>
        </p:nvGraphicFramePr>
        <p:xfrm>
          <a:off x="2316480" y="49534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48162"/>
              </p:ext>
            </p:extLst>
          </p:nvPr>
        </p:nvGraphicFramePr>
        <p:xfrm>
          <a:off x="3828648" y="49534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27359"/>
              </p:ext>
            </p:extLst>
          </p:nvPr>
        </p:nvGraphicFramePr>
        <p:xfrm>
          <a:off x="1356008" y="49534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87864"/>
              </p:ext>
            </p:extLst>
          </p:nvPr>
        </p:nvGraphicFramePr>
        <p:xfrm>
          <a:off x="1356008" y="54575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55381"/>
              </p:ext>
            </p:extLst>
          </p:nvPr>
        </p:nvGraphicFramePr>
        <p:xfrm>
          <a:off x="5340816" y="49534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25052"/>
              </p:ext>
            </p:extLst>
          </p:nvPr>
        </p:nvGraphicFramePr>
        <p:xfrm>
          <a:off x="6828616" y="49534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92312" y="51884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77622"/>
              </p:ext>
            </p:extLst>
          </p:nvPr>
        </p:nvGraphicFramePr>
        <p:xfrm>
          <a:off x="3828648" y="54575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06103" y="51884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01556"/>
              </p:ext>
            </p:extLst>
          </p:nvPr>
        </p:nvGraphicFramePr>
        <p:xfrm>
          <a:off x="5342439" y="54575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7092280" y="51884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53932"/>
              </p:ext>
            </p:extLst>
          </p:nvPr>
        </p:nvGraphicFramePr>
        <p:xfrm>
          <a:off x="6768792" y="5457532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63688" y="44874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70412"/>
              </p:ext>
            </p:extLst>
          </p:nvPr>
        </p:nvGraphicFramePr>
        <p:xfrm>
          <a:off x="5905812" y="49534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6156176" y="51884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44874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3666"/>
              </p:ext>
            </p:extLst>
          </p:nvPr>
        </p:nvGraphicFramePr>
        <p:xfrm>
          <a:off x="2483768" y="545753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115616" y="19050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820089"/>
              </p:ext>
            </p:extLst>
          </p:nvPr>
        </p:nvGraphicFramePr>
        <p:xfrm>
          <a:off x="2316480" y="2515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451884"/>
              </p:ext>
            </p:extLst>
          </p:nvPr>
        </p:nvGraphicFramePr>
        <p:xfrm>
          <a:off x="3828648" y="2515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66484"/>
              </p:ext>
            </p:extLst>
          </p:nvPr>
        </p:nvGraphicFramePr>
        <p:xfrm>
          <a:off x="1356008" y="25150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21787"/>
              </p:ext>
            </p:extLst>
          </p:nvPr>
        </p:nvGraphicFramePr>
        <p:xfrm>
          <a:off x="1356008" y="3019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26" idx="1"/>
          </p:cNvCxnSpPr>
          <p:nvPr/>
        </p:nvCxnSpPr>
        <p:spPr>
          <a:xfrm>
            <a:off x="1644040" y="2750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56208" y="2750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07396"/>
              </p:ext>
            </p:extLst>
          </p:nvPr>
        </p:nvGraphicFramePr>
        <p:xfrm>
          <a:off x="5340816" y="25150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4668376" y="27500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80144" y="2750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60431"/>
              </p:ext>
            </p:extLst>
          </p:nvPr>
        </p:nvGraphicFramePr>
        <p:xfrm>
          <a:off x="2316480" y="3019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4092312" y="2750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39730"/>
              </p:ext>
            </p:extLst>
          </p:nvPr>
        </p:nvGraphicFramePr>
        <p:xfrm>
          <a:off x="3828648" y="3019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5606103" y="27500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4932"/>
              </p:ext>
            </p:extLst>
          </p:nvPr>
        </p:nvGraphicFramePr>
        <p:xfrm>
          <a:off x="5342439" y="30191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763688" y="20490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979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6885"/>
              </p:ext>
            </p:extLst>
          </p:nvPr>
        </p:nvGraphicFramePr>
        <p:xfrm>
          <a:off x="5562600" y="52783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Want to remove “Bat”</a:t>
            </a:r>
          </a:p>
          <a:p>
            <a:r>
              <a:rPr lang="en-US" dirty="0"/>
              <a:t>Find the node before “Bat” (“Ant”)</a:t>
            </a:r>
          </a:p>
          <a:p>
            <a:r>
              <a:rPr lang="en-US" dirty="0"/>
              <a:t>Find the node after “Bat” (“Cat”)</a:t>
            </a:r>
          </a:p>
          <a:p>
            <a:r>
              <a:rPr lang="en-US" dirty="0"/>
              <a:t>Link “Ant” to “Cat” and vise versa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164192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51167"/>
              </p:ext>
            </p:extLst>
          </p:nvPr>
        </p:nvGraphicFramePr>
        <p:xfrm>
          <a:off x="2316480" y="4774268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69910"/>
              </p:ext>
            </p:extLst>
          </p:nvPr>
        </p:nvGraphicFramePr>
        <p:xfrm>
          <a:off x="1356008" y="4774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522785"/>
              </p:ext>
            </p:extLst>
          </p:nvPr>
        </p:nvGraphicFramePr>
        <p:xfrm>
          <a:off x="1356008" y="52783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1644040" y="500929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208" y="49261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8376" y="49261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2264" y="500929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34030"/>
              </p:ext>
            </p:extLst>
          </p:nvPr>
        </p:nvGraphicFramePr>
        <p:xfrm>
          <a:off x="4038600" y="52783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7333888" y="500929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7613"/>
              </p:ext>
            </p:extLst>
          </p:nvPr>
        </p:nvGraphicFramePr>
        <p:xfrm>
          <a:off x="7060312" y="5278324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63688" y="4308208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156176" y="49261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3688" y="4308208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90812"/>
              </p:ext>
            </p:extLst>
          </p:nvPr>
        </p:nvGraphicFramePr>
        <p:xfrm>
          <a:off x="2362200" y="523099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56211"/>
              </p:ext>
            </p:extLst>
          </p:nvPr>
        </p:nvGraphicFramePr>
        <p:xfrm>
          <a:off x="3828648" y="4774268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11840"/>
              </p:ext>
            </p:extLst>
          </p:nvPr>
        </p:nvGraphicFramePr>
        <p:xfrm>
          <a:off x="5340816" y="4774268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76697"/>
              </p:ext>
            </p:extLst>
          </p:nvPr>
        </p:nvGraphicFramePr>
        <p:xfrm>
          <a:off x="6828616" y="4774268"/>
          <a:ext cx="981525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308608" y="50785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00600" y="50785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24600" y="507859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flipH="1">
            <a:off x="2361365" y="3995057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2487639" y="3886200"/>
            <a:ext cx="5293468" cy="2136488"/>
          </a:xfrm>
          <a:prstGeom prst="arc">
            <a:avLst>
              <a:gd name="adj1" fmla="val 10863541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4673600" y="4492874"/>
            <a:ext cx="2155016" cy="917108"/>
          </a:xfrm>
          <a:prstGeom prst="arc">
            <a:avLst>
              <a:gd name="adj1" fmla="val 10863541"/>
              <a:gd name="adj2" fmla="val 21274295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flipH="1" flipV="1">
            <a:off x="4835376" y="4594845"/>
            <a:ext cx="2155016" cy="917108"/>
          </a:xfrm>
          <a:prstGeom prst="arc">
            <a:avLst>
              <a:gd name="adj1" fmla="val 10863541"/>
              <a:gd name="adj2" fmla="val 21274295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26264" y="500929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removeNode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900297"/>
            <a:ext cx="4665617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removeNode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after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after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after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back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before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2667000"/>
            <a:ext cx="3505200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removeNode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648200"/>
            <a:ext cx="384701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removeNode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 }</a:t>
            </a:r>
          </a:p>
        </p:txBody>
      </p:sp>
      <p:sp>
        <p:nvSpPr>
          <p:cNvPr id="9" name="Rectangle 8"/>
          <p:cNvSpPr/>
          <p:nvPr/>
        </p:nvSpPr>
        <p:spPr>
          <a:xfrm>
            <a:off x="5318760" y="2058265"/>
            <a:ext cx="3453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2600" dirty="0">
                <a:solidFill>
                  <a:prstClr val="black"/>
                </a:solidFill>
              </a:rPr>
              <a:t>void remove(object e)</a:t>
            </a:r>
          </a:p>
        </p:txBody>
      </p:sp>
    </p:spTree>
    <p:extLst>
      <p:ext uri="{BB962C8B-B14F-4D97-AF65-F5344CB8AC3E}">
        <p14:creationId xmlns:p14="http://schemas.microsoft.com/office/powerpoint/2010/main" val="284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Circular doubly-linked list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95400" y="1828800"/>
            <a:ext cx="65532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addBefore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removeNode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779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LinkedList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get [</a:t>
            </a:r>
            <a:r>
              <a:rPr lang="en-US" dirty="0" err="1"/>
              <a:t>nodeAt</a:t>
            </a:r>
            <a:r>
              <a:rPr lang="en-US" dirty="0"/>
              <a:t>]</a:t>
            </a:r>
          </a:p>
          <a:p>
            <a:r>
              <a:rPr lang="en-US" dirty="0"/>
              <a:t>set [</a:t>
            </a:r>
            <a:r>
              <a:rPr lang="en-US" dirty="0" err="1"/>
              <a:t>nodeAt</a:t>
            </a:r>
            <a:r>
              <a:rPr lang="en-US" dirty="0"/>
              <a:t>]</a:t>
            </a:r>
          </a:p>
          <a:p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r>
              <a:rPr lang="en-US" dirty="0"/>
              <a:t>add(object e)</a:t>
            </a:r>
          </a:p>
          <a:p>
            <a:r>
              <a:rPr lang="en-US" dirty="0"/>
              <a:t>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remove(object e)</a:t>
            </a:r>
          </a:p>
          <a:p>
            <a:r>
              <a:rPr lang="en-US" dirty="0"/>
              <a:t>contains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17567" y="13832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38326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184763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31200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7567" y="324074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240748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56260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5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17567" y="277637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2776378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370511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169488"/>
                <a:ext cx="739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463385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67" y="509822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5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3924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get </a:t>
            </a:r>
          </a:p>
          <a:p>
            <a:r>
              <a:rPr lang="en-US" dirty="0"/>
              <a:t>set </a:t>
            </a:r>
          </a:p>
          <a:p>
            <a:r>
              <a:rPr lang="en-US" dirty="0"/>
              <a:t>add(</a:t>
            </a:r>
            <a:r>
              <a:rPr lang="en-US" dirty="0" err="1"/>
              <a:t>int</a:t>
            </a:r>
            <a:r>
              <a:rPr lang="en-US" dirty="0"/>
              <a:t> index, object e)</a:t>
            </a:r>
          </a:p>
          <a:p>
            <a:r>
              <a:rPr lang="en-US" dirty="0"/>
              <a:t>add(object e)</a:t>
            </a:r>
          </a:p>
          <a:p>
            <a:r>
              <a:rPr lang="en-US" dirty="0"/>
              <a:t>remove(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r>
              <a:rPr lang="en-US" dirty="0"/>
              <a:t>remove(object e)</a:t>
            </a:r>
          </a:p>
          <a:p>
            <a:r>
              <a:rPr lang="en-US" dirty="0"/>
              <a:t>contains [</a:t>
            </a:r>
            <a:r>
              <a:rPr lang="en-US" dirty="0" err="1"/>
              <a:t>indexOf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18895" y="17033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170330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18895" y="216767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216767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18895" y="263204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263204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18895" y="35607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3560788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18895" y="588264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588264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18895" y="30964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3096418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18895" y="40251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402515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18895" y="44895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4489528"/>
                <a:ext cx="739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18895" y="495389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495389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1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18895" y="541826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95" y="541826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1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52095" y="170330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170330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52095" y="216767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2167678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52095" y="263204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2632048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52095" y="356078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3560788"/>
                <a:ext cx="7393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52095" y="588264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5882640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52095" y="309641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3096418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52095" y="40251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4025158"/>
                <a:ext cx="73930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52095" y="44895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4489528"/>
                <a:ext cx="7393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6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52095" y="495389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4953898"/>
                <a:ext cx="739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1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52095" y="541826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095" y="5418268"/>
                <a:ext cx="7393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14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62600" y="1703308"/>
                <a:ext cx="704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703308"/>
                <a:ext cx="70493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2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62600" y="216767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167678"/>
                <a:ext cx="72006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18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62600" y="263204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32048"/>
                <a:ext cx="72006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18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562600" y="356078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60788"/>
                <a:ext cx="720069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62600" y="5882640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882640"/>
                <a:ext cx="7393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62600" y="309641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096418"/>
                <a:ext cx="720069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62600" y="402515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025158"/>
                <a:ext cx="73930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2600" y="448952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489528"/>
                <a:ext cx="7393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62600" y="495389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898"/>
                <a:ext cx="7393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62600" y="5418268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18268"/>
                <a:ext cx="739305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4000" y="1219200"/>
            <a:ext cx="3310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7030A0"/>
                </a:solidFill>
              </a:rPr>
              <a:t>ArrayList</a:t>
            </a:r>
            <a:r>
              <a:rPr lang="en-US" sz="2000" dirty="0">
                <a:solidFill>
                  <a:srgbClr val="7030A0"/>
                </a:solidFill>
              </a:rPr>
              <a:t>     Singly      Doubly</a:t>
            </a:r>
          </a:p>
        </p:txBody>
      </p:sp>
    </p:spTree>
    <p:extLst>
      <p:ext uri="{BB962C8B-B14F-4D97-AF65-F5344CB8AC3E}">
        <p14:creationId xmlns:p14="http://schemas.microsoft.com/office/powerpoint/2010/main" val="110743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1: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จงใช้คลาส 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th-TH" dirty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5618434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84405" y="4812268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จำนวน   10  คน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2658438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24400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เพิ่มชื่อ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152454"/>
            <a:ext cx="3810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57733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ค้นหาชื่อ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24400" y="3152454"/>
            <a:ext cx="1866899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81800" y="2592084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ลบชื่อ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0"/>
            <a:endCxn id="14" idx="2"/>
          </p:cNvCxnSpPr>
          <p:nvPr/>
        </p:nvCxnSpPr>
        <p:spPr>
          <a:xfrm flipV="1">
            <a:off x="6176833" y="2285993"/>
            <a:ext cx="929697" cy="3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70591" y="191666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บอกว่าพบหรือไม่พบ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8" idx="0"/>
          </p:cNvCxnSpPr>
          <p:nvPr/>
        </p:nvCxnSpPr>
        <p:spPr>
          <a:xfrm flipH="1">
            <a:off x="7106530" y="5181600"/>
            <a:ext cx="1" cy="3835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579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ต้องสอดคล้องกับข้อมูลตลอดเวลา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907957" y="3086100"/>
            <a:ext cx="1600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ค้นหาชื่อจากลำดับที่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3447408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/>
              <a:t>หากพบให้แสดงชื่อในช่อง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4508157" y="3266754"/>
            <a:ext cx="8258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781800" y="30861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แก้ไขชื่อ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3" idx="1"/>
          </p:cNvCxnSpPr>
          <p:nvPr/>
        </p:nvCxnSpPr>
        <p:spPr>
          <a:xfrm flipH="1">
            <a:off x="6134100" y="3266754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38209" y="3435727"/>
            <a:ext cx="3134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/>
              <a:t>หากพบและต้องการแก้ไขชื่อที่ลำดับนั้นให้แก้ไขในช่อง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2362199" y="3824654"/>
            <a:ext cx="4008391" cy="1172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484404" y="3824654"/>
            <a:ext cx="1135595" cy="9876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แสดงรายชื่อ</a:t>
            </a:r>
          </a:p>
          <a:p>
            <a:pPr algn="ctr"/>
            <a:r>
              <a:rPr lang="th-TH" dirty="0"/>
              <a:t>ทั้งหมด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>
            <a:off x="4508157" y="4318461"/>
            <a:ext cx="1976247" cy="177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0"/>
            <a:endCxn id="59" idx="2"/>
          </p:cNvCxnSpPr>
          <p:nvPr/>
        </p:nvCxnSpPr>
        <p:spPr>
          <a:xfrm flipH="1" flipV="1">
            <a:off x="5657849" y="2062187"/>
            <a:ext cx="1" cy="1090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735962" y="169285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หากไม่พบชื่อให้ </a:t>
            </a:r>
            <a:r>
              <a:rPr lang="en-US" dirty="0"/>
              <a:t>disable</a:t>
            </a:r>
          </a:p>
        </p:txBody>
      </p:sp>
      <p:cxnSp>
        <p:nvCxnSpPr>
          <p:cNvPr id="67" name="Straight Arrow Connector 66"/>
          <p:cNvCxnSpPr>
            <a:stCxn id="43" idx="0"/>
          </p:cNvCxnSpPr>
          <p:nvPr/>
        </p:nvCxnSpPr>
        <p:spPr>
          <a:xfrm flipH="1" flipV="1">
            <a:off x="5945795" y="2062187"/>
            <a:ext cx="1255105" cy="1023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757733" y="3266754"/>
            <a:ext cx="0" cy="23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0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 from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828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373380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90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with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1905000"/>
            <a:ext cx="5943600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SinglyLinkedList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List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set(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get(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){…}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53000" y="2220074"/>
            <a:ext cx="2438400" cy="1196402"/>
            <a:chOff x="4953000" y="2220074"/>
            <a:chExt cx="2438400" cy="1196402"/>
          </a:xfrm>
        </p:grpSpPr>
        <p:sp>
          <p:nvSpPr>
            <p:cNvPr id="4" name="Oval 3"/>
            <p:cNvSpPr/>
            <p:nvPr/>
          </p:nvSpPr>
          <p:spPr>
            <a:xfrm>
              <a:off x="4953000" y="2220074"/>
              <a:ext cx="24384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4" idx="4"/>
              <a:endCxn id="7" idx="0"/>
            </p:cNvCxnSpPr>
            <p:nvPr/>
          </p:nvCxnSpPr>
          <p:spPr>
            <a:xfrm>
              <a:off x="6172200" y="2753474"/>
              <a:ext cx="78769" cy="29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63120" y="3047144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9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LinkedNode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6340"/>
              </p:ext>
            </p:extLst>
          </p:nvPr>
        </p:nvGraphicFramePr>
        <p:xfrm>
          <a:off x="2244472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084200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08136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45518"/>
              </p:ext>
            </p:extLst>
          </p:nvPr>
        </p:nvGraphicFramePr>
        <p:xfrm>
          <a:off x="2244472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59632" y="3212976"/>
            <a:ext cx="648072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7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size and </a:t>
            </a:r>
            <a:r>
              <a:rPr lang="en-US" dirty="0" err="1"/>
              <a:t>isEmpty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4423060"/>
            <a:ext cx="3352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0;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981200"/>
            <a:ext cx="2337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4423059"/>
            <a:ext cx="3962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== null;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49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</a:t>
            </a:r>
            <a:r>
              <a:rPr lang="en-US" dirty="0" err="1"/>
              <a:t>indexOf</a:t>
            </a:r>
            <a:r>
              <a:rPr lang="en-US" dirty="0"/>
              <a:t> and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(object 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200" y="1752600"/>
            <a:ext cx="4572000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-1;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5105400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&gt; -1;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572000"/>
            <a:ext cx="35923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US" sz="2600" dirty="0" err="1">
                <a:solidFill>
                  <a:prstClr val="black"/>
                </a:solidFill>
              </a:rPr>
              <a:t>bool</a:t>
            </a:r>
            <a:r>
              <a:rPr lang="en-US" sz="2600" dirty="0">
                <a:solidFill>
                  <a:prstClr val="black"/>
                </a:solidFill>
              </a:rPr>
              <a:t> contains(object e)</a:t>
            </a:r>
          </a:p>
        </p:txBody>
      </p:sp>
    </p:spTree>
    <p:extLst>
      <p:ext uri="{BB962C8B-B14F-4D97-AF65-F5344CB8AC3E}">
        <p14:creationId xmlns:p14="http://schemas.microsoft.com/office/powerpoint/2010/main" val="33182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add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75260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76314"/>
              </p:ext>
            </p:extLst>
          </p:nvPr>
        </p:nvGraphicFramePr>
        <p:xfrm>
          <a:off x="2316480" y="23626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6845"/>
              </p:ext>
            </p:extLst>
          </p:nvPr>
        </p:nvGraphicFramePr>
        <p:xfrm>
          <a:off x="3828648" y="23626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5060"/>
              </p:ext>
            </p:extLst>
          </p:nvPr>
        </p:nvGraphicFramePr>
        <p:xfrm>
          <a:off x="1356008" y="23626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31066"/>
              </p:ext>
            </p:extLst>
          </p:nvPr>
        </p:nvGraphicFramePr>
        <p:xfrm>
          <a:off x="1356008" y="28667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25976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25976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50523"/>
              </p:ext>
            </p:extLst>
          </p:nvPr>
        </p:nvGraphicFramePr>
        <p:xfrm>
          <a:off x="5340816" y="236267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259769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84829"/>
              </p:ext>
            </p:extLst>
          </p:nvPr>
        </p:nvGraphicFramePr>
        <p:xfrm>
          <a:off x="4927104" y="137508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092312" y="25976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6717"/>
              </p:ext>
            </p:extLst>
          </p:nvPr>
        </p:nvGraphicFramePr>
        <p:xfrm>
          <a:off x="3828648" y="28667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5606103" y="259769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83157"/>
              </p:ext>
            </p:extLst>
          </p:nvPr>
        </p:nvGraphicFramePr>
        <p:xfrm>
          <a:off x="5342439" y="286673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190768" y="161010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63688" y="18966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21081"/>
              </p:ext>
            </p:extLst>
          </p:nvPr>
        </p:nvGraphicFramePr>
        <p:xfrm>
          <a:off x="5905812" y="23626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13" idx="1"/>
          </p:cNvCxnSpPr>
          <p:nvPr/>
        </p:nvCxnSpPr>
        <p:spPr>
          <a:xfrm flipV="1">
            <a:off x="4668376" y="1610108"/>
            <a:ext cx="258728" cy="98759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63688" y="189661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24743"/>
              </p:ext>
            </p:extLst>
          </p:nvPr>
        </p:nvGraphicFramePr>
        <p:xfrm>
          <a:off x="2483768" y="286673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887300" y="19050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06103" y="1618346"/>
            <a:ext cx="169917" cy="743854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2517" y="3810000"/>
            <a:ext cx="5353922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- 1);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IndexOutOfRangeException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3276600"/>
            <a:ext cx="388620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-1;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44404" y="5105400"/>
            <a:ext cx="271859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add(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705600" y="2647876"/>
            <a:ext cx="1252060" cy="1543124"/>
            <a:chOff x="6705600" y="2647876"/>
            <a:chExt cx="1252060" cy="1543124"/>
          </a:xfrm>
        </p:grpSpPr>
        <p:sp>
          <p:nvSpPr>
            <p:cNvPr id="39" name="Oval 38"/>
            <p:cNvSpPr/>
            <p:nvPr/>
          </p:nvSpPr>
          <p:spPr>
            <a:xfrm>
              <a:off x="6705600" y="3962400"/>
              <a:ext cx="304800" cy="2286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39" idx="0"/>
              <a:endCxn id="43" idx="2"/>
            </p:cNvCxnSpPr>
            <p:nvPr/>
          </p:nvCxnSpPr>
          <p:spPr>
            <a:xfrm flipV="1">
              <a:off x="6858000" y="3017208"/>
              <a:ext cx="659476" cy="94519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077291" y="264787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Header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766047" y="189318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0416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r>
              <a:rPr lang="en-US" dirty="0"/>
              <a:t>: remove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15616" y="1387624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87469"/>
              </p:ext>
            </p:extLst>
          </p:nvPr>
        </p:nvGraphicFramePr>
        <p:xfrm>
          <a:off x="2316480" y="199770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22108"/>
              </p:ext>
            </p:extLst>
          </p:nvPr>
        </p:nvGraphicFramePr>
        <p:xfrm>
          <a:off x="3828648" y="199770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16251"/>
              </p:ext>
            </p:extLst>
          </p:nvPr>
        </p:nvGraphicFramePr>
        <p:xfrm>
          <a:off x="1356008" y="199770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20121"/>
              </p:ext>
            </p:extLst>
          </p:nvPr>
        </p:nvGraphicFramePr>
        <p:xfrm>
          <a:off x="1356008" y="25017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Straight Arrow Connector 44"/>
          <p:cNvCxnSpPr>
            <a:endCxn id="37" idx="1"/>
          </p:cNvCxnSpPr>
          <p:nvPr/>
        </p:nvCxnSpPr>
        <p:spPr>
          <a:xfrm>
            <a:off x="1644040" y="223272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156208" y="223272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72270"/>
              </p:ext>
            </p:extLst>
          </p:nvPr>
        </p:nvGraphicFramePr>
        <p:xfrm>
          <a:off x="5340816" y="199770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/>
          <p:nvPr/>
        </p:nvCxnSpPr>
        <p:spPr>
          <a:xfrm>
            <a:off x="4668376" y="223272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55266"/>
              </p:ext>
            </p:extLst>
          </p:nvPr>
        </p:nvGraphicFramePr>
        <p:xfrm>
          <a:off x="6828616" y="199770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4092312" y="223272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86465"/>
              </p:ext>
            </p:extLst>
          </p:nvPr>
        </p:nvGraphicFramePr>
        <p:xfrm>
          <a:off x="3828648" y="25017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5606103" y="223272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92280" y="223272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7478"/>
              </p:ext>
            </p:extLst>
          </p:nvPr>
        </p:nvGraphicFramePr>
        <p:xfrm>
          <a:off x="6768792" y="2501756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763688" y="153164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156176" y="223272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63688" y="153164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87480"/>
              </p:ext>
            </p:extLst>
          </p:nvPr>
        </p:nvGraphicFramePr>
        <p:xfrm>
          <a:off x="2483768" y="2501756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Arc 26"/>
          <p:cNvSpPr/>
          <p:nvPr/>
        </p:nvSpPr>
        <p:spPr>
          <a:xfrm>
            <a:off x="4666316" y="1831636"/>
            <a:ext cx="2178775" cy="927710"/>
          </a:xfrm>
          <a:prstGeom prst="arc">
            <a:avLst>
              <a:gd name="adj1" fmla="val 10997636"/>
              <a:gd name="adj2" fmla="val 21217088"/>
            </a:avLst>
          </a:prstGeom>
          <a:ln w="19050">
            <a:solidFill>
              <a:srgbClr val="00B0F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63470" y="255458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</a:t>
            </a:r>
          </a:p>
        </p:txBody>
      </p:sp>
      <p:sp>
        <p:nvSpPr>
          <p:cNvPr id="5" name="Rectangle 4"/>
          <p:cNvSpPr/>
          <p:nvPr/>
        </p:nvSpPr>
        <p:spPr>
          <a:xfrm>
            <a:off x="813596" y="3048000"/>
            <a:ext cx="436800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removeAfter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--;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5408" y="3051558"/>
            <a:ext cx="3048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&gt; -1)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remove(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3596" y="5078849"/>
            <a:ext cx="4368004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nodeAt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- 1);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removeAfter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4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7467" y="4678740"/>
            <a:ext cx="304594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remove(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LinkedNode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&amp;&amp;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   !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Equals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solidFill>
                  <a:srgbClr val="880000"/>
                </a:solidFill>
                <a:latin typeface="Consolas" pitchFamily="49" charset="0"/>
                <a:cs typeface="Consolas" pitchFamily="49" charset="0"/>
              </a:rPr>
              <a:t>removeAfter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th-TH" sz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9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29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B204DA-7332-4E60-A80E-79C8B76CD510}"/>
</file>

<file path=customXml/itemProps2.xml><?xml version="1.0" encoding="utf-8"?>
<ds:datastoreItem xmlns:ds="http://schemas.openxmlformats.org/officeDocument/2006/customXml" ds:itemID="{3AEAE6B7-33C6-42FC-B524-58FF59886BC1}"/>
</file>

<file path=customXml/itemProps3.xml><?xml version="1.0" encoding="utf-8"?>
<ds:datastoreItem xmlns:ds="http://schemas.openxmlformats.org/officeDocument/2006/customXml" ds:itemID="{796AEC16-1939-45A0-AA4A-4FB5EB06FB6D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927</TotalTime>
  <Words>2042</Words>
  <Application>Microsoft Office PowerPoint</Application>
  <PresentationFormat>On-screen Show (4:3)</PresentationFormat>
  <Paragraphs>503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Bookman Old Style</vt:lpstr>
      <vt:lpstr>Browallia New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Singly-Linked List</vt:lpstr>
      <vt:lpstr>Singly-Linked</vt:lpstr>
      <vt:lpstr>List Interface</vt:lpstr>
      <vt:lpstr>Implement with Link</vt:lpstr>
      <vt:lpstr>Linked Node</vt:lpstr>
      <vt:lpstr>SinglyLinkedList: size and isEmpty</vt:lpstr>
      <vt:lpstr>SinglyLinkedList: indexOf and contains</vt:lpstr>
      <vt:lpstr>SinglyLinkedList: add</vt:lpstr>
      <vt:lpstr>SinglyLinkedList: remove</vt:lpstr>
      <vt:lpstr>SinglyLinkedList: get and set</vt:lpstr>
      <vt:lpstr>Implement with Link</vt:lpstr>
      <vt:lpstr>Complexity of SinglyLinkedList</vt:lpstr>
      <vt:lpstr>Doubly-Linked List</vt:lpstr>
      <vt:lpstr>Why we need doubly-linked list?</vt:lpstr>
      <vt:lpstr>What is doubly-linked list?</vt:lpstr>
      <vt:lpstr>Circular doubly-linked list</vt:lpstr>
      <vt:lpstr>LinkedList</vt:lpstr>
      <vt:lpstr>LinkedList: add</vt:lpstr>
      <vt:lpstr>LinkedList: add</vt:lpstr>
      <vt:lpstr>LinkedList: remove</vt:lpstr>
      <vt:lpstr>LinkedList: remove</vt:lpstr>
      <vt:lpstr>Implement with Link</vt:lpstr>
      <vt:lpstr>Complexity of LinkedList </vt:lpstr>
      <vt:lpstr>Complexity of List </vt:lpstr>
      <vt:lpstr>Classwork 1: LinkedList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</dc:title>
  <dc:creator>TON</dc:creator>
  <cp:lastModifiedBy>PARINYASAN</cp:lastModifiedBy>
  <cp:revision>97</cp:revision>
  <dcterms:created xsi:type="dcterms:W3CDTF">2006-08-16T00:00:00Z</dcterms:created>
  <dcterms:modified xsi:type="dcterms:W3CDTF">2017-09-25T01:07:09Z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