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0" r:id="rId26"/>
    <p:sldId id="279" r:id="rId27"/>
    <p:sldId id="282" r:id="rId28"/>
    <p:sldId id="283" r:id="rId29"/>
    <p:sldId id="284" r:id="rId30"/>
    <p:sldId id="288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95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9FF8F-825C-413D-87BD-7BC7838E1D4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6F17D-6045-4513-8A25-110D4FC7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6F17D-6045-4513-8A25-110D4FC792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28/12/59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ArrayStack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 err="1"/>
              <a:t>ensureCapacity</a:t>
            </a:r>
            <a:endParaRPr lang="en-US" dirty="0"/>
          </a:p>
          <a:p>
            <a:r>
              <a:rPr lang="en-US" dirty="0"/>
              <a:t>Pop</a:t>
            </a:r>
          </a:p>
          <a:p>
            <a:r>
              <a:rPr lang="en-US" dirty="0"/>
              <a:t>Peek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4201" y="1300906"/>
                <a:ext cx="761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1300906"/>
                <a:ext cx="761875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28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34201" y="175692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175692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34201" y="2212938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2212938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4201" y="35809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3580986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34201" y="40370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403700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34201" y="2668954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2668954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692" r="-125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34201" y="3124970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3124970"/>
                <a:ext cx="7980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692" r="-11450" b="-2769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2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5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Linked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LinkedStack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736" y="2193538"/>
            <a:ext cx="457200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LinkedStack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Stack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9812" y="3971032"/>
            <a:ext cx="3292348" cy="718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LinkedStack</a:t>
            </a:r>
            <a:r>
              <a:rPr lang="en-US" dirty="0"/>
              <a:t>: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push(object e)</a:t>
            </a: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15616" y="2162473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68631"/>
              </p:ext>
            </p:extLst>
          </p:nvPr>
        </p:nvGraphicFramePr>
        <p:xfrm>
          <a:off x="2316480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30940"/>
              </p:ext>
            </p:extLst>
          </p:nvPr>
        </p:nvGraphicFramePr>
        <p:xfrm>
          <a:off x="3828648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82863"/>
              </p:ext>
            </p:extLst>
          </p:nvPr>
        </p:nvGraphicFramePr>
        <p:xfrm>
          <a:off x="1356008" y="277254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38880"/>
              </p:ext>
            </p:extLst>
          </p:nvPr>
        </p:nvGraphicFramePr>
        <p:xfrm>
          <a:off x="1356008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1644040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56208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30487"/>
              </p:ext>
            </p:extLst>
          </p:nvPr>
        </p:nvGraphicFramePr>
        <p:xfrm>
          <a:off x="5340816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4668376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63849"/>
              </p:ext>
            </p:extLst>
          </p:nvPr>
        </p:nvGraphicFramePr>
        <p:xfrm>
          <a:off x="6828616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2580144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16570"/>
              </p:ext>
            </p:extLst>
          </p:nvPr>
        </p:nvGraphicFramePr>
        <p:xfrm>
          <a:off x="2316480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4092312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878"/>
              </p:ext>
            </p:extLst>
          </p:nvPr>
        </p:nvGraphicFramePr>
        <p:xfrm>
          <a:off x="3828648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5606103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411355"/>
              </p:ext>
            </p:extLst>
          </p:nvPr>
        </p:nvGraphicFramePr>
        <p:xfrm>
          <a:off x="5342439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7092280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90736"/>
              </p:ext>
            </p:extLst>
          </p:nvPr>
        </p:nvGraphicFramePr>
        <p:xfrm>
          <a:off x="6768792" y="3276605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763688" y="2306489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Arc 40"/>
          <p:cNvSpPr/>
          <p:nvPr/>
        </p:nvSpPr>
        <p:spPr>
          <a:xfrm>
            <a:off x="1577733" y="2804256"/>
            <a:ext cx="5319456" cy="513348"/>
          </a:xfrm>
          <a:prstGeom prst="arc">
            <a:avLst>
              <a:gd name="adj1" fmla="val 10865126"/>
              <a:gd name="adj2" fmla="val 21517437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flipH="1">
            <a:off x="2411760" y="2405209"/>
            <a:ext cx="5354297" cy="1003054"/>
          </a:xfrm>
          <a:prstGeom prst="arc">
            <a:avLst>
              <a:gd name="adj1" fmla="val 10645765"/>
              <a:gd name="adj2" fmla="val 21393350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63688" y="2297197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35696" y="4221088"/>
            <a:ext cx="54006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7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LinkedStack</a:t>
            </a:r>
            <a:r>
              <a:rPr lang="en-US" dirty="0"/>
              <a:t>: Peek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peek()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31640" y="4338970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63688" y="2060848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31947"/>
              </p:ext>
            </p:extLst>
          </p:nvPr>
        </p:nvGraphicFramePr>
        <p:xfrm>
          <a:off x="2964552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79902"/>
              </p:ext>
            </p:extLst>
          </p:nvPr>
        </p:nvGraphicFramePr>
        <p:xfrm>
          <a:off x="4476720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96730"/>
              </p:ext>
            </p:extLst>
          </p:nvPr>
        </p:nvGraphicFramePr>
        <p:xfrm>
          <a:off x="2004080" y="26709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02682"/>
              </p:ext>
            </p:extLst>
          </p:nvPr>
        </p:nvGraphicFramePr>
        <p:xfrm>
          <a:off x="2004080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>
            <a:endCxn id="22" idx="1"/>
          </p:cNvCxnSpPr>
          <p:nvPr/>
        </p:nvCxnSpPr>
        <p:spPr>
          <a:xfrm>
            <a:off x="2292112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04280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40207"/>
              </p:ext>
            </p:extLst>
          </p:nvPr>
        </p:nvGraphicFramePr>
        <p:xfrm>
          <a:off x="5988888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5316448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28216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33689"/>
              </p:ext>
            </p:extLst>
          </p:nvPr>
        </p:nvGraphicFramePr>
        <p:xfrm>
          <a:off x="2964552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740384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92191"/>
              </p:ext>
            </p:extLst>
          </p:nvPr>
        </p:nvGraphicFramePr>
        <p:xfrm>
          <a:off x="4476720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6254175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10384"/>
              </p:ext>
            </p:extLst>
          </p:nvPr>
        </p:nvGraphicFramePr>
        <p:xfrm>
          <a:off x="5990511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411760" y="220486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9" name="Oval 38"/>
          <p:cNvSpPr/>
          <p:nvPr/>
        </p:nvSpPr>
        <p:spPr>
          <a:xfrm>
            <a:off x="2964551" y="3306638"/>
            <a:ext cx="527329" cy="266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LinkedStack</a:t>
            </a:r>
            <a:r>
              <a:rPr lang="en-US" dirty="0"/>
              <a:t>: 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pop()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63688" y="2060848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52685"/>
              </p:ext>
            </p:extLst>
          </p:nvPr>
        </p:nvGraphicFramePr>
        <p:xfrm>
          <a:off x="2964552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28596"/>
              </p:ext>
            </p:extLst>
          </p:nvPr>
        </p:nvGraphicFramePr>
        <p:xfrm>
          <a:off x="4476720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19712"/>
              </p:ext>
            </p:extLst>
          </p:nvPr>
        </p:nvGraphicFramePr>
        <p:xfrm>
          <a:off x="2004080" y="26709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21780"/>
              </p:ext>
            </p:extLst>
          </p:nvPr>
        </p:nvGraphicFramePr>
        <p:xfrm>
          <a:off x="2004080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21" idx="1"/>
          </p:cNvCxnSpPr>
          <p:nvPr/>
        </p:nvCxnSpPr>
        <p:spPr>
          <a:xfrm>
            <a:off x="2292112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04280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99171"/>
              </p:ext>
            </p:extLst>
          </p:nvPr>
        </p:nvGraphicFramePr>
        <p:xfrm>
          <a:off x="5988888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316448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28216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23830"/>
              </p:ext>
            </p:extLst>
          </p:nvPr>
        </p:nvGraphicFramePr>
        <p:xfrm>
          <a:off x="2964552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4740384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16544"/>
              </p:ext>
            </p:extLst>
          </p:nvPr>
        </p:nvGraphicFramePr>
        <p:xfrm>
          <a:off x="4476720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6254175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23292"/>
              </p:ext>
            </p:extLst>
          </p:nvPr>
        </p:nvGraphicFramePr>
        <p:xfrm>
          <a:off x="5990511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411760" y="220486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Arc 36"/>
          <p:cNvSpPr/>
          <p:nvPr/>
        </p:nvSpPr>
        <p:spPr>
          <a:xfrm flipV="1">
            <a:off x="2297711" y="2642088"/>
            <a:ext cx="2235101" cy="513348"/>
          </a:xfrm>
          <a:prstGeom prst="arc">
            <a:avLst>
              <a:gd name="adj1" fmla="val 10865126"/>
              <a:gd name="adj2" fmla="val 21304138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11760" y="220486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15816" y="3950177"/>
            <a:ext cx="357387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                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LinkedStack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Pop</a:t>
            </a:r>
          </a:p>
          <a:p>
            <a:r>
              <a:rPr lang="en-US" dirty="0"/>
              <a:t>Peek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4201" y="130090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1300906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34201" y="176171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1761716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34201" y="222252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2222526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692" r="-125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4201" y="314414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3144146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692" r="-125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34201" y="3604954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3604954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34201" y="268333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2683336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8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 parentheses</a:t>
            </a:r>
          </a:p>
          <a:p>
            <a:r>
              <a:rPr lang="en-US" dirty="0"/>
              <a:t>Calculate mathematical expression</a:t>
            </a:r>
          </a:p>
          <a:p>
            <a:r>
              <a:rPr lang="en-US" dirty="0"/>
              <a:t>Store variable and function</a:t>
            </a:r>
          </a:p>
          <a:p>
            <a:r>
              <a:rPr lang="en-US" dirty="0"/>
              <a:t>undo/redo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611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Parentheses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it is a </a:t>
            </a:r>
            <a:r>
              <a:rPr lang="en-US" dirty="0">
                <a:solidFill>
                  <a:srgbClr val="FFC000"/>
                </a:solidFill>
              </a:rPr>
              <a:t>open</a:t>
            </a:r>
            <a:r>
              <a:rPr lang="en-US" dirty="0"/>
              <a:t> parenthesis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Push</a:t>
            </a:r>
            <a:r>
              <a:rPr lang="en-US" dirty="0"/>
              <a:t> it to stack</a:t>
            </a:r>
          </a:p>
          <a:p>
            <a:r>
              <a:rPr lang="en-US" dirty="0"/>
              <a:t>If it is a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parenthesis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Pop</a:t>
            </a:r>
            <a:r>
              <a:rPr lang="en-US" dirty="0"/>
              <a:t> the stack and check the compatibility</a:t>
            </a:r>
          </a:p>
          <a:p>
            <a:r>
              <a:rPr lang="en-US" dirty="0"/>
              <a:t>If the stack is empty when it try to pop</a:t>
            </a:r>
          </a:p>
          <a:p>
            <a:pPr lvl="1"/>
            <a:r>
              <a:rPr lang="en-US" dirty="0"/>
              <a:t>That means there are </a:t>
            </a:r>
            <a:r>
              <a:rPr lang="en-US" dirty="0">
                <a:solidFill>
                  <a:srgbClr val="FF0000"/>
                </a:solidFill>
              </a:rPr>
              <a:t>too much close parentheses</a:t>
            </a:r>
          </a:p>
          <a:p>
            <a:r>
              <a:rPr lang="en-US" dirty="0"/>
              <a:t>If the stack is not empty when finished to read</a:t>
            </a:r>
          </a:p>
          <a:p>
            <a:pPr lvl="1"/>
            <a:r>
              <a:rPr lang="en-US" dirty="0"/>
              <a:t>That means there are </a:t>
            </a:r>
            <a:r>
              <a:rPr lang="en-US" dirty="0">
                <a:solidFill>
                  <a:srgbClr val="FF0000"/>
                </a:solidFill>
              </a:rPr>
              <a:t>too much open parentheses</a:t>
            </a:r>
          </a:p>
        </p:txBody>
      </p:sp>
    </p:spTree>
    <p:extLst>
      <p:ext uri="{BB962C8B-B14F-4D97-AF65-F5344CB8AC3E}">
        <p14:creationId xmlns:p14="http://schemas.microsoft.com/office/powerpoint/2010/main" val="84270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33029" y="2492896"/>
            <a:ext cx="1944216" cy="2988332"/>
            <a:chOff x="4833029" y="2492896"/>
            <a:chExt cx="1944216" cy="2988332"/>
          </a:xfrm>
        </p:grpSpPr>
        <p:sp>
          <p:nvSpPr>
            <p:cNvPr id="6" name="Oval 5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LIFO: Last-In First-Out</a:t>
            </a:r>
          </a:p>
        </p:txBody>
      </p:sp>
      <p:pic>
        <p:nvPicPr>
          <p:cNvPr id="6146" name="Picture 2" descr="http://www.google.co.th/url?source=imglanding&amp;ct=img&amp;q=http://image.made-in-china.com/2f0j00METQlhaGRtZm/Porcelain-Stack-Mugs-In-Color-Glaze-Zibo-Modern-.jpg&amp;sa=X&amp;ei=InanT-z3CITTrQettrH9AQ&amp;ved=0CAwQ8wc4Uw&amp;usg=AFQjCNEm7AlTRv8uxjElFjq-asXMCsHz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t="13442" r="28075" b="7220"/>
          <a:stretch/>
        </p:blipFill>
        <p:spPr bwMode="auto">
          <a:xfrm>
            <a:off x="2166654" y="2182962"/>
            <a:ext cx="1470964" cy="34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445097" y="450912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445097" y="375303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5445097" y="29969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5445097" y="29969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0022" y="3259317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3788" y="2735342"/>
            <a:ext cx="736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32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7" grpId="1" animBg="1"/>
      <p:bldP spid="18" grpId="0" animBg="1"/>
      <p:bldP spid="4" grpId="0"/>
      <p:bldP spid="4" grpId="1"/>
      <p:bldP spid="13" grpId="0"/>
      <p:bldP spid="1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Parentheses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 { ( ) [ { } ] } 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35696" y="5167915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696" y="479715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5696" y="4382589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65574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0886" y="436510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5696" y="39859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13646" y="19296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29670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3686" y="19296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9710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21" name="Explosion 1 20"/>
          <p:cNvSpPr/>
          <p:nvPr/>
        </p:nvSpPr>
        <p:spPr>
          <a:xfrm>
            <a:off x="4139952" y="3032626"/>
            <a:ext cx="3456384" cy="21445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50010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0.05555 -0.418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0.00695 -0.3606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03125 -0.4159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0.04636 -0.4789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0.07032 -0.5331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-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Parentheses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 { ( ) [ { ) ] } 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167915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4139952" y="3032626"/>
            <a:ext cx="3456384" cy="21445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Incorrect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5696" y="477798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5696" y="436510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5574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3646" y="4384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18836" y="400506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9672" y="1916832"/>
            <a:ext cx="8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2760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0.05555 -0.4159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0869 -0.3634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" y="-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  <p:bldP spid="14" grpId="1"/>
      <p:bldP spid="14" grpId="2"/>
      <p:bldP spid="15" grpId="0"/>
      <p:bldP spid="15" grpId="1"/>
      <p:bldP spid="16" grpId="0"/>
      <p:bldP spid="17" grpId="0"/>
      <p:bldP spid="17" grpId="1"/>
      <p:bldP spid="17" grpId="2"/>
      <p:bldP spid="18" grpId="0"/>
      <p:bldP spid="1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Parentheses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 { ( ) } ) 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167915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4139952" y="3032626"/>
            <a:ext cx="3456384" cy="21445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Incorrect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479715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5696" y="436510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37582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53606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7622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7128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0.05555 -0.4159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03229 -0.4789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01632 -0.533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-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12" grpId="0" animBg="1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Parentheses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 { ( ) [ { 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167915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4139952" y="3032626"/>
            <a:ext cx="3456384" cy="21445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Incorrect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7582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479715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3646" y="4417948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5696" y="441794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5696" y="405790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13646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7128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-0.05434 -0.423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-2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0695 -0.371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5" grpId="0"/>
      <p:bldP spid="15" grpId="1"/>
      <p:bldP spid="19" grpId="0"/>
      <p:bldP spid="20" grpId="0"/>
      <p:bldP spid="20" grpId="1"/>
      <p:bldP spid="20" grpId="2"/>
      <p:bldP spid="21" grpId="0"/>
      <p:bldP spid="22" grpId="0"/>
      <p:bldP spid="22" grpId="1"/>
      <p:bldP spid="22" grpId="2"/>
      <p:bldP spid="23" grpId="0"/>
      <p:bldP spid="2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System.String</a:t>
            </a:r>
            <a:r>
              <a:rPr lang="en-US" dirty="0"/>
              <a:t> =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4937760"/>
          </a:xfrm>
        </p:spPr>
        <p:txBody>
          <a:bodyPr/>
          <a:lstStyle/>
          <a:p>
            <a:r>
              <a:rPr lang="en-US" dirty="0"/>
              <a:t>Access a character in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index of a character in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Length of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816" y="1772816"/>
            <a:ext cx="409278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string t </a:t>
            </a:r>
            <a:r>
              <a:rPr lang="en-US" sz="2400" dirty="0">
                <a:latin typeface="Consolas"/>
              </a:rPr>
              <a:t>= "ANT";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2400" dirty="0">
                <a:solidFill>
                  <a:srgbClr val="00B050"/>
                </a:solidFill>
                <a:latin typeface="Consolas"/>
              </a:rPr>
              <a:t>// 'A'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2400" dirty="0">
                <a:solidFill>
                  <a:srgbClr val="00B050"/>
                </a:solidFill>
                <a:latin typeface="Consolas"/>
              </a:rPr>
              <a:t>// 'N'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2400" dirty="0">
                <a:solidFill>
                  <a:srgbClr val="00B050"/>
                </a:solidFill>
                <a:latin typeface="Consolas"/>
              </a:rPr>
              <a:t>// 'T'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5815" y="4077072"/>
            <a:ext cx="40927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string t </a:t>
            </a:r>
            <a:r>
              <a:rPr lang="en-US" sz="2400" dirty="0">
                <a:latin typeface="Consolas"/>
              </a:rPr>
              <a:t>= "ANT";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'A'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400" dirty="0">
                <a:solidFill>
                  <a:srgbClr val="00B050"/>
                </a:solidFill>
                <a:latin typeface="Consolas"/>
              </a:rPr>
              <a:t>// 0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5815" y="5445224"/>
            <a:ext cx="40927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string t </a:t>
            </a:r>
            <a:r>
              <a:rPr lang="en-US" sz="2400" dirty="0">
                <a:latin typeface="Consolas"/>
              </a:rPr>
              <a:t>= "ANT";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400" dirty="0">
                <a:solidFill>
                  <a:srgbClr val="00B050"/>
                </a:solidFill>
                <a:latin typeface="Consolas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971691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IsCorrectParentheses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3608" y="1484784"/>
            <a:ext cx="720080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IsCorrectParentheses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"{(["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"})]"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ArrayStack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ArrayStack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nn-NO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begin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 &gt;= 0)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&gt;= 0)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|| !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52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variable and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Recursive (infinite loop)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44428"/>
            <a:ext cx="6668244" cy="29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25972" y="2100233"/>
            <a:ext cx="286206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 }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521746" y="3501008"/>
            <a:ext cx="192246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and postfix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Infix expression (need parentheses)</a:t>
            </a:r>
          </a:p>
          <a:p>
            <a:pPr lvl="1"/>
            <a:r>
              <a:rPr lang="en-US" dirty="0"/>
              <a:t>a + b * c / d – 2</a:t>
            </a:r>
          </a:p>
          <a:p>
            <a:pPr lvl="1"/>
            <a:r>
              <a:rPr lang="en-US" dirty="0"/>
              <a:t>(a + b) * c / (d – 2)</a:t>
            </a:r>
          </a:p>
          <a:p>
            <a:r>
              <a:rPr lang="en-US"/>
              <a:t>Postfix </a:t>
            </a:r>
            <a:r>
              <a:rPr lang="en-US" dirty="0"/>
              <a:t>expression (no parentheses)</a:t>
            </a:r>
          </a:p>
          <a:p>
            <a:pPr lvl="1"/>
            <a:r>
              <a:rPr lang="pt-BR" dirty="0"/>
              <a:t>a b c * d / + 2 – </a:t>
            </a:r>
          </a:p>
          <a:p>
            <a:pPr lvl="1"/>
            <a:r>
              <a:rPr lang="pt-BR" dirty="0"/>
              <a:t>a b + c * d 2 - /</a:t>
            </a:r>
          </a:p>
          <a:p>
            <a:r>
              <a:rPr lang="pt-BR" dirty="0"/>
              <a:t>Example: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1760" y="3992269"/>
            <a:ext cx="43204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NewPS-BoldMT"/>
              </a:rPr>
              <a:t>1 2 + 3 * 4 1 - /</a:t>
            </a:r>
          </a:p>
          <a:p>
            <a:r>
              <a:rPr lang="en-US" b="1" dirty="0">
                <a:latin typeface="CourierNewPS-BoldMT"/>
              </a:rPr>
              <a:t>3 3 * 4 1 - /</a:t>
            </a:r>
          </a:p>
          <a:p>
            <a:r>
              <a:rPr lang="en-US" b="1" dirty="0">
                <a:latin typeface="CourierNewPS-BoldMT"/>
              </a:rPr>
              <a:t>9 4 1 - /</a:t>
            </a:r>
          </a:p>
          <a:p>
            <a:r>
              <a:rPr lang="en-US" b="1" dirty="0">
                <a:latin typeface="CourierNewPS-BoldMT"/>
              </a:rPr>
              <a:t>9 3 /</a:t>
            </a:r>
          </a:p>
          <a:p>
            <a:r>
              <a:rPr lang="en-US" b="1" dirty="0">
                <a:latin typeface="CourierNewPS-BoldMT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postfix expression with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</a:rPr>
              <a:t>left to right</a:t>
            </a:r>
          </a:p>
          <a:p>
            <a:r>
              <a:rPr lang="en-US" dirty="0"/>
              <a:t>If it is </a:t>
            </a:r>
            <a:r>
              <a:rPr lang="en-US" dirty="0">
                <a:solidFill>
                  <a:srgbClr val="FFC000"/>
                </a:solidFill>
              </a:rPr>
              <a:t>operand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Push </a:t>
            </a:r>
            <a:r>
              <a:rPr lang="en-US" dirty="0"/>
              <a:t>it to stack</a:t>
            </a:r>
          </a:p>
          <a:p>
            <a:r>
              <a:rPr lang="en-US" dirty="0"/>
              <a:t>If it is </a:t>
            </a:r>
            <a:r>
              <a:rPr lang="en-US" dirty="0">
                <a:solidFill>
                  <a:srgbClr val="FF0000"/>
                </a:solidFill>
              </a:rPr>
              <a:t>operator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Pop</a:t>
            </a:r>
            <a:r>
              <a:rPr lang="en-US" dirty="0"/>
              <a:t> operands from stack and </a:t>
            </a:r>
            <a:r>
              <a:rPr lang="en-US" dirty="0">
                <a:solidFill>
                  <a:srgbClr val="00B050"/>
                </a:solidFill>
              </a:rPr>
              <a:t>push</a:t>
            </a:r>
            <a:r>
              <a:rPr lang="en-US" dirty="0"/>
              <a:t> the calculated result</a:t>
            </a:r>
          </a:p>
          <a:p>
            <a:r>
              <a:rPr lang="en-US" dirty="0"/>
              <a:t>The final answer will be on the </a:t>
            </a:r>
            <a:r>
              <a:rPr lang="en-US" dirty="0">
                <a:solidFill>
                  <a:srgbClr val="0070C0"/>
                </a:solidFill>
              </a:rPr>
              <a:t>top</a:t>
            </a:r>
            <a:r>
              <a:rPr lang="en-US" dirty="0"/>
              <a:t> of stack</a:t>
            </a:r>
          </a:p>
        </p:txBody>
      </p:sp>
    </p:spTree>
    <p:extLst>
      <p:ext uri="{BB962C8B-B14F-4D97-AF65-F5344CB8AC3E}">
        <p14:creationId xmlns:p14="http://schemas.microsoft.com/office/powerpoint/2010/main" val="3880341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1: Postfix expression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 3 + 4 -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16791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4139952" y="3032626"/>
            <a:ext cx="3456384" cy="21445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5696" y="47779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9934" y="20416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6" y="47779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20416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99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03559 -0.46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94 L -0.0823 -0.5187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-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5937 0.4597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1163 -0.4657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85 0.45579 L 0.02552 -0.0567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12" grpId="0" animBg="1"/>
      <p:bldP spid="16" grpId="0"/>
      <p:bldP spid="16" grpId="1"/>
      <p:bldP spid="16" grpId="2"/>
      <p:bldP spid="17" grpId="0"/>
      <p:bldP spid="17" grpId="1"/>
      <p:bldP spid="17" grpId="2"/>
      <p:bldP spid="8" grpId="0"/>
      <p:bldP spid="8" grpId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9752" y="2132856"/>
            <a:ext cx="45720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Stack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24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1: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Convert infix to postfix using List and Stack</a:t>
            </a:r>
          </a:p>
          <a:p>
            <a:r>
              <a:rPr lang="en-US" dirty="0"/>
              <a:t>Calculate postfix expression using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3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B050"/>
                </a:solidFill>
              </a:rPr>
              <a:t>List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Stack</a:t>
            </a:r>
          </a:p>
          <a:p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</a:rPr>
              <a:t>left to right </a:t>
            </a:r>
            <a:r>
              <a:rPr lang="en-US" dirty="0"/>
              <a:t>of infix</a:t>
            </a:r>
          </a:p>
          <a:p>
            <a:r>
              <a:rPr lang="en-US" dirty="0"/>
              <a:t>If it is </a:t>
            </a:r>
            <a:r>
              <a:rPr lang="en-US" dirty="0">
                <a:solidFill>
                  <a:srgbClr val="FFC000"/>
                </a:solidFill>
              </a:rPr>
              <a:t>operand</a:t>
            </a:r>
          </a:p>
          <a:p>
            <a:pPr lvl="1"/>
            <a:r>
              <a:rPr lang="en-US" dirty="0"/>
              <a:t>Append to output</a:t>
            </a:r>
          </a:p>
          <a:p>
            <a:r>
              <a:rPr lang="en-US" dirty="0"/>
              <a:t>If it is </a:t>
            </a:r>
            <a:r>
              <a:rPr lang="en-US" dirty="0">
                <a:solidFill>
                  <a:srgbClr val="0070C0"/>
                </a:solidFill>
              </a:rPr>
              <a:t>operator</a:t>
            </a:r>
          </a:p>
          <a:p>
            <a:pPr lvl="1"/>
            <a:r>
              <a:rPr lang="en-US" dirty="0"/>
              <a:t>If stack is not empty and the priority of top of stack is higher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Pop</a:t>
            </a:r>
            <a:r>
              <a:rPr lang="en-US" dirty="0"/>
              <a:t> operator and append to output</a:t>
            </a:r>
          </a:p>
          <a:p>
            <a:pPr lvl="1"/>
            <a:r>
              <a:rPr lang="en-US" dirty="0"/>
              <a:t>If it is a close parenthesis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Pop</a:t>
            </a:r>
            <a:r>
              <a:rPr lang="en-US" dirty="0"/>
              <a:t> the stack</a:t>
            </a:r>
          </a:p>
          <a:p>
            <a:pPr lvl="1"/>
            <a:r>
              <a:rPr lang="en-US" dirty="0"/>
              <a:t> If it is not a close parenthesis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Push</a:t>
            </a:r>
            <a:r>
              <a:rPr lang="en-US" dirty="0"/>
              <a:t> it to stack</a:t>
            </a:r>
          </a:p>
          <a:p>
            <a:r>
              <a:rPr lang="en-US" dirty="0"/>
              <a:t>If the infix is read completely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Pop </a:t>
            </a:r>
            <a:r>
              <a:rPr lang="en-US" dirty="0"/>
              <a:t>the remainders to append the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01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infix to postfix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496973"/>
            <a:ext cx="756084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Infix2Postfix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infix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postfix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ArrayStack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ArrayStack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infix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infix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token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infix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IsOperator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token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postfix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token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OperatorPriority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token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&amp;&amp;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OperatorPriority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&gt;=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postfix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token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')'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token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postfix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postfix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716016" y="2403465"/>
            <a:ext cx="396044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IsOperator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operators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"+-*/^()"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operators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&gt;=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4194954"/>
            <a:ext cx="460851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OperatorPriority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operators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"+-*/^()"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{ 2, 2, 3, 3, 5, 6, 1 };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prioritysw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{ 2, 2, 3, 3, 4, 0 };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prioritysw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operators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operators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4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postfix expression with 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5696" y="1343665"/>
            <a:ext cx="5472608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CalculatePostfix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postfix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ArrayStack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ArrayStack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postfix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postfix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IsOperator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postfix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postfix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&gt;= 2)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Parse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Parse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postfix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'+'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'-'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'*'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'/'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/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'^'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Parse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906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Push: put an element on the top of stack</a:t>
            </a:r>
          </a:p>
          <a:p>
            <a:r>
              <a:rPr lang="en-US" dirty="0"/>
              <a:t>Pop: remove an element on the top of stack</a:t>
            </a:r>
          </a:p>
          <a:p>
            <a:r>
              <a:rPr lang="en-US" dirty="0"/>
              <a:t>Peek: tell what </a:t>
            </a:r>
            <a:r>
              <a:rPr lang="en-US"/>
              <a:t>is an </a:t>
            </a:r>
            <a:r>
              <a:rPr lang="en-US" dirty="0"/>
              <a:t>element on the top of stack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1655676" y="499747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1655676" y="42413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1655676" y="3485309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1655676" y="3485309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7944" y="2996952"/>
            <a:ext cx="381824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stack.push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x1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stack.peek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stack.push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x2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stack.peek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stack.push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("C");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x3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stack.peek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x4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stack.push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("D");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x5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stack.peek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674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8008" y="1988840"/>
            <a:ext cx="45720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ArrayStack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Stack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ArrayStack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9812" y="4493622"/>
            <a:ext cx="3292348" cy="718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r>
              <a:rPr lang="en-US" dirty="0"/>
              <a:t>: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cap)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996952"/>
            <a:ext cx="45720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ArrayStack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84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r>
              <a:rPr lang="en-US" dirty="0"/>
              <a:t>: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push(object 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7784" y="4384558"/>
            <a:ext cx="388843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558" y="381000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Instance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8618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65309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42264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966111" y="3461954"/>
            <a:ext cx="564578" cy="769229"/>
            <a:chOff x="5966111" y="3461954"/>
            <a:chExt cx="564578" cy="769229"/>
          </a:xfrm>
        </p:grpSpPr>
        <p:sp>
          <p:nvSpPr>
            <p:cNvPr id="19" name="Rectangle 18"/>
            <p:cNvSpPr/>
            <p:nvPr/>
          </p:nvSpPr>
          <p:spPr>
            <a:xfrm>
              <a:off x="5966111" y="386185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895600" y="2779123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337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r>
              <a:rPr lang="en-US" dirty="0"/>
              <a:t>: Peek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peek()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9632" y="4482986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   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-1];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558" y="381000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Instance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88835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83628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966111" y="3461954"/>
            <a:ext cx="564578" cy="769229"/>
            <a:chOff x="5966111" y="3461954"/>
            <a:chExt cx="564578" cy="769229"/>
          </a:xfrm>
        </p:grpSpPr>
        <p:sp>
          <p:nvSpPr>
            <p:cNvPr id="19" name="Rectangle 18"/>
            <p:cNvSpPr/>
            <p:nvPr/>
          </p:nvSpPr>
          <p:spPr>
            <a:xfrm>
              <a:off x="5966111" y="386185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3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r>
              <a:rPr lang="en-US" dirty="0"/>
              <a:t>: 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pop()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9792" y="4293096"/>
            <a:ext cx="37261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[--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558" y="381000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Instance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03717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92010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49109"/>
              </p:ext>
            </p:extLst>
          </p:nvPr>
        </p:nvGraphicFramePr>
        <p:xfrm>
          <a:off x="5961348" y="318749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966111" y="3461954"/>
            <a:ext cx="564578" cy="769229"/>
            <a:chOff x="5966111" y="3461954"/>
            <a:chExt cx="564578" cy="769229"/>
          </a:xfrm>
        </p:grpSpPr>
        <p:sp>
          <p:nvSpPr>
            <p:cNvPr id="18" name="Rectangle 17"/>
            <p:cNvSpPr/>
            <p:nvPr/>
          </p:nvSpPr>
          <p:spPr>
            <a:xfrm>
              <a:off x="5966111" y="386185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73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A19AAD-4A21-4752-B3BF-028DC0AA433C}"/>
</file>

<file path=customXml/itemProps2.xml><?xml version="1.0" encoding="utf-8"?>
<ds:datastoreItem xmlns:ds="http://schemas.openxmlformats.org/officeDocument/2006/customXml" ds:itemID="{D7EAA770-B8C5-4DEB-95F0-42440DD2D9C7}"/>
</file>

<file path=customXml/itemProps3.xml><?xml version="1.0" encoding="utf-8"?>
<ds:datastoreItem xmlns:ds="http://schemas.openxmlformats.org/officeDocument/2006/customXml" ds:itemID="{5E081A06-BCFA-4626-B3BC-462132057F86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548</TotalTime>
  <Words>1732</Words>
  <Application>Microsoft Office PowerPoint</Application>
  <PresentationFormat>On-screen Show (4:3)</PresentationFormat>
  <Paragraphs>449</Paragraphs>
  <Slides>33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Bookman Old Style</vt:lpstr>
      <vt:lpstr>Calibri</vt:lpstr>
      <vt:lpstr>Cambria Math</vt:lpstr>
      <vt:lpstr>Consolas</vt:lpstr>
      <vt:lpstr>Cordia New</vt:lpstr>
      <vt:lpstr>CourierNewPS-BoldMT</vt:lpstr>
      <vt:lpstr>Gill Sans MT</vt:lpstr>
      <vt:lpstr>Wingdings</vt:lpstr>
      <vt:lpstr>Wingdings 3</vt:lpstr>
      <vt:lpstr>Origin</vt:lpstr>
      <vt:lpstr>Array Stack</vt:lpstr>
      <vt:lpstr>Stack</vt:lpstr>
      <vt:lpstr>Stack Interface</vt:lpstr>
      <vt:lpstr>Stack Services</vt:lpstr>
      <vt:lpstr>Implement with Array</vt:lpstr>
      <vt:lpstr>ArrayStack: Constructor</vt:lpstr>
      <vt:lpstr>ArrayStack: Push</vt:lpstr>
      <vt:lpstr>ArrayStack: Peek</vt:lpstr>
      <vt:lpstr>ArrayStack: Pop</vt:lpstr>
      <vt:lpstr>Complexity of ArrayStack</vt:lpstr>
      <vt:lpstr>Linked Stack</vt:lpstr>
      <vt:lpstr>Implement with Linked Node</vt:lpstr>
      <vt:lpstr>LinkedStack: Push</vt:lpstr>
      <vt:lpstr>LinkedStack: Peek</vt:lpstr>
      <vt:lpstr>LinkedStack: Pop</vt:lpstr>
      <vt:lpstr>Complexity of LinkedStack</vt:lpstr>
      <vt:lpstr>Applications of Stack</vt:lpstr>
      <vt:lpstr>Applications of Stack</vt:lpstr>
      <vt:lpstr>Parentheses Checking</vt:lpstr>
      <vt:lpstr>Example 1: Parentheses Checking</vt:lpstr>
      <vt:lpstr>Example 2: Parentheses Checking</vt:lpstr>
      <vt:lpstr>Example 3: Parentheses Checking</vt:lpstr>
      <vt:lpstr>Example 4: Parentheses Checking</vt:lpstr>
      <vt:lpstr>System.String = string</vt:lpstr>
      <vt:lpstr>IsCorrectParentheses</vt:lpstr>
      <vt:lpstr>Store variable and function</vt:lpstr>
      <vt:lpstr>Infix and postfix expressions</vt:lpstr>
      <vt:lpstr>Calculate postfix expression with Stack</vt:lpstr>
      <vt:lpstr>Example 1: Postfix expression calculation</vt:lpstr>
      <vt:lpstr>Homework 1: Stack</vt:lpstr>
      <vt:lpstr>Convert infix to postfix</vt:lpstr>
      <vt:lpstr>Convert infix to postfix</vt:lpstr>
      <vt:lpstr>Calculate postfix expression with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TON</dc:creator>
  <cp:lastModifiedBy>Parinya Sanguansat</cp:lastModifiedBy>
  <cp:revision>38</cp:revision>
  <dcterms:created xsi:type="dcterms:W3CDTF">2012-07-07T11:57:00Z</dcterms:created>
  <dcterms:modified xsi:type="dcterms:W3CDTF">2016-12-28T05:04:04Z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