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4" r:id="rId16"/>
    <p:sldId id="275" r:id="rId17"/>
    <p:sldId id="272" r:id="rId18"/>
    <p:sldId id="273" r:id="rId19"/>
    <p:sldId id="276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8C2B-7B5A-4CD7-9AAB-5C4D09848EB5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DCAB-96D1-4CF5-A2B4-44019CE3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4DCAB-96D1-4CF5-A2B4-44019CE30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4DCAB-96D1-4CF5-A2B4-44019CE30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4DCAB-96D1-4CF5-A2B4-44019CE30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1859340"/>
            <a:ext cx="345638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reorderUp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1720" y="3559656"/>
            <a:ext cx="504056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 + 1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4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r>
              <a:rPr lang="en-US" dirty="0" smtClean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Reorder down direction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4101" y="3386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59496" y="3386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9576" y="3386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2525" y="2687320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39616" y="2687320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919536" y="1967240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cxnSp>
        <p:nvCxnSpPr>
          <p:cNvPr id="10" name="Straight Arrow Connector 9"/>
          <p:cNvCxnSpPr>
            <a:stCxn id="9" idx="3"/>
            <a:endCxn id="7" idx="7"/>
          </p:cNvCxnSpPr>
          <p:nvPr/>
        </p:nvCxnSpPr>
        <p:spPr>
          <a:xfrm flipH="1">
            <a:off x="1571301" y="2336016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4" idx="0"/>
          </p:cNvCxnSpPr>
          <p:nvPr/>
        </p:nvCxnSpPr>
        <p:spPr>
          <a:xfrm flipH="1">
            <a:off x="1050125" y="3056096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5" idx="0"/>
          </p:cNvCxnSpPr>
          <p:nvPr/>
        </p:nvCxnSpPr>
        <p:spPr>
          <a:xfrm>
            <a:off x="1571301" y="3056096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6" idx="0"/>
          </p:cNvCxnSpPr>
          <p:nvPr/>
        </p:nvCxnSpPr>
        <p:spPr>
          <a:xfrm flipH="1">
            <a:off x="2495600" y="3056096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8" idx="1"/>
          </p:cNvCxnSpPr>
          <p:nvPr/>
        </p:nvCxnSpPr>
        <p:spPr>
          <a:xfrm>
            <a:off x="2288312" y="2336016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6710" y="33866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30518" y="26873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0438" y="19614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5082"/>
              </p:ext>
            </p:extLst>
          </p:nvPr>
        </p:nvGraphicFramePr>
        <p:xfrm>
          <a:off x="611560" y="412748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273388" y="44875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5804" y="448752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13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41" y="448752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16</a:t>
            </a:r>
            <a:endParaRPr lang="en-US" sz="1800" dirty="0">
              <a:solidFill>
                <a:srgbClr val="7030A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86119"/>
              </p:ext>
            </p:extLst>
          </p:nvPr>
        </p:nvGraphicFramePr>
        <p:xfrm>
          <a:off x="3153011" y="4498190"/>
          <a:ext cx="50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995936" y="3856980"/>
            <a:ext cx="46805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+ 1)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++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50196" y="1844824"/>
            <a:ext cx="4572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1)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0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3802 -0.204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-10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-0.28246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46 -0.00093 L -0.1743 -0.001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2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1092 -0.000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07829 -0.102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1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02 -0.20463 L 0.04027 -0.1020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6" grpId="1"/>
      <p:bldP spid="17" grpId="0"/>
      <p:bldP spid="18" grpId="0"/>
      <p:bldP spid="18" grpId="1"/>
      <p:bldP spid="21" grpId="0"/>
      <p:bldP spid="21" grpId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9189" y="1588728"/>
            <a:ext cx="1898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ArrayListPriorityQueue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364" y="1588727"/>
            <a:ext cx="19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LinkedListPriorityQueue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9792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2" y="2236802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97559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59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99792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2" y="2697437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7559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59" y="2697437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99792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2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97559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59" y="3158072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89661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61" y="3618707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87428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428" y="3618707"/>
                <a:ext cx="79803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692" r="-1153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89661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61" y="4079342"/>
                <a:ext cx="798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92974" y="4079342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74" y="4079342"/>
                <a:ext cx="78694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153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95207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07" y="4539977"/>
                <a:ext cx="786947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92974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74" y="4539977"/>
                <a:ext cx="786947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53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175660" y="2236802"/>
                <a:ext cx="761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60" y="2236802"/>
                <a:ext cx="761875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576" r="-12800" b="-2575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75660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60" y="2697437"/>
                <a:ext cx="777777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75659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59" y="3158072"/>
                <a:ext cx="777777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65527" y="3618707"/>
                <a:ext cx="1172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27" y="3618707"/>
                <a:ext cx="1172629" cy="400110"/>
              </a:xfrm>
              <a:prstGeom prst="rect">
                <a:avLst/>
              </a:prstGeom>
              <a:blipFill rotWithShape="1">
                <a:blip r:embed="rId17"/>
                <a:stretch>
                  <a:fillRect t="-7692" r="-829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71072" y="4079342"/>
                <a:ext cx="1172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072" y="4079342"/>
                <a:ext cx="1172629" cy="400110"/>
              </a:xfrm>
              <a:prstGeom prst="rect">
                <a:avLst/>
              </a:prstGeom>
              <a:blipFill rotWithShape="1">
                <a:blip r:embed="rId18"/>
                <a:stretch>
                  <a:fillRect t="-7576" r="-829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71071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071" y="4539977"/>
                <a:ext cx="786947" cy="400110"/>
              </a:xfrm>
              <a:prstGeom prst="rect">
                <a:avLst/>
              </a:prstGeom>
              <a:blipFill rotWithShape="1">
                <a:blip r:embed="rId19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049631" y="1588839"/>
            <a:ext cx="1029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BinaryHeap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0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(Ascending)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heapSort</a:t>
            </a:r>
            <a:r>
              <a:rPr lang="en-US" dirty="0"/>
              <a:t>(object[] 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200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heapSort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3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844824"/>
            <a:ext cx="576064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51520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7691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699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707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3715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9944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035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7195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36955" y="340414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17275" y="34013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77115" y="267788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37355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3"/>
            <a:endCxn id="13" idx="7"/>
          </p:cNvCxnSpPr>
          <p:nvPr/>
        </p:nvCxnSpPr>
        <p:spPr>
          <a:xfrm flipH="1">
            <a:off x="1705731" y="3046660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7"/>
          </p:cNvCxnSpPr>
          <p:nvPr/>
        </p:nvCxnSpPr>
        <p:spPr>
          <a:xfrm flipH="1">
            <a:off x="988720" y="3772918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5" idx="0"/>
          </p:cNvCxnSpPr>
          <p:nvPr/>
        </p:nvCxnSpPr>
        <p:spPr>
          <a:xfrm flipH="1">
            <a:off x="467544" y="4492998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6" idx="0"/>
          </p:cNvCxnSpPr>
          <p:nvPr/>
        </p:nvCxnSpPr>
        <p:spPr>
          <a:xfrm>
            <a:off x="988720" y="4492998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0"/>
          </p:cNvCxnSpPr>
          <p:nvPr/>
        </p:nvCxnSpPr>
        <p:spPr>
          <a:xfrm flipH="1">
            <a:off x="1913019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5"/>
            <a:endCxn id="8" idx="0"/>
          </p:cNvCxnSpPr>
          <p:nvPr/>
        </p:nvCxnSpPr>
        <p:spPr>
          <a:xfrm>
            <a:off x="2425811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9" idx="0"/>
          </p:cNvCxnSpPr>
          <p:nvPr/>
        </p:nvCxnSpPr>
        <p:spPr>
          <a:xfrm flipH="1">
            <a:off x="3353179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16" idx="1"/>
          </p:cNvCxnSpPr>
          <p:nvPr/>
        </p:nvCxnSpPr>
        <p:spPr>
          <a:xfrm>
            <a:off x="4586051" y="377012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2" idx="7"/>
          </p:cNvCxnSpPr>
          <p:nvPr/>
        </p:nvCxnSpPr>
        <p:spPr>
          <a:xfrm flipH="1">
            <a:off x="3865971" y="377012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5"/>
            <a:endCxn id="11" idx="1"/>
          </p:cNvCxnSpPr>
          <p:nvPr/>
        </p:nvCxnSpPr>
        <p:spPr>
          <a:xfrm>
            <a:off x="1705731" y="3772918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5"/>
            <a:endCxn id="14" idx="1"/>
          </p:cNvCxnSpPr>
          <p:nvPr/>
        </p:nvCxnSpPr>
        <p:spPr>
          <a:xfrm>
            <a:off x="3145891" y="3046660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23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731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9739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2" idx="5"/>
            <a:endCxn id="28" idx="0"/>
          </p:cNvCxnSpPr>
          <p:nvPr/>
        </p:nvCxnSpPr>
        <p:spPr>
          <a:xfrm>
            <a:off x="3865971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9" idx="0"/>
          </p:cNvCxnSpPr>
          <p:nvPr/>
        </p:nvCxnSpPr>
        <p:spPr>
          <a:xfrm flipH="1">
            <a:off x="4793339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5"/>
            <a:endCxn id="30" idx="0"/>
          </p:cNvCxnSpPr>
          <p:nvPr/>
        </p:nvCxnSpPr>
        <p:spPr>
          <a:xfrm>
            <a:off x="5306131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8144" y="488570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Depth=0 x 8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144" y="417047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Depth=1 x 4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8144" y="345524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Depth=2 x 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8144" y="274001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Depth=3 x 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80312" y="3575208"/>
                <a:ext cx="1322413" cy="789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575208"/>
                <a:ext cx="1322413" cy="789896"/>
              </a:xfrm>
              <a:prstGeom prst="rect">
                <a:avLst/>
              </a:prstGeom>
              <a:blipFill rotWithShape="1">
                <a:blip r:embed="rId2"/>
                <a:stretch>
                  <a:fillRect r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e 42"/>
          <p:cNvSpPr/>
          <p:nvPr/>
        </p:nvSpPr>
        <p:spPr>
          <a:xfrm>
            <a:off x="7146058" y="2893907"/>
            <a:ext cx="234254" cy="2145691"/>
          </a:xfrm>
          <a:prstGeom prst="rightBrace">
            <a:avLst>
              <a:gd name="adj1" fmla="val 937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63849" y="5445224"/>
                <a:ext cx="5888471" cy="789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+1∈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49" y="5445224"/>
                <a:ext cx="5888471" cy="789896"/>
              </a:xfrm>
              <a:prstGeom prst="rect">
                <a:avLst/>
              </a:prstGeom>
              <a:blipFill rotWithShape="1">
                <a:blip r:embed="rId3"/>
                <a:stretch>
                  <a:fillRect r="-10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2204864"/>
            <a:ext cx="7200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heapSort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31653" y="3518094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53" y="3518094"/>
                <a:ext cx="798039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2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4149080"/>
                <a:ext cx="1172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49080"/>
                <a:ext cx="1172629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885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75656" y="3482136"/>
            <a:ext cx="5760640" cy="472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856" y="4211185"/>
            <a:ext cx="3273458" cy="319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96136" y="4077072"/>
                <a:ext cx="1477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077072"/>
                <a:ext cx="1477786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289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475656" y="3987114"/>
            <a:ext cx="5760640" cy="584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9" grpId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(Descending)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clone (</a:t>
            </a:r>
            <a:r>
              <a:rPr lang="en-US" dirty="0" smtClean="0">
                <a:solidFill>
                  <a:srgbClr val="FF0000"/>
                </a:solidFill>
              </a:rPr>
              <a:t>twice memory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200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heapSortDsc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[])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Clone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-1-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4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(Descending)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B050"/>
                </a:solidFill>
              </a:rPr>
              <a:t>Min Heap </a:t>
            </a:r>
            <a:r>
              <a:rPr lang="en-US" dirty="0" smtClean="0"/>
              <a:t>instead of Max Heap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597666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419109"/>
            <a:ext cx="597666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isLesserThan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 &lt; 0;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8" name="Down Arrow 7"/>
          <p:cNvSpPr/>
          <p:nvPr/>
        </p:nvSpPr>
        <p:spPr>
          <a:xfrm>
            <a:off x="3995936" y="3501008"/>
            <a:ext cx="54006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BinaryMinHeap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BinaryMinHeap</a:t>
            </a:r>
            <a:r>
              <a:rPr lang="en-US" dirty="0" smtClean="0"/>
              <a:t> class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err="1" smtClean="0"/>
              <a:t>BinaryMinHeap</a:t>
            </a:r>
            <a:r>
              <a:rPr lang="en-US" dirty="0" smtClean="0"/>
              <a:t> by </a:t>
            </a:r>
            <a:r>
              <a:rPr lang="en-US" dirty="0" err="1" smtClean="0"/>
              <a:t>PriorityQueue</a:t>
            </a:r>
            <a:r>
              <a:rPr lang="en-US" dirty="0" smtClean="0"/>
              <a:t> interface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err="1" smtClean="0"/>
              <a:t>BinaryMinHeap</a:t>
            </a:r>
            <a:r>
              <a:rPr lang="en-US" dirty="0" smtClean="0"/>
              <a:t> by </a:t>
            </a:r>
            <a:r>
              <a:rPr lang="en-US" dirty="0" err="1" smtClean="0"/>
              <a:t>BinaryHeap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Binary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6138" y="1588728"/>
            <a:ext cx="263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ArrayListPriorityQueue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588728"/>
            <a:ext cx="27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LinkedListPriorityQueue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692" r="-1068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xplosion 1 6"/>
          <p:cNvSpPr/>
          <p:nvPr/>
        </p:nvSpPr>
        <p:spPr>
          <a:xfrm>
            <a:off x="4175956" y="3807308"/>
            <a:ext cx="3096344" cy="105841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Heap </a:t>
            </a:r>
            <a:r>
              <a:rPr lang="en-US" dirty="0"/>
              <a:t>data structure created using a </a:t>
            </a:r>
            <a:r>
              <a:rPr lang="en-US" dirty="0">
                <a:solidFill>
                  <a:srgbClr val="7030A0"/>
                </a:solidFill>
              </a:rPr>
              <a:t>binary </a:t>
            </a:r>
            <a:r>
              <a:rPr lang="en-US" dirty="0" smtClean="0">
                <a:solidFill>
                  <a:srgbClr val="7030A0"/>
                </a:solidFill>
              </a:rPr>
              <a:t>tree </a:t>
            </a:r>
            <a:r>
              <a:rPr lang="en-US" dirty="0"/>
              <a:t>with two additional </a:t>
            </a:r>
            <a:r>
              <a:rPr lang="en-US" dirty="0" smtClean="0"/>
              <a:t>constraints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shape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Balanced binary tree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heap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Parent node </a:t>
            </a:r>
            <a:r>
              <a:rPr lang="en-US" dirty="0"/>
              <a:t>is greater than or equal to each of its </a:t>
            </a:r>
            <a:r>
              <a:rPr lang="en-US" dirty="0" smtClean="0"/>
              <a:t>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dirty="0"/>
              <a:t>binary </a:t>
            </a:r>
            <a:r>
              <a:rPr lang="en-US" dirty="0" smtClean="0"/>
              <a:t>tree</a:t>
            </a:r>
          </a:p>
          <a:p>
            <a:pPr lvl="2"/>
            <a:r>
              <a:rPr lang="en-US" dirty="0"/>
              <a:t>All levels of the tree are fully filled</a:t>
            </a:r>
          </a:p>
          <a:p>
            <a:pPr lvl="2"/>
            <a:r>
              <a:rPr lang="en-US" dirty="0"/>
              <a:t>if the last level of the tree is not complete, the nodes of that level are filled from left to right.</a:t>
            </a:r>
          </a:p>
          <a:p>
            <a:pPr lvl="1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470341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9573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1581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3589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5597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38765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585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601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55776" y="393305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36096" y="393026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95936" y="320679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9" idx="3"/>
            <a:endCxn id="47" idx="7"/>
          </p:cNvCxnSpPr>
          <p:nvPr/>
        </p:nvCxnSpPr>
        <p:spPr>
          <a:xfrm flipH="1">
            <a:off x="2924552" y="3575574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44" idx="7"/>
          </p:cNvCxnSpPr>
          <p:nvPr/>
        </p:nvCxnSpPr>
        <p:spPr>
          <a:xfrm flipH="1">
            <a:off x="2207541" y="4301832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31" idx="0"/>
          </p:cNvCxnSpPr>
          <p:nvPr/>
        </p:nvCxnSpPr>
        <p:spPr>
          <a:xfrm flipH="1">
            <a:off x="1686365" y="5021912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5"/>
            <a:endCxn id="39" idx="0"/>
          </p:cNvCxnSpPr>
          <p:nvPr/>
        </p:nvCxnSpPr>
        <p:spPr>
          <a:xfrm>
            <a:off x="2207541" y="5021912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3"/>
            <a:endCxn id="40" idx="0"/>
          </p:cNvCxnSpPr>
          <p:nvPr/>
        </p:nvCxnSpPr>
        <p:spPr>
          <a:xfrm flipH="1">
            <a:off x="313184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5"/>
            <a:endCxn id="41" idx="0"/>
          </p:cNvCxnSpPr>
          <p:nvPr/>
        </p:nvCxnSpPr>
        <p:spPr>
          <a:xfrm>
            <a:off x="3644632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6" idx="3"/>
            <a:endCxn id="42" idx="0"/>
          </p:cNvCxnSpPr>
          <p:nvPr/>
        </p:nvCxnSpPr>
        <p:spPr>
          <a:xfrm flipH="1">
            <a:off x="457200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5"/>
            <a:endCxn id="50" idx="1"/>
          </p:cNvCxnSpPr>
          <p:nvPr/>
        </p:nvCxnSpPr>
        <p:spPr>
          <a:xfrm>
            <a:off x="580487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8" idx="3"/>
            <a:endCxn id="46" idx="7"/>
          </p:cNvCxnSpPr>
          <p:nvPr/>
        </p:nvCxnSpPr>
        <p:spPr>
          <a:xfrm flipH="1">
            <a:off x="508479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5"/>
            <a:endCxn id="45" idx="1"/>
          </p:cNvCxnSpPr>
          <p:nvPr/>
        </p:nvCxnSpPr>
        <p:spPr>
          <a:xfrm>
            <a:off x="2924552" y="4301832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9" idx="5"/>
            <a:endCxn id="48" idx="1"/>
          </p:cNvCxnSpPr>
          <p:nvPr/>
        </p:nvCxnSpPr>
        <p:spPr>
          <a:xfrm>
            <a:off x="4364712" y="3575574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88794" y="28066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root</a:t>
            </a:r>
            <a:endParaRPr lang="en-US" sz="2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940152" y="2775910"/>
                <a:ext cx="2626808" cy="461665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𝐷𝑒𝑝𝑡h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775910"/>
                <a:ext cx="262680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861" r="-3456" b="-2531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>
          <a:xfrm>
            <a:off x="7235923" y="3422822"/>
            <a:ext cx="0" cy="723468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539136" y="43470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Depth = 3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235923" y="4130072"/>
            <a:ext cx="0" cy="723468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235923" y="4845044"/>
            <a:ext cx="0" cy="723468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524328" y="3422822"/>
            <a:ext cx="0" cy="214569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Parent node</a:t>
            </a:r>
            <a:r>
              <a:rPr lang="en-US" dirty="0"/>
              <a:t> </a:t>
            </a:r>
            <a:r>
              <a:rPr lang="en-US" dirty="0" smtClean="0"/>
              <a:t>≥ </a:t>
            </a:r>
            <a:r>
              <a:rPr lang="en-US" dirty="0" smtClean="0">
                <a:solidFill>
                  <a:srgbClr val="00B050"/>
                </a:solidFill>
              </a:rPr>
              <a:t>child node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70341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9573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1581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63589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35597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38765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27585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1601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555776" y="393305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436096" y="393026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95936" y="320679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9" idx="3"/>
            <a:endCxn id="47" idx="7"/>
          </p:cNvCxnSpPr>
          <p:nvPr/>
        </p:nvCxnSpPr>
        <p:spPr>
          <a:xfrm flipH="1">
            <a:off x="2924552" y="3575574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44" idx="7"/>
          </p:cNvCxnSpPr>
          <p:nvPr/>
        </p:nvCxnSpPr>
        <p:spPr>
          <a:xfrm flipH="1">
            <a:off x="2207541" y="4301832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31" idx="0"/>
          </p:cNvCxnSpPr>
          <p:nvPr/>
        </p:nvCxnSpPr>
        <p:spPr>
          <a:xfrm flipH="1">
            <a:off x="1686365" y="5021912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5"/>
            <a:endCxn id="39" idx="0"/>
          </p:cNvCxnSpPr>
          <p:nvPr/>
        </p:nvCxnSpPr>
        <p:spPr>
          <a:xfrm>
            <a:off x="2207541" y="5021912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3"/>
            <a:endCxn id="40" idx="0"/>
          </p:cNvCxnSpPr>
          <p:nvPr/>
        </p:nvCxnSpPr>
        <p:spPr>
          <a:xfrm flipH="1">
            <a:off x="313184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5"/>
            <a:endCxn id="41" idx="0"/>
          </p:cNvCxnSpPr>
          <p:nvPr/>
        </p:nvCxnSpPr>
        <p:spPr>
          <a:xfrm>
            <a:off x="3644632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6" idx="3"/>
            <a:endCxn id="42" idx="0"/>
          </p:cNvCxnSpPr>
          <p:nvPr/>
        </p:nvCxnSpPr>
        <p:spPr>
          <a:xfrm flipH="1">
            <a:off x="457200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5"/>
            <a:endCxn id="50" idx="1"/>
          </p:cNvCxnSpPr>
          <p:nvPr/>
        </p:nvCxnSpPr>
        <p:spPr>
          <a:xfrm>
            <a:off x="580487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8" idx="3"/>
            <a:endCxn id="46" idx="7"/>
          </p:cNvCxnSpPr>
          <p:nvPr/>
        </p:nvCxnSpPr>
        <p:spPr>
          <a:xfrm flipH="1">
            <a:off x="508479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5"/>
            <a:endCxn id="45" idx="1"/>
          </p:cNvCxnSpPr>
          <p:nvPr/>
        </p:nvCxnSpPr>
        <p:spPr>
          <a:xfrm>
            <a:off x="2924552" y="4301832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9" idx="5"/>
            <a:endCxn id="48" idx="1"/>
          </p:cNvCxnSpPr>
          <p:nvPr/>
        </p:nvCxnSpPr>
        <p:spPr>
          <a:xfrm>
            <a:off x="4364712" y="3575574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88794" y="28066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root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68445" y="2328185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37" name="Oval 36"/>
          <p:cNvSpPr/>
          <p:nvPr/>
        </p:nvSpPr>
        <p:spPr>
          <a:xfrm>
            <a:off x="6968445" y="3316099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7184469" y="2760233"/>
            <a:ext cx="0" cy="55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3629" y="2334671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Parent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6624" y="334745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Child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Heap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Top-down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left-right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6245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3164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5172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7180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188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4669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11760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51920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91680" y="2945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72000" y="294288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31840" y="221941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2080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7"/>
          </p:cNvCxnSpPr>
          <p:nvPr/>
        </p:nvCxnSpPr>
        <p:spPr>
          <a:xfrm flipH="1">
            <a:off x="2060456" y="2588190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7"/>
          </p:cNvCxnSpPr>
          <p:nvPr/>
        </p:nvCxnSpPr>
        <p:spPr>
          <a:xfrm flipH="1">
            <a:off x="1343445" y="3314448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4" idx="0"/>
          </p:cNvCxnSpPr>
          <p:nvPr/>
        </p:nvCxnSpPr>
        <p:spPr>
          <a:xfrm flipH="1">
            <a:off x="822269" y="4034528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5" idx="0"/>
          </p:cNvCxnSpPr>
          <p:nvPr/>
        </p:nvCxnSpPr>
        <p:spPr>
          <a:xfrm>
            <a:off x="1343445" y="4034528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6" idx="0"/>
          </p:cNvCxnSpPr>
          <p:nvPr/>
        </p:nvCxnSpPr>
        <p:spPr>
          <a:xfrm flipH="1">
            <a:off x="2267744" y="403452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5"/>
            <a:endCxn id="7" idx="0"/>
          </p:cNvCxnSpPr>
          <p:nvPr/>
        </p:nvCxnSpPr>
        <p:spPr>
          <a:xfrm>
            <a:off x="2780536" y="403452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8" idx="0"/>
          </p:cNvCxnSpPr>
          <p:nvPr/>
        </p:nvCxnSpPr>
        <p:spPr>
          <a:xfrm flipH="1">
            <a:off x="3707904" y="403452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  <a:endCxn id="16" idx="1"/>
          </p:cNvCxnSpPr>
          <p:nvPr/>
        </p:nvCxnSpPr>
        <p:spPr>
          <a:xfrm>
            <a:off x="4940776" y="331165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2" idx="7"/>
          </p:cNvCxnSpPr>
          <p:nvPr/>
        </p:nvCxnSpPr>
        <p:spPr>
          <a:xfrm flipH="1">
            <a:off x="4220696" y="331165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1" idx="1"/>
          </p:cNvCxnSpPr>
          <p:nvPr/>
        </p:nvCxnSpPr>
        <p:spPr>
          <a:xfrm>
            <a:off x="2060456" y="3314448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14" idx="1"/>
          </p:cNvCxnSpPr>
          <p:nvPr/>
        </p:nvCxnSpPr>
        <p:spPr>
          <a:xfrm>
            <a:off x="3500616" y="2588190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848" y="198884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267039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53518" y="267039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7064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4542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5094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475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640" y="409780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6717" y="409780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4502" y="409780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2899" y="4097800"/>
            <a:ext cx="3898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10548" y="4097800"/>
            <a:ext cx="3898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11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6734"/>
              </p:ext>
            </p:extLst>
          </p:nvPr>
        </p:nvGraphicFramePr>
        <p:xfrm>
          <a:off x="539552" y="50131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6428311" y="248014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46" name="Oval 45"/>
          <p:cNvSpPr/>
          <p:nvPr/>
        </p:nvSpPr>
        <p:spPr>
          <a:xfrm>
            <a:off x="7148391" y="175727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47" name="Oval 46"/>
          <p:cNvSpPr/>
          <p:nvPr/>
        </p:nvSpPr>
        <p:spPr>
          <a:xfrm>
            <a:off x="7868471" y="248014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cxnSp>
        <p:nvCxnSpPr>
          <p:cNvPr id="48" name="Straight Arrow Connector 47"/>
          <p:cNvCxnSpPr>
            <a:stCxn id="46" idx="5"/>
            <a:endCxn id="47" idx="1"/>
          </p:cNvCxnSpPr>
          <p:nvPr/>
        </p:nvCxnSpPr>
        <p:spPr>
          <a:xfrm>
            <a:off x="7517167" y="212605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  <a:endCxn id="45" idx="7"/>
          </p:cNvCxnSpPr>
          <p:nvPr/>
        </p:nvCxnSpPr>
        <p:spPr>
          <a:xfrm flipH="1">
            <a:off x="6797087" y="212605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29909" y="1484784"/>
            <a:ext cx="2824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40405" y="2204864"/>
            <a:ext cx="607859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2k+1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780565" y="2204864"/>
            <a:ext cx="607859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2k+2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6428311" y="42210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54" name="Oval 53"/>
          <p:cNvSpPr/>
          <p:nvPr/>
        </p:nvSpPr>
        <p:spPr>
          <a:xfrm>
            <a:off x="7148391" y="34982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55" name="Oval 54"/>
          <p:cNvSpPr/>
          <p:nvPr/>
        </p:nvSpPr>
        <p:spPr>
          <a:xfrm>
            <a:off x="7868471" y="42210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cxnSp>
        <p:nvCxnSpPr>
          <p:cNvPr id="56" name="Straight Arrow Connector 55"/>
          <p:cNvCxnSpPr>
            <a:stCxn id="54" idx="5"/>
            <a:endCxn id="55" idx="1"/>
          </p:cNvCxnSpPr>
          <p:nvPr/>
        </p:nvCxnSpPr>
        <p:spPr>
          <a:xfrm>
            <a:off x="7517167" y="3866994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3"/>
            <a:endCxn id="53" idx="7"/>
          </p:cNvCxnSpPr>
          <p:nvPr/>
        </p:nvCxnSpPr>
        <p:spPr>
          <a:xfrm flipH="1">
            <a:off x="6797087" y="3866994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93159" y="3225726"/>
            <a:ext cx="742511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(k-1)/2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503109" y="3945806"/>
            <a:ext cx="2824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k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846288" y="3954542"/>
            <a:ext cx="542136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K+1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8" grpId="1" animBg="1"/>
      <p:bldP spid="59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Priority Queue with 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3728" y="1743774"/>
            <a:ext cx="4968552" cy="449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err="1">
                <a:solidFill>
                  <a:srgbClr val="2B91AF"/>
                </a:solidFill>
                <a:latin typeface="Consolas"/>
              </a:rPr>
              <a:t>PriorityQueue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[] data;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cap;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BinaryHeap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cap)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    data =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[cap];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.cap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cap;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 == 0; }</a:t>
            </a: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size()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SIZE; }</a:t>
            </a: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peek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enqueue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dequeue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reorderDown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k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reorderUp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k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nb-NO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swap(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j</a:t>
            </a:r>
            <a:r>
              <a:rPr lang="nb-NO" sz="13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isGreaterThan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j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ensureCapacity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0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r>
              <a:rPr lang="en-US" dirty="0" smtClean="0"/>
              <a:t>: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peek()</a:t>
            </a:r>
          </a:p>
          <a:p>
            <a:pPr lvl="1"/>
            <a:r>
              <a:rPr lang="en-US" dirty="0" smtClean="0"/>
              <a:t>Root is the highest priority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2750840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03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direction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0125" y="331466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75520" y="331466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95600" y="331466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18549" y="261531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55640" y="261531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2135560" y="189523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cxnSp>
        <p:nvCxnSpPr>
          <p:cNvPr id="10" name="Straight Arrow Connector 9"/>
          <p:cNvCxnSpPr>
            <a:stCxn id="9" idx="3"/>
            <a:endCxn id="7" idx="7"/>
          </p:cNvCxnSpPr>
          <p:nvPr/>
        </p:nvCxnSpPr>
        <p:spPr>
          <a:xfrm flipH="1">
            <a:off x="1787325" y="2264008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4" idx="0"/>
          </p:cNvCxnSpPr>
          <p:nvPr/>
        </p:nvCxnSpPr>
        <p:spPr>
          <a:xfrm flipH="1">
            <a:off x="1266149" y="2984088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5" idx="0"/>
          </p:cNvCxnSpPr>
          <p:nvPr/>
        </p:nvCxnSpPr>
        <p:spPr>
          <a:xfrm>
            <a:off x="1787325" y="2984088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6" idx="0"/>
          </p:cNvCxnSpPr>
          <p:nvPr/>
        </p:nvCxnSpPr>
        <p:spPr>
          <a:xfrm flipH="1">
            <a:off x="2711624" y="298408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8" idx="1"/>
          </p:cNvCxnSpPr>
          <p:nvPr/>
        </p:nvCxnSpPr>
        <p:spPr>
          <a:xfrm>
            <a:off x="2504336" y="2264008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1051" y="331466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2774" y="2615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126462" y="18894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44300"/>
              </p:ext>
            </p:extLst>
          </p:nvPr>
        </p:nvGraphicFramePr>
        <p:xfrm>
          <a:off x="827584" y="4055472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431704" y="44155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19536" y="44155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5965" y="4415512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13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27984" y="1196752"/>
            <a:ext cx="3869958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reorderUp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- 1) / 2;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6365" y="5232102"/>
            <a:ext cx="660818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 &gt; 0;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716016" y="3717032"/>
            <a:ext cx="37261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temp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temp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3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03941 -0.099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49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55 L -0.03629 0.099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8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4349E-6 L -0.16441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8938E-6 L 0.16927 -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-0.09954 L -0.0394 -0.204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7882 0.1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52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185 L 0.11267 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1 0.00162 L -0.2842 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18" grpId="0"/>
      <p:bldP spid="21" grpId="0"/>
      <p:bldP spid="21" grpId="1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277DD6-EB6D-4081-9BC3-364DC0F3D3BD}"/>
</file>

<file path=customXml/itemProps2.xml><?xml version="1.0" encoding="utf-8"?>
<ds:datastoreItem xmlns:ds="http://schemas.openxmlformats.org/officeDocument/2006/customXml" ds:itemID="{8F305BCF-57F5-4C1E-9F9A-194610A9AF14}"/>
</file>

<file path=customXml/itemProps3.xml><?xml version="1.0" encoding="utf-8"?>
<ds:datastoreItem xmlns:ds="http://schemas.openxmlformats.org/officeDocument/2006/customXml" ds:itemID="{803CF79B-6ED6-4261-9299-444A449D23C4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505</TotalTime>
  <Words>1289</Words>
  <Application>Microsoft Office PowerPoint</Application>
  <PresentationFormat>On-screen Show (4:3)</PresentationFormat>
  <Paragraphs>348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Binary Heap</vt:lpstr>
      <vt:lpstr>Why we need Binary Heap?</vt:lpstr>
      <vt:lpstr>Binary Heap</vt:lpstr>
      <vt:lpstr>Balanced binary tree</vt:lpstr>
      <vt:lpstr>Heap property</vt:lpstr>
      <vt:lpstr>Implement Heap with Array</vt:lpstr>
      <vt:lpstr>Implement Priority Queue with Binary Heap</vt:lpstr>
      <vt:lpstr>BinaryHeap: peek</vt:lpstr>
      <vt:lpstr>Reorder</vt:lpstr>
      <vt:lpstr>BinaryHeap: enqueue</vt:lpstr>
      <vt:lpstr>BinaryHeap: dequeue</vt:lpstr>
      <vt:lpstr>Complexity</vt:lpstr>
      <vt:lpstr>Heap Sort</vt:lpstr>
      <vt:lpstr>Heap Sort (Ascending)</vt:lpstr>
      <vt:lpstr>Complexity</vt:lpstr>
      <vt:lpstr>Complexity</vt:lpstr>
      <vt:lpstr>Heap Sort (Descending)</vt:lpstr>
      <vt:lpstr>Heap Sort (Descending)</vt:lpstr>
      <vt:lpstr>Class work 1: BinaryMinHeap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</dc:title>
  <dc:creator>TON</dc:creator>
  <cp:lastModifiedBy>TON</cp:lastModifiedBy>
  <cp:revision>43</cp:revision>
  <dcterms:created xsi:type="dcterms:W3CDTF">2012-07-28T13:56:54Z</dcterms:created>
  <dcterms:modified xsi:type="dcterms:W3CDTF">2012-07-30T04:03:07Z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