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4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19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3.xml" ContentType="application/vnd.openxmlformats-officedocument.presentationml.notesSlide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70" r:id="rId9"/>
    <p:sldId id="269" r:id="rId10"/>
    <p:sldId id="271" r:id="rId11"/>
    <p:sldId id="272" r:id="rId12"/>
    <p:sldId id="257" r:id="rId13"/>
    <p:sldId id="258" r:id="rId14"/>
    <p:sldId id="259" r:id="rId15"/>
    <p:sldId id="260" r:id="rId16"/>
    <p:sldId id="261" r:id="rId17"/>
    <p:sldId id="26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8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customXml" Target="../customXml/item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4824E8-D27B-43CD-B1EF-F5B18D8EAA82}" type="datetimeFigureOut">
              <a:rPr lang="en-US" smtClean="0"/>
              <a:t>7/31/2012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88732-ADE7-47FC-9163-E22DC889B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658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88732-ADE7-47FC-9163-E22DC889BC4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140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88732-ADE7-47FC-9163-E22DC889BC4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958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E4B57D-E478-448D-97C7-AE590EEEB7E3}" type="slidenum">
              <a:rPr lang="th-TH" smtClean="0"/>
              <a:t>14</a:t>
            </a:fld>
            <a:endParaRPr lang="th-TH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E4B57D-E478-448D-97C7-AE590EEEB7E3}" type="slidenum">
              <a:rPr lang="th-TH" smtClean="0"/>
              <a:t>15</a:t>
            </a:fld>
            <a:endParaRPr lang="th-TH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E4B57D-E478-448D-97C7-AE590EEEB7E3}" type="slidenum">
              <a:rPr lang="th-TH" smtClean="0"/>
              <a:t>17</a:t>
            </a:fld>
            <a:endParaRPr lang="th-T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AECC953-0277-43A7-834A-66E6A43E91F1}" type="datetimeFigureOut">
              <a:rPr lang="en-US" smtClean="0"/>
              <a:t>7/31/2012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6651967-87F6-427B-9DBE-99EDF7177697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C953-0277-43A7-834A-66E6A43E91F1}" type="datetimeFigureOut">
              <a:rPr lang="en-US" smtClean="0"/>
              <a:t>7/31/2012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1967-87F6-427B-9DBE-99EDF71776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C953-0277-43A7-834A-66E6A43E91F1}" type="datetimeFigureOut">
              <a:rPr lang="en-US" smtClean="0"/>
              <a:t>7/31/2012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1967-87F6-427B-9DBE-99EDF717769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C953-0277-43A7-834A-66E6A43E91F1}" type="datetimeFigureOut">
              <a:rPr lang="en-US" smtClean="0"/>
              <a:t>7/31/2012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1967-87F6-427B-9DBE-99EDF71776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AECC953-0277-43A7-834A-66E6A43E91F1}" type="datetimeFigureOut">
              <a:rPr lang="en-US" smtClean="0"/>
              <a:t>7/31/2012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6651967-87F6-427B-9DBE-99EDF717769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C953-0277-43A7-834A-66E6A43E91F1}" type="datetimeFigureOut">
              <a:rPr lang="en-US" smtClean="0"/>
              <a:t>7/31/2012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1967-87F6-427B-9DBE-99EDF71776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C953-0277-43A7-834A-66E6A43E91F1}" type="datetimeFigureOut">
              <a:rPr lang="en-US" smtClean="0"/>
              <a:t>7/31/2012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1967-87F6-427B-9DBE-99EDF717769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C953-0277-43A7-834A-66E6A43E91F1}" type="datetimeFigureOut">
              <a:rPr lang="en-US" smtClean="0"/>
              <a:t>7/31/2012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1967-87F6-427B-9DBE-99EDF717769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C953-0277-43A7-834A-66E6A43E91F1}" type="datetimeFigureOut">
              <a:rPr lang="en-US" smtClean="0"/>
              <a:t>7/31/2012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1967-87F6-427B-9DBE-99EDF717769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C953-0277-43A7-834A-66E6A43E91F1}" type="datetimeFigureOut">
              <a:rPr lang="en-US" smtClean="0"/>
              <a:t>7/31/2012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1967-87F6-427B-9DBE-99EDF71776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C953-0277-43A7-834A-66E6A43E91F1}" type="datetimeFigureOut">
              <a:rPr lang="en-US" smtClean="0"/>
              <a:t>7/31/2012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1967-87F6-427B-9DBE-99EDF71776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AECC953-0277-43A7-834A-66E6A43E91F1}" type="datetimeFigureOut">
              <a:rPr lang="en-US" smtClean="0"/>
              <a:t>7/31/2012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6651967-87F6-427B-9DBE-99EDF7177697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7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5" Type="http://schemas.openxmlformats.org/officeDocument/2006/relationships/image" Target="../media/image8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6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8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9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Binary Tree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Parinya</a:t>
            </a:r>
            <a:r>
              <a:rPr lang="en-US" dirty="0" smtClean="0"/>
              <a:t> </a:t>
            </a:r>
            <a:r>
              <a:rPr lang="en-US" dirty="0" err="1" smtClean="0"/>
              <a:t>Sanguansat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10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Preorder 	=&gt; Prefix	+*23/62</a:t>
            </a:r>
          </a:p>
          <a:p>
            <a:r>
              <a:rPr lang="en-US" dirty="0" err="1" smtClean="0"/>
              <a:t>Inorder</a:t>
            </a:r>
            <a:r>
              <a:rPr lang="en-US" dirty="0" smtClean="0"/>
              <a:t> 	=&gt; Infix	2*3+6/2</a:t>
            </a:r>
          </a:p>
          <a:p>
            <a:r>
              <a:rPr lang="en-US" dirty="0" err="1" smtClean="0"/>
              <a:t>Postorder</a:t>
            </a:r>
            <a:r>
              <a:rPr lang="en-US" dirty="0" smtClean="0"/>
              <a:t> 	=&gt; Postfix	23*62/+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430985" y="3212976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+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566889" y="4005064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*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326893" y="4013448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/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094645" y="4968729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98937" y="4968729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894845" y="4968729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799137" y="4968729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4" idx="3"/>
            <a:endCxn id="5" idx="7"/>
          </p:cNvCxnSpPr>
          <p:nvPr/>
        </p:nvCxnSpPr>
        <p:spPr>
          <a:xfrm flipH="1">
            <a:off x="3969974" y="3616061"/>
            <a:ext cx="530170" cy="4581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7" idx="0"/>
          </p:cNvCxnSpPr>
          <p:nvPr/>
        </p:nvCxnSpPr>
        <p:spPr>
          <a:xfrm flipH="1">
            <a:off x="3330767" y="4408149"/>
            <a:ext cx="305281" cy="560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5"/>
            <a:endCxn id="8" idx="0"/>
          </p:cNvCxnSpPr>
          <p:nvPr/>
        </p:nvCxnSpPr>
        <p:spPr>
          <a:xfrm>
            <a:off x="3969974" y="4408149"/>
            <a:ext cx="265085" cy="560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9" idx="0"/>
          </p:cNvCxnSpPr>
          <p:nvPr/>
        </p:nvCxnSpPr>
        <p:spPr>
          <a:xfrm flipH="1">
            <a:off x="5130967" y="4416533"/>
            <a:ext cx="265085" cy="552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5"/>
            <a:endCxn id="10" idx="0"/>
          </p:cNvCxnSpPr>
          <p:nvPr/>
        </p:nvCxnSpPr>
        <p:spPr>
          <a:xfrm>
            <a:off x="5729978" y="4416533"/>
            <a:ext cx="305281" cy="552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5"/>
            <a:endCxn id="6" idx="1"/>
          </p:cNvCxnSpPr>
          <p:nvPr/>
        </p:nvCxnSpPr>
        <p:spPr>
          <a:xfrm>
            <a:off x="4834070" y="3616061"/>
            <a:ext cx="561982" cy="4665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332709" y="3265190"/>
            <a:ext cx="0" cy="2880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446884" y="4074815"/>
            <a:ext cx="0" cy="2880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980184" y="5083782"/>
            <a:ext cx="0" cy="2880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926929" y="5085184"/>
            <a:ext cx="0" cy="2880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199484" y="4084340"/>
            <a:ext cx="0" cy="2880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780384" y="5084465"/>
            <a:ext cx="0" cy="2880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675734" y="5074940"/>
            <a:ext cx="0" cy="2880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168377" y="5545807"/>
            <a:ext cx="288032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654152" y="4555207"/>
            <a:ext cx="288032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092302" y="5517232"/>
            <a:ext cx="288032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501877" y="3745582"/>
            <a:ext cx="288032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035277" y="5536282"/>
            <a:ext cx="288032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416277" y="4583782"/>
            <a:ext cx="288032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883002" y="5536282"/>
            <a:ext cx="288032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608065" y="5065043"/>
            <a:ext cx="0" cy="28803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4504159" y="5062736"/>
            <a:ext cx="0" cy="28803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4102516" y="4097170"/>
            <a:ext cx="0" cy="28803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5424686" y="5072744"/>
            <a:ext cx="0" cy="28803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6372200" y="5062736"/>
            <a:ext cx="0" cy="28803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5934347" y="4073302"/>
            <a:ext cx="0" cy="28803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4981938" y="3246419"/>
            <a:ext cx="0" cy="28803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286969" y="3068960"/>
            <a:ext cx="712093" cy="110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934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BinaryTree</a:t>
            </a:r>
            <a:r>
              <a:rPr lang="en-US" dirty="0" smtClean="0"/>
              <a:t>: </a:t>
            </a:r>
            <a:r>
              <a:rPr lang="en-US" dirty="0" err="1" smtClean="0"/>
              <a:t>toArray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public object[] </a:t>
            </a:r>
            <a:r>
              <a:rPr lang="en-US" dirty="0" err="1" smtClean="0"/>
              <a:t>toArray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46140" y="1916832"/>
            <a:ext cx="4572000" cy="1600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400" dirty="0" err="1" smtClean="0">
                <a:solidFill>
                  <a:srgbClr val="880000"/>
                </a:solidFill>
                <a:latin typeface="Consolas"/>
              </a:rPr>
              <a:t>toArray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()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numNodes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root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a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sz="1400" dirty="0" smtClean="0">
                <a:solidFill>
                  <a:srgbClr val="880000"/>
                </a:solidFill>
                <a:latin typeface="Consolas"/>
              </a:rPr>
              <a:t>    </a:t>
            </a:r>
            <a:r>
              <a:rPr lang="en-US" sz="1400" dirty="0" err="1" smtClean="0">
                <a:solidFill>
                  <a:srgbClr val="880000"/>
                </a:solidFill>
                <a:latin typeface="Consolas"/>
              </a:rPr>
              <a:t>toArrayPreorder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smtClean="0">
                <a:solidFill>
                  <a:srgbClr val="000080"/>
                </a:solidFill>
                <a:latin typeface="Consolas"/>
              </a:rPr>
              <a:t>root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a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0);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    return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a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3059832" y="3861048"/>
            <a:ext cx="5544616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toArrayPreorder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a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a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++] =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toArrayPreorder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a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toArrayPreorder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a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8" name="Oval 7"/>
          <p:cNvSpPr/>
          <p:nvPr/>
        </p:nvSpPr>
        <p:spPr>
          <a:xfrm>
            <a:off x="1342281" y="2780928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70037" y="3744593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774329" y="3744593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3"/>
            <a:endCxn id="9" idx="0"/>
          </p:cNvCxnSpPr>
          <p:nvPr/>
        </p:nvCxnSpPr>
        <p:spPr>
          <a:xfrm flipH="1">
            <a:off x="1106159" y="3184013"/>
            <a:ext cx="305281" cy="560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5"/>
            <a:endCxn id="10" idx="0"/>
          </p:cNvCxnSpPr>
          <p:nvPr/>
        </p:nvCxnSpPr>
        <p:spPr>
          <a:xfrm>
            <a:off x="1745366" y="3184013"/>
            <a:ext cx="265085" cy="560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222276" y="2850679"/>
            <a:ext cx="0" cy="2880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55576" y="3859646"/>
            <a:ext cx="0" cy="2880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691680" y="3861048"/>
            <a:ext cx="0" cy="2880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62451" y="4414847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ABC</a:t>
            </a:r>
            <a:endParaRPr lang="en-US" dirty="0"/>
          </a:p>
        </p:txBody>
      </p:sp>
      <p:sp>
        <p:nvSpPr>
          <p:cNvPr id="23" name="Explosion 1 22"/>
          <p:cNvSpPr/>
          <p:nvPr/>
        </p:nvSpPr>
        <p:spPr>
          <a:xfrm>
            <a:off x="5940152" y="5157192"/>
            <a:ext cx="2880320" cy="1237868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Inorder</a:t>
            </a:r>
            <a:r>
              <a:rPr lang="en-US" dirty="0" smtClean="0"/>
              <a:t>?</a:t>
            </a:r>
          </a:p>
          <a:p>
            <a:pPr algn="ctr"/>
            <a:r>
              <a:rPr lang="en-US" dirty="0" err="1" smtClean="0"/>
              <a:t>Postorder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881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Huffman Code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Parinya</a:t>
            </a:r>
            <a:r>
              <a:rPr lang="en-US" dirty="0" smtClean="0"/>
              <a:t> </a:t>
            </a:r>
            <a:r>
              <a:rPr lang="en-US" dirty="0" err="1" smtClean="0"/>
              <a:t>Sanguansat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38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need Huffman Code?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 data compression</a:t>
            </a:r>
          </a:p>
          <a:p>
            <a:pPr lvl="1"/>
            <a:r>
              <a:rPr lang="en-US" dirty="0"/>
              <a:t>We have a limited </a:t>
            </a:r>
            <a:r>
              <a:rPr lang="en-US" dirty="0" smtClean="0"/>
              <a:t>storage</a:t>
            </a:r>
            <a:endParaRPr lang="en-US" dirty="0"/>
          </a:p>
          <a:p>
            <a:pPr lvl="1"/>
            <a:r>
              <a:rPr lang="en-US" dirty="0"/>
              <a:t>We need the fast </a:t>
            </a:r>
            <a:r>
              <a:rPr lang="en-US" dirty="0" smtClean="0"/>
              <a:t>transmission</a:t>
            </a:r>
          </a:p>
          <a:p>
            <a:pPr lvl="1"/>
            <a:endParaRPr lang="en-US" dirty="0"/>
          </a:p>
          <a:p>
            <a:r>
              <a:rPr lang="en-US" sz="2400" dirty="0"/>
              <a:t>Example</a:t>
            </a:r>
          </a:p>
          <a:p>
            <a:pPr lvl="1"/>
            <a:r>
              <a:rPr lang="en-US" sz="2000" dirty="0"/>
              <a:t>1024 bits </a:t>
            </a:r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dirty="0"/>
              <a:t>88 bits</a:t>
            </a:r>
          </a:p>
          <a:p>
            <a:pPr lvl="1"/>
            <a:r>
              <a:rPr lang="en-US" sz="2000" dirty="0"/>
              <a:t> R</a:t>
            </a:r>
            <a:r>
              <a:rPr lang="en-US" sz="2000" baseline="-25000" dirty="0"/>
              <a:t>D</a:t>
            </a:r>
            <a:r>
              <a:rPr lang="en-US" sz="2000" dirty="0"/>
              <a:t> = </a:t>
            </a:r>
            <a:r>
              <a:rPr lang="en-US" sz="2000" dirty="0" smtClean="0"/>
              <a:t>0.62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/>
          <a:srcRect l="20019"/>
          <a:stretch/>
        </p:blipFill>
        <p:spPr bwMode="auto">
          <a:xfrm>
            <a:off x="5286380" y="1643050"/>
            <a:ext cx="3710452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ตัวเชื่อมต่อตรง 5"/>
          <p:cNvCxnSpPr/>
          <p:nvPr/>
        </p:nvCxnSpPr>
        <p:spPr>
          <a:xfrm>
            <a:off x="5220072" y="3121152"/>
            <a:ext cx="378108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2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เนื้อหา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00B0F0"/>
                </a:solidFill>
              </a:rPr>
              <a:t>self-information</a:t>
            </a:r>
            <a:r>
              <a:rPr lang="en-US" dirty="0" smtClean="0"/>
              <a:t> of a random event </a:t>
            </a:r>
            <a:r>
              <a:rPr lang="en-US" i="1" dirty="0" smtClean="0"/>
              <a:t> </a:t>
            </a:r>
            <a:r>
              <a:rPr lang="en-US" dirty="0" smtClean="0"/>
              <a:t>  that occurs with probability         is defined as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                                         bit</a:t>
            </a:r>
          </a:p>
          <a:p>
            <a:endParaRPr lang="en-US" dirty="0" smtClean="0"/>
          </a:p>
          <a:p>
            <a:r>
              <a:rPr lang="en-US" dirty="0" smtClean="0"/>
              <a:t>If                 (</a:t>
            </a:r>
            <a:r>
              <a:rPr lang="en-US" dirty="0" smtClean="0">
                <a:sym typeface="Wingdings" pitchFamily="2" charset="2"/>
              </a:rPr>
              <a:t>always occur)</a:t>
            </a:r>
          </a:p>
          <a:p>
            <a:r>
              <a:rPr lang="en-US" dirty="0" smtClean="0">
                <a:sym typeface="Wingdings" pitchFamily="2" charset="2"/>
              </a:rPr>
              <a:t>Then                bit   (no information) </a:t>
            </a:r>
            <a:r>
              <a:rPr lang="en-US" dirty="0" smtClean="0"/>
              <a:t> </a:t>
            </a:r>
          </a:p>
          <a:p>
            <a:r>
              <a:rPr lang="en-US" dirty="0" smtClean="0"/>
              <a:t>If                      (Ex: </a:t>
            </a:r>
            <a:r>
              <a:rPr lang="en-US" dirty="0" smtClean="0">
                <a:sym typeface="Wingdings" pitchFamily="2" charset="2"/>
              </a:rPr>
              <a:t>flipping a coin)</a:t>
            </a:r>
          </a:p>
          <a:p>
            <a:r>
              <a:rPr lang="en-US" dirty="0" smtClean="0">
                <a:sym typeface="Wingdings" pitchFamily="2" charset="2"/>
              </a:rPr>
              <a:t>Then                  bit</a:t>
            </a:r>
            <a:endParaRPr lang="en-US" dirty="0" smtClean="0"/>
          </a:p>
          <a:p>
            <a:endParaRPr lang="th-TH" dirty="0"/>
          </a:p>
        </p:txBody>
      </p:sp>
      <p:sp>
        <p:nvSpPr>
          <p:cNvPr id="3" name="ชื่อเรื่อง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Measuring Information</a:t>
            </a:r>
            <a:endParaRPr lang="th-TH" dirty="0"/>
          </a:p>
        </p:txBody>
      </p:sp>
      <p:graphicFrame>
        <p:nvGraphicFramePr>
          <p:cNvPr id="7" name="วัตถุ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8017243"/>
              </p:ext>
            </p:extLst>
          </p:nvPr>
        </p:nvGraphicFramePr>
        <p:xfrm>
          <a:off x="2733993" y="2348880"/>
          <a:ext cx="4286279" cy="982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" name="Equation" r:id="rId4" imgW="1828800" imgH="419040" progId="Equation.DSMT4">
                  <p:embed/>
                </p:oleObj>
              </mc:Choice>
              <mc:Fallback>
                <p:oleObj name="Equation" r:id="rId4" imgW="18288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3993" y="2348880"/>
                        <a:ext cx="4286279" cy="9825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2171297"/>
              </p:ext>
            </p:extLst>
          </p:nvPr>
        </p:nvGraphicFramePr>
        <p:xfrm>
          <a:off x="6084168" y="1268760"/>
          <a:ext cx="357188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" name="สมการ" r:id="rId6" imgW="152280" imgH="164880" progId="Equation.3">
                  <p:embed/>
                </p:oleObj>
              </mc:Choice>
              <mc:Fallback>
                <p:oleObj name="สมการ" r:id="rId6" imgW="1522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168" y="1268760"/>
                        <a:ext cx="357188" cy="385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2771755"/>
              </p:ext>
            </p:extLst>
          </p:nvPr>
        </p:nvGraphicFramePr>
        <p:xfrm>
          <a:off x="2843808" y="1700808"/>
          <a:ext cx="862013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" name="สมการ" r:id="rId8" imgW="368280" imgH="203040" progId="Equation.3">
                  <p:embed/>
                </p:oleObj>
              </mc:Choice>
              <mc:Fallback>
                <p:oleObj name="สมการ" r:id="rId8" imgW="368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1700808"/>
                        <a:ext cx="862013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6303853"/>
              </p:ext>
            </p:extLst>
          </p:nvPr>
        </p:nvGraphicFramePr>
        <p:xfrm>
          <a:off x="1175668" y="3528814"/>
          <a:ext cx="13081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3" name="สมการ" r:id="rId10" imgW="558720" imgH="203040" progId="Equation.3">
                  <p:embed/>
                </p:oleObj>
              </mc:Choice>
              <mc:Fallback>
                <p:oleObj name="สมการ" r:id="rId10" imgW="5587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5668" y="3528814"/>
                        <a:ext cx="1308100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5715552"/>
              </p:ext>
            </p:extLst>
          </p:nvPr>
        </p:nvGraphicFramePr>
        <p:xfrm>
          <a:off x="1547664" y="4005064"/>
          <a:ext cx="130968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4" name="Equation" r:id="rId12" imgW="558720" imgH="203040" progId="Equation.DSMT4">
                  <p:embed/>
                </p:oleObj>
              </mc:Choice>
              <mc:Fallback>
                <p:oleObj name="Equation" r:id="rId12" imgW="558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4005064"/>
                        <a:ext cx="1309688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1278305"/>
              </p:ext>
            </p:extLst>
          </p:nvPr>
        </p:nvGraphicFramePr>
        <p:xfrm>
          <a:off x="1118195" y="4509120"/>
          <a:ext cx="1725613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5" name="Equation" r:id="rId14" imgW="736560" imgH="203040" progId="Equation.DSMT4">
                  <p:embed/>
                </p:oleObj>
              </mc:Choice>
              <mc:Fallback>
                <p:oleObj name="Equation" r:id="rId14" imgW="7365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8195" y="4509120"/>
                        <a:ext cx="1725613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6311072"/>
              </p:ext>
            </p:extLst>
          </p:nvPr>
        </p:nvGraphicFramePr>
        <p:xfrm>
          <a:off x="1691680" y="4968974"/>
          <a:ext cx="1249363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6" name="Equation" r:id="rId16" imgW="533160" imgH="203040" progId="Equation.DSMT4">
                  <p:embed/>
                </p:oleObj>
              </mc:Choice>
              <mc:Fallback>
                <p:oleObj name="Equation" r:id="rId16" imgW="533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4968974"/>
                        <a:ext cx="1249363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015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เนื้อหา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Entropy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00B0F0"/>
                </a:solidFill>
              </a:rPr>
              <a:t>uncertainty</a:t>
            </a:r>
          </a:p>
          <a:p>
            <a:pPr lvl="1"/>
            <a:r>
              <a:rPr lang="en-US" dirty="0" smtClean="0"/>
              <a:t>The average information per source output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Information </a:t>
            </a:r>
            <a:r>
              <a:rPr lang="en-US" dirty="0" smtClean="0">
                <a:sym typeface="Symbol"/>
              </a:rPr>
              <a:t>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entropy</a:t>
            </a:r>
          </a:p>
          <a:p>
            <a:r>
              <a:rPr lang="en-US" dirty="0" smtClean="0">
                <a:sym typeface="Wingdings" pitchFamily="2" charset="2"/>
              </a:rPr>
              <a:t>If the source symbols are equally probable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The entropy is maximized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The source provides the greatest possible average information per source symbol</a:t>
            </a:r>
            <a:endParaRPr lang="th-TH" dirty="0"/>
          </a:p>
        </p:txBody>
      </p:sp>
      <p:sp>
        <p:nvSpPr>
          <p:cNvPr id="3" name="ชื่อเรื่อง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Entropy</a:t>
            </a:r>
            <a:endParaRPr lang="th-TH" dirty="0"/>
          </a:p>
        </p:txBody>
      </p:sp>
      <p:graphicFrame>
        <p:nvGraphicFramePr>
          <p:cNvPr id="4" name="วัตถุ 3"/>
          <p:cNvGraphicFramePr>
            <a:graphicFrameLocks noChangeAspect="1"/>
          </p:cNvGraphicFramePr>
          <p:nvPr/>
        </p:nvGraphicFramePr>
        <p:xfrm>
          <a:off x="2857488" y="2500306"/>
          <a:ext cx="3306559" cy="857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Equation" r:id="rId4" imgW="1714320" imgH="444240" progId="Equation.DSMT4">
                  <p:embed/>
                </p:oleObj>
              </mc:Choice>
              <mc:Fallback>
                <p:oleObj name="Equation" r:id="rId4" imgW="17143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488" y="2500306"/>
                        <a:ext cx="3306559" cy="8572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860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Huffman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smallest possible number of code symbols per source</a:t>
            </a:r>
          </a:p>
          <a:p>
            <a:r>
              <a:rPr lang="en-US" dirty="0"/>
              <a:t>When coding the symbols of an information source individually</a:t>
            </a:r>
          </a:p>
          <a:p>
            <a:endParaRPr lang="en-US" dirty="0"/>
          </a:p>
          <a:p>
            <a:r>
              <a:rPr lang="en-US" dirty="0"/>
              <a:t>The resulting code is optimal for a fixed value of n, subject to the constraint that the source symbols be coded one at a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89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เนื้อหา 1"/>
          <p:cNvSpPr>
            <a:spLocks noGrp="1"/>
          </p:cNvSpPr>
          <p:nvPr>
            <p:ph idx="1"/>
          </p:nvPr>
        </p:nvSpPr>
        <p:spPr>
          <a:xfrm>
            <a:off x="428596" y="1142984"/>
            <a:ext cx="8229600" cy="4525963"/>
          </a:xfrm>
        </p:spPr>
        <p:txBody>
          <a:bodyPr/>
          <a:lstStyle/>
          <a:p>
            <a:r>
              <a:rPr lang="en-US" dirty="0" smtClean="0"/>
              <a:t>Source reduction and Code assignment</a:t>
            </a:r>
          </a:p>
        </p:txBody>
      </p:sp>
      <p:sp>
        <p:nvSpPr>
          <p:cNvPr id="3" name="ชื่อเรื่อง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Huffman Coding</a:t>
            </a:r>
            <a:endParaRPr lang="th-TH" dirty="0"/>
          </a:p>
        </p:txBody>
      </p:sp>
      <p:sp>
        <p:nvSpPr>
          <p:cNvPr id="7" name="TextBox 6"/>
          <p:cNvSpPr txBox="1"/>
          <p:nvPr/>
        </p:nvSpPr>
        <p:spPr>
          <a:xfrm>
            <a:off x="1835696" y="4221088"/>
            <a:ext cx="576064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1600" baseline="-25000" dirty="0" err="1" smtClean="0">
                <a:latin typeface="Times New Roman" pitchFamily="18" charset="0"/>
                <a:cs typeface="Times New Roman" pitchFamily="18" charset="0"/>
              </a:rPr>
              <a:t>avg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= 0.4(1)+0.3(2)+0.1(3)+0.1(4)+0.06(5)+0.04(5)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= 2.2 bits/symbol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Entropy</a:t>
            </a: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          =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2.14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bits/symbol</a:t>
            </a: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Huffman code efficiency = 2.14/2.2 = 0.973</a:t>
            </a:r>
            <a:endParaRPr lang="th-TH" sz="1600" dirty="0">
              <a:latin typeface="Times New Roman" pitchFamily="18" charset="0"/>
            </a:endParaRPr>
          </a:p>
        </p:txBody>
      </p:sp>
      <p:graphicFrame>
        <p:nvGraphicFramePr>
          <p:cNvPr id="481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6041799"/>
              </p:ext>
            </p:extLst>
          </p:nvPr>
        </p:nvGraphicFramePr>
        <p:xfrm>
          <a:off x="2840179" y="4866115"/>
          <a:ext cx="3253848" cy="579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Equation" r:id="rId4" imgW="2425680" imgH="431640" progId="Equation.DSMT4">
                  <p:embed/>
                </p:oleObj>
              </mc:Choice>
              <mc:Fallback>
                <p:oleObj name="Equation" r:id="rId4" imgW="24256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0179" y="4866115"/>
                        <a:ext cx="3253848" cy="5791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239914"/>
              </p:ext>
            </p:extLst>
          </p:nvPr>
        </p:nvGraphicFramePr>
        <p:xfrm>
          <a:off x="1187624" y="1916832"/>
          <a:ext cx="6912763" cy="19442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8433"/>
                <a:gridCol w="628433"/>
                <a:gridCol w="628433"/>
                <a:gridCol w="628433"/>
                <a:gridCol w="628433"/>
                <a:gridCol w="628433"/>
                <a:gridCol w="628433"/>
                <a:gridCol w="628433"/>
                <a:gridCol w="628433"/>
                <a:gridCol w="628433"/>
                <a:gridCol w="628433"/>
              </a:tblGrid>
              <a:tr h="32403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0.4</a:t>
                      </a:r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0.4</a:t>
                      </a:r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0.4</a:t>
                      </a:r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0.4</a:t>
                      </a:r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0.6</a:t>
                      </a:r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  <a:tr h="32403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0.3</a:t>
                      </a:r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0.3</a:t>
                      </a:r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0.3</a:t>
                      </a:r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0.3</a:t>
                      </a:r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0.4</a:t>
                      </a:r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  <a:tr h="32403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0.1</a:t>
                      </a:r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0.1</a:t>
                      </a:r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0.2</a:t>
                      </a:r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0.3</a:t>
                      </a:r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2403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</a:t>
                      </a:r>
                      <a:endParaRPr 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0.1</a:t>
                      </a:r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0001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0.1</a:t>
                      </a:r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0000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0.1</a:t>
                      </a:r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</a:tr>
              <a:tr h="32403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</a:t>
                      </a:r>
                      <a:endParaRPr 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0.06</a:t>
                      </a:r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00000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0.1</a:t>
                      </a:r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0001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</a:tr>
              <a:tr h="32403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0.04</a:t>
                      </a:r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00001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8137" name="Group 48136"/>
          <p:cNvGrpSpPr/>
          <p:nvPr/>
        </p:nvGrpSpPr>
        <p:grpSpPr>
          <a:xfrm>
            <a:off x="2339750" y="3064914"/>
            <a:ext cx="864096" cy="652118"/>
            <a:chOff x="2627784" y="3064914"/>
            <a:chExt cx="864096" cy="652118"/>
          </a:xfrm>
        </p:grpSpPr>
        <p:cxnSp>
          <p:nvCxnSpPr>
            <p:cNvPr id="28" name="Elbow Connector 27"/>
            <p:cNvCxnSpPr/>
            <p:nvPr/>
          </p:nvCxnSpPr>
          <p:spPr>
            <a:xfrm flipV="1">
              <a:off x="2627784" y="3064914"/>
              <a:ext cx="864096" cy="652118"/>
            </a:xfrm>
            <a:prstGeom prst="bentConnector3">
              <a:avLst/>
            </a:prstGeom>
            <a:ln w="28575">
              <a:solidFill>
                <a:srgbClr val="FF0000">
                  <a:alpha val="30000"/>
                </a:srgb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34" name="Straight Connector 48133"/>
            <p:cNvCxnSpPr/>
            <p:nvPr/>
          </p:nvCxnSpPr>
          <p:spPr>
            <a:xfrm>
              <a:off x="2627784" y="3390973"/>
              <a:ext cx="432048" cy="0"/>
            </a:xfrm>
            <a:prstGeom prst="line">
              <a:avLst/>
            </a:prstGeom>
            <a:ln w="28575">
              <a:solidFill>
                <a:srgbClr val="FF0000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555123" y="2738855"/>
            <a:ext cx="864096" cy="652118"/>
            <a:chOff x="2627784" y="3064914"/>
            <a:chExt cx="864096" cy="652118"/>
          </a:xfrm>
        </p:grpSpPr>
        <p:cxnSp>
          <p:nvCxnSpPr>
            <p:cNvPr id="49" name="Elbow Connector 48"/>
            <p:cNvCxnSpPr/>
            <p:nvPr/>
          </p:nvCxnSpPr>
          <p:spPr>
            <a:xfrm flipV="1">
              <a:off x="2627784" y="3064914"/>
              <a:ext cx="864096" cy="652118"/>
            </a:xfrm>
            <a:prstGeom prst="bentConnector3">
              <a:avLst/>
            </a:prstGeom>
            <a:ln w="28575">
              <a:solidFill>
                <a:srgbClr val="FF0000">
                  <a:alpha val="30000"/>
                </a:srgb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627784" y="3390973"/>
              <a:ext cx="432048" cy="0"/>
            </a:xfrm>
            <a:prstGeom prst="line">
              <a:avLst/>
            </a:prstGeom>
            <a:ln w="28575">
              <a:solidFill>
                <a:srgbClr val="FF0000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4860030" y="2412796"/>
            <a:ext cx="864096" cy="652118"/>
            <a:chOff x="2627784" y="3064914"/>
            <a:chExt cx="864096" cy="652118"/>
          </a:xfrm>
        </p:grpSpPr>
        <p:cxnSp>
          <p:nvCxnSpPr>
            <p:cNvPr id="52" name="Elbow Connector 51"/>
            <p:cNvCxnSpPr/>
            <p:nvPr/>
          </p:nvCxnSpPr>
          <p:spPr>
            <a:xfrm flipV="1">
              <a:off x="2627784" y="3064914"/>
              <a:ext cx="864096" cy="652118"/>
            </a:xfrm>
            <a:prstGeom prst="bentConnector3">
              <a:avLst/>
            </a:prstGeom>
            <a:ln w="28575">
              <a:solidFill>
                <a:srgbClr val="FF0000">
                  <a:alpha val="30000"/>
                </a:srgb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2627784" y="3390973"/>
              <a:ext cx="432048" cy="0"/>
            </a:xfrm>
            <a:prstGeom prst="line">
              <a:avLst/>
            </a:prstGeom>
            <a:ln w="28575">
              <a:solidFill>
                <a:srgbClr val="FF0000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6084166" y="2088504"/>
            <a:ext cx="864096" cy="652118"/>
            <a:chOff x="2627784" y="3064914"/>
            <a:chExt cx="864096" cy="652118"/>
          </a:xfrm>
        </p:grpSpPr>
        <p:cxnSp>
          <p:nvCxnSpPr>
            <p:cNvPr id="55" name="Elbow Connector 54"/>
            <p:cNvCxnSpPr/>
            <p:nvPr/>
          </p:nvCxnSpPr>
          <p:spPr>
            <a:xfrm flipV="1">
              <a:off x="2627784" y="3064914"/>
              <a:ext cx="864096" cy="652118"/>
            </a:xfrm>
            <a:prstGeom prst="bentConnector3">
              <a:avLst/>
            </a:prstGeom>
            <a:ln w="28575">
              <a:solidFill>
                <a:srgbClr val="FF0000">
                  <a:alpha val="30000"/>
                </a:srgb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2627784" y="3390973"/>
              <a:ext cx="432048" cy="0"/>
            </a:xfrm>
            <a:prstGeom prst="line">
              <a:avLst/>
            </a:prstGeom>
            <a:ln w="28575">
              <a:solidFill>
                <a:srgbClr val="FF0000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131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Huffman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Represent code by tree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851920" y="1988840"/>
            <a:ext cx="360040" cy="36004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100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491880" y="2636912"/>
            <a:ext cx="360040" cy="36004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40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11960" y="2641377"/>
            <a:ext cx="360040" cy="36004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60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851920" y="3284984"/>
            <a:ext cx="360040" cy="36004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30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572000" y="3276814"/>
            <a:ext cx="360040" cy="36004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30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3671900" y="2296153"/>
            <a:ext cx="232747" cy="3407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9" idx="0"/>
          </p:cNvCxnSpPr>
          <p:nvPr/>
        </p:nvCxnSpPr>
        <p:spPr>
          <a:xfrm flipH="1">
            <a:off x="4031940" y="2948690"/>
            <a:ext cx="232747" cy="3362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5"/>
            <a:endCxn id="10" idx="0"/>
          </p:cNvCxnSpPr>
          <p:nvPr/>
        </p:nvCxnSpPr>
        <p:spPr>
          <a:xfrm>
            <a:off x="4519273" y="2948690"/>
            <a:ext cx="232747" cy="3281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5"/>
            <a:endCxn id="6" idx="0"/>
          </p:cNvCxnSpPr>
          <p:nvPr/>
        </p:nvCxnSpPr>
        <p:spPr>
          <a:xfrm>
            <a:off x="4159233" y="2296153"/>
            <a:ext cx="232747" cy="345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932040" y="3928971"/>
            <a:ext cx="360040" cy="36004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20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4879313" y="3584127"/>
            <a:ext cx="232747" cy="3448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211960" y="3928971"/>
            <a:ext cx="360040" cy="36004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10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10" idx="3"/>
            <a:endCxn id="21" idx="0"/>
          </p:cNvCxnSpPr>
          <p:nvPr/>
        </p:nvCxnSpPr>
        <p:spPr>
          <a:xfrm flipH="1">
            <a:off x="4391980" y="3584127"/>
            <a:ext cx="232747" cy="3448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292080" y="4577043"/>
            <a:ext cx="360040" cy="36004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10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652120" y="5229200"/>
            <a:ext cx="360040" cy="36004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6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24" idx="5"/>
            <a:endCxn id="25" idx="0"/>
          </p:cNvCxnSpPr>
          <p:nvPr/>
        </p:nvCxnSpPr>
        <p:spPr>
          <a:xfrm>
            <a:off x="5599393" y="4884356"/>
            <a:ext cx="232747" cy="3448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4932040" y="5229200"/>
            <a:ext cx="360040" cy="36004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4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stCxn id="24" idx="3"/>
            <a:endCxn id="27" idx="0"/>
          </p:cNvCxnSpPr>
          <p:nvPr/>
        </p:nvCxnSpPr>
        <p:spPr>
          <a:xfrm flipH="1">
            <a:off x="5112060" y="4884356"/>
            <a:ext cx="232747" cy="3448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8" idx="5"/>
            <a:endCxn id="24" idx="0"/>
          </p:cNvCxnSpPr>
          <p:nvPr/>
        </p:nvCxnSpPr>
        <p:spPr>
          <a:xfrm>
            <a:off x="5239353" y="4236284"/>
            <a:ext cx="232747" cy="3407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572000" y="4577043"/>
            <a:ext cx="360040" cy="36004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10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>
            <a:stCxn id="18" idx="3"/>
            <a:endCxn id="32" idx="0"/>
          </p:cNvCxnSpPr>
          <p:nvPr/>
        </p:nvCxnSpPr>
        <p:spPr>
          <a:xfrm flipH="1">
            <a:off x="4752020" y="4236284"/>
            <a:ext cx="232747" cy="3407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211960" y="222635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0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97532" y="281693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0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952095" y="347666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0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89320" y="411973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0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649863" y="476780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0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63888" y="222635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1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924702" y="280241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1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283968" y="347666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1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644008" y="411973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1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004822" y="476780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1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491880" y="292494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A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97450" y="357301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B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211960" y="4221088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C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572000" y="4869160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D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942783" y="551723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718490" y="5517232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F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83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HuffmanTree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Inherit from </a:t>
            </a:r>
            <a:r>
              <a:rPr lang="en-US" dirty="0" err="1" smtClean="0">
                <a:solidFill>
                  <a:srgbClr val="00B050"/>
                </a:solidFill>
              </a:rPr>
              <a:t>BinaryTree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and use </a:t>
            </a:r>
            <a:r>
              <a:rPr lang="en-US" dirty="0" err="1" smtClean="0">
                <a:solidFill>
                  <a:srgbClr val="00B0F0"/>
                </a:solidFill>
              </a:rPr>
              <a:t>BinaryMinHeap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1560" y="1844824"/>
            <a:ext cx="7920880" cy="4339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HuffmanTree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: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BinaryTree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IComparable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HuffmanTree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Node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Node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{ </a:t>
            </a:r>
            <a:r>
              <a:rPr lang="en-US" sz="1200" dirty="0" smtClean="0">
                <a:solidFill>
                  <a:srgbClr val="000080"/>
                </a:solidFill>
                <a:latin typeface="Consolas"/>
              </a:rPr>
              <a:t>root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Node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 }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880000"/>
                </a:solidFill>
                <a:latin typeface="Consolas"/>
              </a:rPr>
              <a:t>CompareTo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{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880000"/>
                </a:solidFill>
                <a:latin typeface="Consolas"/>
              </a:rPr>
              <a:t>Frequency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 - ((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HuffmanTree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200" dirty="0">
                <a:solidFill>
                  <a:srgbClr val="880000"/>
                </a:solidFill>
                <a:latin typeface="Consolas"/>
              </a:rPr>
              <a:t>Frequency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(); }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880000"/>
                </a:solidFill>
                <a:latin typeface="Consolas"/>
              </a:rPr>
              <a:t>Frequency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{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root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HuffmanTree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880000"/>
                </a:solidFill>
                <a:latin typeface="Consolas"/>
              </a:rPr>
              <a:t>encode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BinaryMinHeap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BinaryMinHeap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(0);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0;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&lt;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f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Length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++)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880000"/>
                </a:solidFill>
                <a:latin typeface="Consolas"/>
              </a:rPr>
              <a:t>enqueue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HuffmanTree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],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0;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&lt;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f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Length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- 1;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++)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HuffmanTree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t1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HuffmanTree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880000"/>
                </a:solidFill>
                <a:latin typeface="Consolas"/>
              </a:rPr>
              <a:t>dequeue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HuffmanTree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t2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HuffmanTree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880000"/>
                </a:solidFill>
                <a:latin typeface="Consolas"/>
              </a:rPr>
              <a:t>dequeue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sumf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t1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>
                <a:solidFill>
                  <a:srgbClr val="880000"/>
                </a:solidFill>
                <a:latin typeface="Consolas"/>
              </a:rPr>
              <a:t>Frequency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 +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t2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>
                <a:solidFill>
                  <a:srgbClr val="880000"/>
                </a:solidFill>
                <a:latin typeface="Consolas"/>
              </a:rPr>
              <a:t>Frequency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880000"/>
                </a:solidFill>
                <a:latin typeface="Consolas"/>
              </a:rPr>
              <a:t>enqueue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HuffmanTree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sumf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t1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root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t2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root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HuffmanTree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880000"/>
                </a:solidFill>
                <a:latin typeface="Consolas"/>
              </a:rPr>
              <a:t>dequeue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880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Tree = </a:t>
            </a:r>
            <a:r>
              <a:rPr lang="en-US" dirty="0" smtClean="0">
                <a:solidFill>
                  <a:srgbClr val="00B050"/>
                </a:solidFill>
              </a:rPr>
              <a:t>Node</a:t>
            </a:r>
            <a:r>
              <a:rPr lang="en-US" dirty="0" smtClean="0"/>
              <a:t> + </a:t>
            </a:r>
            <a:r>
              <a:rPr lang="en-US" dirty="0" smtClean="0">
                <a:solidFill>
                  <a:srgbClr val="00B0F0"/>
                </a:solidFill>
              </a:rPr>
              <a:t>Edge</a:t>
            </a:r>
          </a:p>
          <a:p>
            <a:r>
              <a:rPr lang="en-US" dirty="0" smtClean="0"/>
              <a:t>Each node has only one parent</a:t>
            </a:r>
          </a:p>
          <a:p>
            <a:r>
              <a:rPr lang="en-US" dirty="0" smtClean="0"/>
              <a:t>Root node has no parent</a:t>
            </a:r>
          </a:p>
          <a:p>
            <a:r>
              <a:rPr lang="en-US" dirty="0" smtClean="0"/>
              <a:t>Each parent can handle many child nodes</a:t>
            </a:r>
          </a:p>
          <a:p>
            <a:r>
              <a:rPr lang="en-US" dirty="0"/>
              <a:t>#</a:t>
            </a:r>
            <a:r>
              <a:rPr lang="en-US" dirty="0" smtClean="0"/>
              <a:t>Edge = #node - 1</a:t>
            </a:r>
          </a:p>
        </p:txBody>
      </p:sp>
    </p:spTree>
    <p:extLst>
      <p:ext uri="{BB962C8B-B14F-4D97-AF65-F5344CB8AC3E}">
        <p14:creationId xmlns:p14="http://schemas.microsoft.com/office/powerpoint/2010/main" val="74376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work 1: Binary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Rewrite </a:t>
            </a:r>
            <a:r>
              <a:rPr lang="en-US" dirty="0" err="1" smtClean="0"/>
              <a:t>toArray</a:t>
            </a:r>
            <a:r>
              <a:rPr lang="en-US" dirty="0" smtClean="0"/>
              <a:t> method for supporting all traversal: preorder, </a:t>
            </a:r>
            <a:r>
              <a:rPr lang="en-US" dirty="0" err="1" smtClean="0"/>
              <a:t>inorder</a:t>
            </a:r>
            <a:r>
              <a:rPr lang="en-US" dirty="0" smtClean="0"/>
              <a:t>, and </a:t>
            </a:r>
            <a:r>
              <a:rPr lang="en-US" dirty="0" err="1" smtClean="0"/>
              <a:t>postorder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solidFill>
                  <a:srgbClr val="00B0F0"/>
                </a:solidFill>
              </a:rPr>
              <a:t>static class </a:t>
            </a:r>
            <a:r>
              <a:rPr lang="en-US" dirty="0" smtClean="0"/>
              <a:t>and </a:t>
            </a:r>
            <a:r>
              <a:rPr lang="en-US" dirty="0" err="1" smtClean="0">
                <a:solidFill>
                  <a:srgbClr val="00B050"/>
                </a:solidFill>
              </a:rPr>
              <a:t>const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field for options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Export </a:t>
            </a:r>
            <a:r>
              <a:rPr lang="en-US" dirty="0" err="1" smtClean="0"/>
              <a:t>HuffmanTree</a:t>
            </a:r>
            <a:r>
              <a:rPr lang="en-US" dirty="0" smtClean="0"/>
              <a:t> to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97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tree with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 array for each node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solidFill>
                  <a:srgbClr val="FF0000"/>
                </a:solidFill>
              </a:rPr>
              <a:t>maximum number of child nodes </a:t>
            </a:r>
            <a:r>
              <a:rPr lang="en-US" dirty="0" smtClean="0"/>
              <a:t>for the length of all arrays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227521"/>
              </p:ext>
            </p:extLst>
          </p:nvPr>
        </p:nvGraphicFramePr>
        <p:xfrm>
          <a:off x="3347864" y="3284984"/>
          <a:ext cx="18002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60040"/>
                <a:gridCol w="360040"/>
                <a:gridCol w="360040"/>
                <a:gridCol w="360040"/>
              </a:tblGrid>
              <a:tr h="2268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216557"/>
              </p:ext>
            </p:extLst>
          </p:nvPr>
        </p:nvGraphicFramePr>
        <p:xfrm>
          <a:off x="1691680" y="4077072"/>
          <a:ext cx="18002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60040"/>
                <a:gridCol w="360040"/>
                <a:gridCol w="360040"/>
                <a:gridCol w="360040"/>
              </a:tblGrid>
              <a:tr h="2268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464473"/>
              </p:ext>
            </p:extLst>
          </p:nvPr>
        </p:nvGraphicFramePr>
        <p:xfrm>
          <a:off x="683568" y="5301208"/>
          <a:ext cx="18002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60040"/>
                <a:gridCol w="360040"/>
                <a:gridCol w="360040"/>
                <a:gridCol w="360040"/>
              </a:tblGrid>
              <a:tr h="2268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054455"/>
              </p:ext>
            </p:extLst>
          </p:nvPr>
        </p:nvGraphicFramePr>
        <p:xfrm>
          <a:off x="2699792" y="5301208"/>
          <a:ext cx="18002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60040"/>
                <a:gridCol w="360040"/>
                <a:gridCol w="360040"/>
                <a:gridCol w="360040"/>
              </a:tblGrid>
              <a:tr h="2268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307375"/>
              </p:ext>
            </p:extLst>
          </p:nvPr>
        </p:nvGraphicFramePr>
        <p:xfrm>
          <a:off x="4644008" y="5301208"/>
          <a:ext cx="18002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60040"/>
                <a:gridCol w="360040"/>
                <a:gridCol w="360040"/>
                <a:gridCol w="360040"/>
              </a:tblGrid>
              <a:tr h="2268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97627"/>
              </p:ext>
            </p:extLst>
          </p:nvPr>
        </p:nvGraphicFramePr>
        <p:xfrm>
          <a:off x="6588224" y="5301208"/>
          <a:ext cx="18002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60040"/>
                <a:gridCol w="360040"/>
                <a:gridCol w="360040"/>
                <a:gridCol w="360040"/>
              </a:tblGrid>
              <a:tr h="2268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830239"/>
              </p:ext>
            </p:extLst>
          </p:nvPr>
        </p:nvGraphicFramePr>
        <p:xfrm>
          <a:off x="4932040" y="4077072"/>
          <a:ext cx="18002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60040"/>
                <a:gridCol w="360040"/>
                <a:gridCol w="360040"/>
                <a:gridCol w="360040"/>
              </a:tblGrid>
              <a:tr h="2268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cxnSp>
        <p:nvCxnSpPr>
          <p:cNvPr id="12" name="Straight Arrow Connector 11"/>
          <p:cNvCxnSpPr>
            <a:endCxn id="5" idx="0"/>
          </p:cNvCxnSpPr>
          <p:nvPr/>
        </p:nvCxnSpPr>
        <p:spPr>
          <a:xfrm flipH="1">
            <a:off x="2591780" y="3476625"/>
            <a:ext cx="1294420" cy="600447"/>
          </a:xfrm>
          <a:prstGeom prst="straightConnector1">
            <a:avLst/>
          </a:prstGeom>
          <a:ln w="19050">
            <a:solidFill>
              <a:srgbClr val="00B05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0"/>
          </p:cNvCxnSpPr>
          <p:nvPr/>
        </p:nvCxnSpPr>
        <p:spPr>
          <a:xfrm>
            <a:off x="4243667" y="3476625"/>
            <a:ext cx="1588473" cy="600447"/>
          </a:xfrm>
          <a:prstGeom prst="straightConnector1">
            <a:avLst/>
          </a:prstGeom>
          <a:ln w="19050">
            <a:solidFill>
              <a:srgbClr val="00B05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6" idx="0"/>
          </p:cNvCxnSpPr>
          <p:nvPr/>
        </p:nvCxnSpPr>
        <p:spPr>
          <a:xfrm flipH="1">
            <a:off x="1583668" y="4259585"/>
            <a:ext cx="645182" cy="1041623"/>
          </a:xfrm>
          <a:prstGeom prst="straightConnector1">
            <a:avLst/>
          </a:prstGeom>
          <a:ln w="19050">
            <a:solidFill>
              <a:srgbClr val="00B05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7" idx="0"/>
          </p:cNvCxnSpPr>
          <p:nvPr/>
        </p:nvCxnSpPr>
        <p:spPr>
          <a:xfrm>
            <a:off x="2591780" y="4259585"/>
            <a:ext cx="1008112" cy="1041623"/>
          </a:xfrm>
          <a:prstGeom prst="straightConnector1">
            <a:avLst/>
          </a:prstGeom>
          <a:ln w="19050">
            <a:solidFill>
              <a:srgbClr val="00B05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8" idx="0"/>
          </p:cNvCxnSpPr>
          <p:nvPr/>
        </p:nvCxnSpPr>
        <p:spPr>
          <a:xfrm>
            <a:off x="2943226" y="4259585"/>
            <a:ext cx="2600882" cy="1041623"/>
          </a:xfrm>
          <a:prstGeom prst="straightConnector1">
            <a:avLst/>
          </a:prstGeom>
          <a:ln w="19050">
            <a:solidFill>
              <a:srgbClr val="00B05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9" idx="0"/>
          </p:cNvCxnSpPr>
          <p:nvPr/>
        </p:nvCxnSpPr>
        <p:spPr>
          <a:xfrm>
            <a:off x="3314700" y="4259585"/>
            <a:ext cx="4173624" cy="1041623"/>
          </a:xfrm>
          <a:prstGeom prst="straightConnector1">
            <a:avLst/>
          </a:prstGeom>
          <a:ln w="19050">
            <a:solidFill>
              <a:srgbClr val="00B05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3095836" y="3467100"/>
            <a:ext cx="406874" cy="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771800" y="32824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1448011" y="4269110"/>
            <a:ext cx="406874" cy="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4696036" y="4259585"/>
            <a:ext cx="406874" cy="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857250" y="5488310"/>
            <a:ext cx="0" cy="331118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115616" y="407249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4355976" y="406778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07209" y="573325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858857" y="5479018"/>
            <a:ext cx="0" cy="331118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708816" y="572396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4828218" y="5488310"/>
            <a:ext cx="0" cy="331118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678177" y="573325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772275" y="5478785"/>
            <a:ext cx="0" cy="331118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622234" y="572373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1" name="Oval 60"/>
          <p:cNvSpPr/>
          <p:nvPr/>
        </p:nvSpPr>
        <p:spPr>
          <a:xfrm>
            <a:off x="7164288" y="2204864"/>
            <a:ext cx="360040" cy="36004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6588224" y="2780928"/>
            <a:ext cx="360040" cy="36004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7812360" y="2789312"/>
            <a:ext cx="360040" cy="36004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6262194" y="3424749"/>
            <a:ext cx="360040" cy="36004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6874927" y="3424749"/>
            <a:ext cx="360040" cy="36004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7487660" y="3424749"/>
            <a:ext cx="360040" cy="36004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8100392" y="3424749"/>
            <a:ext cx="360040" cy="36004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9" name="Straight Arrow Connector 68"/>
          <p:cNvCxnSpPr>
            <a:stCxn id="61" idx="3"/>
            <a:endCxn id="62" idx="7"/>
          </p:cNvCxnSpPr>
          <p:nvPr/>
        </p:nvCxnSpPr>
        <p:spPr>
          <a:xfrm flipH="1">
            <a:off x="6895537" y="2512177"/>
            <a:ext cx="321478" cy="3214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2" idx="4"/>
            <a:endCxn id="64" idx="0"/>
          </p:cNvCxnSpPr>
          <p:nvPr/>
        </p:nvCxnSpPr>
        <p:spPr>
          <a:xfrm flipH="1">
            <a:off x="6442214" y="3140968"/>
            <a:ext cx="326030" cy="2837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2" idx="4"/>
            <a:endCxn id="65" idx="0"/>
          </p:cNvCxnSpPr>
          <p:nvPr/>
        </p:nvCxnSpPr>
        <p:spPr>
          <a:xfrm>
            <a:off x="6768244" y="3140968"/>
            <a:ext cx="286703" cy="2837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2" idx="4"/>
            <a:endCxn id="66" idx="0"/>
          </p:cNvCxnSpPr>
          <p:nvPr/>
        </p:nvCxnSpPr>
        <p:spPr>
          <a:xfrm>
            <a:off x="6768244" y="3140968"/>
            <a:ext cx="899436" cy="2837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2" idx="4"/>
            <a:endCxn id="67" idx="0"/>
          </p:cNvCxnSpPr>
          <p:nvPr/>
        </p:nvCxnSpPr>
        <p:spPr>
          <a:xfrm>
            <a:off x="6768244" y="3140968"/>
            <a:ext cx="1512168" cy="2837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1" idx="5"/>
            <a:endCxn id="63" idx="1"/>
          </p:cNvCxnSpPr>
          <p:nvPr/>
        </p:nvCxnSpPr>
        <p:spPr>
          <a:xfrm>
            <a:off x="7471601" y="2512177"/>
            <a:ext cx="393486" cy="329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19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with link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Link from parent to </a:t>
            </a:r>
            <a:r>
              <a:rPr lang="en-US" dirty="0" smtClean="0">
                <a:solidFill>
                  <a:srgbClr val="FF0000"/>
                </a:solidFill>
              </a:rPr>
              <a:t>first</a:t>
            </a:r>
            <a:r>
              <a:rPr lang="en-US" dirty="0" smtClean="0"/>
              <a:t> child</a:t>
            </a:r>
          </a:p>
          <a:p>
            <a:r>
              <a:rPr lang="en-US" dirty="0" smtClean="0"/>
              <a:t>A Link from child to </a:t>
            </a:r>
            <a:r>
              <a:rPr lang="en-US" dirty="0" smtClean="0">
                <a:solidFill>
                  <a:srgbClr val="00B050"/>
                </a:solidFill>
              </a:rPr>
              <a:t>next</a:t>
            </a:r>
            <a:r>
              <a:rPr lang="en-US" dirty="0" smtClean="0"/>
              <a:t> child of same parent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426341"/>
              </p:ext>
            </p:extLst>
          </p:nvPr>
        </p:nvGraphicFramePr>
        <p:xfrm>
          <a:off x="3347864" y="3284984"/>
          <a:ext cx="10801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60040"/>
                <a:gridCol w="360040"/>
              </a:tblGrid>
              <a:tr h="2268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9020"/>
              </p:ext>
            </p:extLst>
          </p:nvPr>
        </p:nvGraphicFramePr>
        <p:xfrm>
          <a:off x="1691680" y="4077072"/>
          <a:ext cx="10801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60040"/>
                <a:gridCol w="360040"/>
              </a:tblGrid>
              <a:tr h="2268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023817"/>
              </p:ext>
            </p:extLst>
          </p:nvPr>
        </p:nvGraphicFramePr>
        <p:xfrm>
          <a:off x="683568" y="5301208"/>
          <a:ext cx="10801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60040"/>
                <a:gridCol w="360040"/>
              </a:tblGrid>
              <a:tr h="2268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682717"/>
              </p:ext>
            </p:extLst>
          </p:nvPr>
        </p:nvGraphicFramePr>
        <p:xfrm>
          <a:off x="2699792" y="5301208"/>
          <a:ext cx="10801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60040"/>
                <a:gridCol w="360040"/>
              </a:tblGrid>
              <a:tr h="2268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576534"/>
              </p:ext>
            </p:extLst>
          </p:nvPr>
        </p:nvGraphicFramePr>
        <p:xfrm>
          <a:off x="4644008" y="5301208"/>
          <a:ext cx="10801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60040"/>
                <a:gridCol w="360040"/>
              </a:tblGrid>
              <a:tr h="2268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256515"/>
              </p:ext>
            </p:extLst>
          </p:nvPr>
        </p:nvGraphicFramePr>
        <p:xfrm>
          <a:off x="6588224" y="5301208"/>
          <a:ext cx="10801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60040"/>
                <a:gridCol w="360040"/>
              </a:tblGrid>
              <a:tr h="2268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049985"/>
              </p:ext>
            </p:extLst>
          </p:nvPr>
        </p:nvGraphicFramePr>
        <p:xfrm>
          <a:off x="4932040" y="4077072"/>
          <a:ext cx="10801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60040"/>
                <a:gridCol w="360040"/>
              </a:tblGrid>
              <a:tr h="2268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2231740" y="3476625"/>
            <a:ext cx="1654460" cy="600447"/>
          </a:xfrm>
          <a:prstGeom prst="straightConnector1">
            <a:avLst/>
          </a:prstGeom>
          <a:ln w="19050">
            <a:solidFill>
              <a:srgbClr val="00B05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6" idx="0"/>
          </p:cNvCxnSpPr>
          <p:nvPr/>
        </p:nvCxnSpPr>
        <p:spPr>
          <a:xfrm flipH="1">
            <a:off x="1223628" y="4259585"/>
            <a:ext cx="1005222" cy="1041623"/>
          </a:xfrm>
          <a:prstGeom prst="straightConnector1">
            <a:avLst/>
          </a:prstGeom>
          <a:ln w="19050">
            <a:solidFill>
              <a:srgbClr val="00B05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1"/>
          </p:cNvCxnSpPr>
          <p:nvPr/>
        </p:nvCxnSpPr>
        <p:spPr>
          <a:xfrm flipV="1">
            <a:off x="1571625" y="5484088"/>
            <a:ext cx="1128167" cy="2312"/>
          </a:xfrm>
          <a:prstGeom prst="straightConnector1">
            <a:avLst/>
          </a:prstGeom>
          <a:ln w="19050">
            <a:solidFill>
              <a:srgbClr val="00B05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1"/>
          </p:cNvCxnSpPr>
          <p:nvPr/>
        </p:nvCxnSpPr>
        <p:spPr>
          <a:xfrm flipV="1">
            <a:off x="2627784" y="4259952"/>
            <a:ext cx="2304256" cy="9158"/>
          </a:xfrm>
          <a:prstGeom prst="straightConnector1">
            <a:avLst/>
          </a:prstGeom>
          <a:ln w="19050">
            <a:solidFill>
              <a:srgbClr val="00B05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3095836" y="3467100"/>
            <a:ext cx="406874" cy="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71800" y="32824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1448011" y="4269110"/>
            <a:ext cx="406874" cy="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857250" y="5488310"/>
            <a:ext cx="0" cy="331118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15616" y="407249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07209" y="573325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858857" y="5479018"/>
            <a:ext cx="0" cy="331118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708816" y="572396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828218" y="5488310"/>
            <a:ext cx="0" cy="331118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678177" y="573325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772275" y="5478785"/>
            <a:ext cx="0" cy="331118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622234" y="572373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7164288" y="2204864"/>
            <a:ext cx="360040" cy="36004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588224" y="2780928"/>
            <a:ext cx="360040" cy="36004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812360" y="2789312"/>
            <a:ext cx="360040" cy="36004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6262194" y="3424749"/>
            <a:ext cx="360040" cy="36004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6874927" y="3424749"/>
            <a:ext cx="360040" cy="36004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7487660" y="3424749"/>
            <a:ext cx="360040" cy="36004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8100392" y="3424749"/>
            <a:ext cx="360040" cy="36004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31" idx="3"/>
            <a:endCxn id="32" idx="7"/>
          </p:cNvCxnSpPr>
          <p:nvPr/>
        </p:nvCxnSpPr>
        <p:spPr>
          <a:xfrm flipH="1">
            <a:off x="6895537" y="2512177"/>
            <a:ext cx="321478" cy="3214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2" idx="4"/>
            <a:endCxn id="34" idx="0"/>
          </p:cNvCxnSpPr>
          <p:nvPr/>
        </p:nvCxnSpPr>
        <p:spPr>
          <a:xfrm flipH="1">
            <a:off x="6442214" y="3140968"/>
            <a:ext cx="326030" cy="2837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2" idx="4"/>
            <a:endCxn id="35" idx="0"/>
          </p:cNvCxnSpPr>
          <p:nvPr/>
        </p:nvCxnSpPr>
        <p:spPr>
          <a:xfrm>
            <a:off x="6768244" y="3140968"/>
            <a:ext cx="286703" cy="2837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2" idx="4"/>
            <a:endCxn id="36" idx="0"/>
          </p:cNvCxnSpPr>
          <p:nvPr/>
        </p:nvCxnSpPr>
        <p:spPr>
          <a:xfrm>
            <a:off x="6768244" y="3140968"/>
            <a:ext cx="899436" cy="2837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2" idx="4"/>
            <a:endCxn id="37" idx="0"/>
          </p:cNvCxnSpPr>
          <p:nvPr/>
        </p:nvCxnSpPr>
        <p:spPr>
          <a:xfrm>
            <a:off x="6768244" y="3140968"/>
            <a:ext cx="1512168" cy="2837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1" idx="5"/>
            <a:endCxn id="33" idx="1"/>
          </p:cNvCxnSpPr>
          <p:nvPr/>
        </p:nvCxnSpPr>
        <p:spPr>
          <a:xfrm>
            <a:off x="7471601" y="2512177"/>
            <a:ext cx="393486" cy="329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3600450" y="5476474"/>
            <a:ext cx="1070310" cy="401"/>
          </a:xfrm>
          <a:prstGeom prst="straightConnector1">
            <a:avLst/>
          </a:prstGeom>
          <a:ln w="19050">
            <a:solidFill>
              <a:srgbClr val="00B05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9" idx="1"/>
          </p:cNvCxnSpPr>
          <p:nvPr/>
        </p:nvCxnSpPr>
        <p:spPr>
          <a:xfrm flipV="1">
            <a:off x="5553075" y="5484088"/>
            <a:ext cx="1035149" cy="2312"/>
          </a:xfrm>
          <a:prstGeom prst="straightConnector1">
            <a:avLst/>
          </a:prstGeom>
          <a:ln w="19050">
            <a:solidFill>
              <a:srgbClr val="00B05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5104443" y="4259585"/>
            <a:ext cx="0" cy="331118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876582" y="450453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82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Parent links to both children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546138"/>
              </p:ext>
            </p:extLst>
          </p:nvPr>
        </p:nvGraphicFramePr>
        <p:xfrm>
          <a:off x="3059832" y="3575566"/>
          <a:ext cx="10801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60040"/>
                <a:gridCol w="360040"/>
              </a:tblGrid>
              <a:tr h="2268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717293"/>
              </p:ext>
            </p:extLst>
          </p:nvPr>
        </p:nvGraphicFramePr>
        <p:xfrm>
          <a:off x="1403648" y="4367654"/>
          <a:ext cx="10801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60040"/>
                <a:gridCol w="360040"/>
              </a:tblGrid>
              <a:tr h="2268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061576"/>
              </p:ext>
            </p:extLst>
          </p:nvPr>
        </p:nvGraphicFramePr>
        <p:xfrm>
          <a:off x="395536" y="5591790"/>
          <a:ext cx="10801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60040"/>
                <a:gridCol w="360040"/>
              </a:tblGrid>
              <a:tr h="2268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627842"/>
              </p:ext>
            </p:extLst>
          </p:nvPr>
        </p:nvGraphicFramePr>
        <p:xfrm>
          <a:off x="2411760" y="5591790"/>
          <a:ext cx="10801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60040"/>
                <a:gridCol w="360040"/>
              </a:tblGrid>
              <a:tr h="2268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677234"/>
              </p:ext>
            </p:extLst>
          </p:nvPr>
        </p:nvGraphicFramePr>
        <p:xfrm>
          <a:off x="4355976" y="5591790"/>
          <a:ext cx="10801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60040"/>
                <a:gridCol w="360040"/>
              </a:tblGrid>
              <a:tr h="2268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929029"/>
              </p:ext>
            </p:extLst>
          </p:nvPr>
        </p:nvGraphicFramePr>
        <p:xfrm>
          <a:off x="6300192" y="5591790"/>
          <a:ext cx="10801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60040"/>
                <a:gridCol w="360040"/>
              </a:tblGrid>
              <a:tr h="2268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709268"/>
              </p:ext>
            </p:extLst>
          </p:nvPr>
        </p:nvGraphicFramePr>
        <p:xfrm>
          <a:off x="4644008" y="4367654"/>
          <a:ext cx="10801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60040"/>
                <a:gridCol w="360040"/>
              </a:tblGrid>
              <a:tr h="2268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1943708" y="3767207"/>
            <a:ext cx="1654460" cy="600447"/>
          </a:xfrm>
          <a:prstGeom prst="straightConnector1">
            <a:avLst/>
          </a:prstGeom>
          <a:ln w="19050">
            <a:solidFill>
              <a:srgbClr val="00B05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6" idx="0"/>
          </p:cNvCxnSpPr>
          <p:nvPr/>
        </p:nvCxnSpPr>
        <p:spPr>
          <a:xfrm flipH="1">
            <a:off x="935596" y="4550167"/>
            <a:ext cx="1005222" cy="1041623"/>
          </a:xfrm>
          <a:prstGeom prst="straightConnector1">
            <a:avLst/>
          </a:prstGeom>
          <a:ln w="19050">
            <a:solidFill>
              <a:srgbClr val="00B05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>
            <a:off x="2302768" y="4548257"/>
            <a:ext cx="649052" cy="1043533"/>
          </a:xfrm>
          <a:prstGeom prst="straightConnector1">
            <a:avLst/>
          </a:prstGeom>
          <a:ln w="19050">
            <a:solidFill>
              <a:srgbClr val="00B05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0" idx="0"/>
          </p:cNvCxnSpPr>
          <p:nvPr/>
        </p:nvCxnSpPr>
        <p:spPr>
          <a:xfrm>
            <a:off x="3950593" y="3767207"/>
            <a:ext cx="1233475" cy="600447"/>
          </a:xfrm>
          <a:prstGeom prst="straightConnector1">
            <a:avLst/>
          </a:prstGeom>
          <a:ln w="19050">
            <a:solidFill>
              <a:srgbClr val="00B05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807804" y="3757682"/>
            <a:ext cx="406874" cy="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83768" y="35730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1159979" y="4559692"/>
            <a:ext cx="406874" cy="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69218" y="5778892"/>
            <a:ext cx="0" cy="331118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27584" y="436307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19177" y="602383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570825" y="5769600"/>
            <a:ext cx="0" cy="331118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420784" y="601454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540186" y="5778892"/>
            <a:ext cx="0" cy="331118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390145" y="602383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484243" y="5769367"/>
            <a:ext cx="0" cy="331118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334202" y="601431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1351094" y="1972283"/>
            <a:ext cx="360040" cy="36004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75030" y="2548347"/>
            <a:ext cx="360040" cy="36004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1999166" y="2556731"/>
            <a:ext cx="360040" cy="36004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449000" y="3192168"/>
            <a:ext cx="360040" cy="36004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061733" y="3192168"/>
            <a:ext cx="360040" cy="36004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1674466" y="3192168"/>
            <a:ext cx="360040" cy="36004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2287198" y="3192168"/>
            <a:ext cx="360040" cy="36004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stCxn id="27" idx="3"/>
            <a:endCxn id="28" idx="7"/>
          </p:cNvCxnSpPr>
          <p:nvPr/>
        </p:nvCxnSpPr>
        <p:spPr>
          <a:xfrm flipH="1">
            <a:off x="1082343" y="2279596"/>
            <a:ext cx="321478" cy="3214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8" idx="3"/>
            <a:endCxn id="30" idx="0"/>
          </p:cNvCxnSpPr>
          <p:nvPr/>
        </p:nvCxnSpPr>
        <p:spPr>
          <a:xfrm flipH="1">
            <a:off x="629020" y="2855660"/>
            <a:ext cx="198737" cy="3365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8" idx="5"/>
            <a:endCxn id="31" idx="0"/>
          </p:cNvCxnSpPr>
          <p:nvPr/>
        </p:nvCxnSpPr>
        <p:spPr>
          <a:xfrm>
            <a:off x="1082343" y="2855660"/>
            <a:ext cx="159410" cy="3365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9" idx="3"/>
            <a:endCxn id="32" idx="0"/>
          </p:cNvCxnSpPr>
          <p:nvPr/>
        </p:nvCxnSpPr>
        <p:spPr>
          <a:xfrm flipH="1">
            <a:off x="1854486" y="2864044"/>
            <a:ext cx="197407" cy="3281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9" idx="5"/>
            <a:endCxn id="33" idx="0"/>
          </p:cNvCxnSpPr>
          <p:nvPr/>
        </p:nvCxnSpPr>
        <p:spPr>
          <a:xfrm>
            <a:off x="2306479" y="2864044"/>
            <a:ext cx="160739" cy="3281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5"/>
            <a:endCxn id="29" idx="1"/>
          </p:cNvCxnSpPr>
          <p:nvPr/>
        </p:nvCxnSpPr>
        <p:spPr>
          <a:xfrm>
            <a:off x="1658407" y="2279596"/>
            <a:ext cx="393486" cy="329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8" idx="0"/>
          </p:cNvCxnSpPr>
          <p:nvPr/>
        </p:nvCxnSpPr>
        <p:spPr>
          <a:xfrm flipH="1">
            <a:off x="4896036" y="4547743"/>
            <a:ext cx="292808" cy="1044047"/>
          </a:xfrm>
          <a:prstGeom prst="straightConnector1">
            <a:avLst/>
          </a:prstGeom>
          <a:ln w="19050">
            <a:solidFill>
              <a:srgbClr val="00B05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9" idx="0"/>
          </p:cNvCxnSpPr>
          <p:nvPr/>
        </p:nvCxnSpPr>
        <p:spPr>
          <a:xfrm>
            <a:off x="5541268" y="4557782"/>
            <a:ext cx="1298984" cy="1034008"/>
          </a:xfrm>
          <a:prstGeom prst="straightConnector1">
            <a:avLst/>
          </a:prstGeom>
          <a:ln w="19050">
            <a:solidFill>
              <a:srgbClr val="00B05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816411" y="4550167"/>
            <a:ext cx="0" cy="331118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588550" y="479511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4723288" y="1512074"/>
            <a:ext cx="4233928" cy="24929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Node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Node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Node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Node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Node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880000"/>
                </a:solidFill>
                <a:latin typeface="Consolas"/>
              </a:rPr>
              <a:t>isLeaf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{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&amp;&amp;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; }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391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numNodes</a:t>
            </a:r>
            <a:r>
              <a:rPr lang="en-US" dirty="0" smtClean="0"/>
              <a:t>: return the number of all nodes</a:t>
            </a:r>
          </a:p>
          <a:p>
            <a:r>
              <a:rPr lang="en-US" dirty="0" smtClean="0"/>
              <a:t>depth: return the depth of tree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83768" y="2852936"/>
            <a:ext cx="4032448" cy="24622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BinaryTree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2B91AF"/>
                </a:solidFill>
                <a:latin typeface="Consolas"/>
              </a:rPr>
              <a:t>Node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{}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protected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root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numNodes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(){}    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880000"/>
                </a:solidFill>
                <a:latin typeface="Consolas"/>
              </a:rPr>
              <a:t>depth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(){}</a:t>
            </a:r>
          </a:p>
          <a:p>
            <a:endParaRPr lang="en-US" sz="14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    private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numNodes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){}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880000"/>
                </a:solidFill>
                <a:latin typeface="Consolas"/>
              </a:rPr>
              <a:t>depth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){}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3875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BinaryTree</a:t>
            </a:r>
            <a:r>
              <a:rPr lang="en-US" dirty="0" smtClean="0"/>
              <a:t>: </a:t>
            </a:r>
            <a:r>
              <a:rPr lang="en-US" dirty="0" err="1"/>
              <a:t>numNodes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numNodes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" name="Isosceles Triangle 4"/>
          <p:cNvSpPr/>
          <p:nvPr/>
        </p:nvSpPr>
        <p:spPr>
          <a:xfrm>
            <a:off x="2483768" y="3497767"/>
            <a:ext cx="1512168" cy="1296144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Binary Tree</a:t>
            </a:r>
            <a:endParaRPr lang="en-US" dirty="0"/>
          </a:p>
        </p:txBody>
      </p:sp>
      <p:sp>
        <p:nvSpPr>
          <p:cNvPr id="6" name="Isosceles Triangle 5"/>
          <p:cNvSpPr/>
          <p:nvPr/>
        </p:nvSpPr>
        <p:spPr>
          <a:xfrm>
            <a:off x="4572000" y="3497767"/>
            <a:ext cx="1512168" cy="1296144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Binary Tree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067944" y="2561663"/>
            <a:ext cx="360040" cy="36004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7" idx="3"/>
            <a:endCxn id="5" idx="0"/>
          </p:cNvCxnSpPr>
          <p:nvPr/>
        </p:nvCxnSpPr>
        <p:spPr>
          <a:xfrm flipH="1">
            <a:off x="3239852" y="2868976"/>
            <a:ext cx="880819" cy="6287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5"/>
            <a:endCxn id="6" idx="0"/>
          </p:cNvCxnSpPr>
          <p:nvPr/>
        </p:nvCxnSpPr>
        <p:spPr>
          <a:xfrm>
            <a:off x="4375257" y="2868976"/>
            <a:ext cx="952827" cy="6287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36404" y="4813192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left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19345" y="479861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right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" name="Isosceles Triangle 13"/>
          <p:cNvSpPr/>
          <p:nvPr/>
        </p:nvSpPr>
        <p:spPr>
          <a:xfrm>
            <a:off x="251520" y="2729773"/>
            <a:ext cx="1512168" cy="1296144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Binary Tree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619672" y="318057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=</a:t>
            </a:r>
            <a:endParaRPr lang="en-US" sz="2800" dirty="0"/>
          </a:p>
        </p:txBody>
      </p:sp>
      <p:sp>
        <p:nvSpPr>
          <p:cNvPr id="16" name="Left Brace 15"/>
          <p:cNvSpPr/>
          <p:nvPr/>
        </p:nvSpPr>
        <p:spPr>
          <a:xfrm>
            <a:off x="1979712" y="1759851"/>
            <a:ext cx="360040" cy="3364660"/>
          </a:xfrm>
          <a:prstGeom prst="leftBrace">
            <a:avLst>
              <a:gd name="adj1" fmla="val 82408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464459"/>
              </p:ext>
            </p:extLst>
          </p:nvPr>
        </p:nvGraphicFramePr>
        <p:xfrm>
          <a:off x="3995936" y="1700808"/>
          <a:ext cx="455712" cy="406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712"/>
              </a:tblGrid>
              <a:tr h="4066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067944" y="20768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19797" y="3012992"/>
            <a:ext cx="3708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1+numNodes(left)+</a:t>
            </a:r>
            <a:r>
              <a:rPr lang="en-US" dirty="0" err="1" smtClean="0">
                <a:solidFill>
                  <a:srgbClr val="C00000"/>
                </a:solidFill>
              </a:rPr>
              <a:t>numNodes</a:t>
            </a:r>
            <a:r>
              <a:rPr lang="en-US" dirty="0" smtClean="0">
                <a:solidFill>
                  <a:srgbClr val="C00000"/>
                </a:solidFill>
              </a:rPr>
              <a:t>(right)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540532" y="5157192"/>
            <a:ext cx="5991908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numNodes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0;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1 + 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numNodes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 + 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numNodes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328084" y="1652555"/>
            <a:ext cx="3310046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numNodes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{ </a:t>
            </a:r>
            <a:endParaRPr lang="en-US" sz="16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numNodes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root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 </a:t>
            </a:r>
            <a:endParaRPr lang="en-US" sz="16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25" name="Explosion 1 24"/>
          <p:cNvSpPr/>
          <p:nvPr/>
        </p:nvSpPr>
        <p:spPr>
          <a:xfrm>
            <a:off x="1124145" y="1948678"/>
            <a:ext cx="2052228" cy="914400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recursive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428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2" grpId="0"/>
      <p:bldP spid="13" grpId="0"/>
      <p:bldP spid="15" grpId="0"/>
      <p:bldP spid="16" grpId="0" animBg="1"/>
      <p:bldP spid="19" grpId="0"/>
      <p:bldP spid="20" grpId="0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BinaryTree</a:t>
            </a:r>
            <a:r>
              <a:rPr lang="en-US" dirty="0" smtClean="0"/>
              <a:t>: depth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depth()</a:t>
            </a:r>
            <a:endParaRPr lang="en-US" dirty="0"/>
          </a:p>
        </p:txBody>
      </p:sp>
      <p:sp>
        <p:nvSpPr>
          <p:cNvPr id="5" name="Isosceles Triangle 4"/>
          <p:cNvSpPr/>
          <p:nvPr/>
        </p:nvSpPr>
        <p:spPr>
          <a:xfrm>
            <a:off x="2483768" y="3497767"/>
            <a:ext cx="1512168" cy="1296144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Binary Tree</a:t>
            </a:r>
            <a:endParaRPr lang="en-US" dirty="0"/>
          </a:p>
        </p:txBody>
      </p:sp>
      <p:sp>
        <p:nvSpPr>
          <p:cNvPr id="6" name="Isosceles Triangle 5"/>
          <p:cNvSpPr/>
          <p:nvPr/>
        </p:nvSpPr>
        <p:spPr>
          <a:xfrm>
            <a:off x="4572000" y="3497767"/>
            <a:ext cx="1512168" cy="1296144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Binary Tree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067944" y="2561663"/>
            <a:ext cx="360040" cy="36004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7" idx="3"/>
            <a:endCxn id="5" idx="0"/>
          </p:cNvCxnSpPr>
          <p:nvPr/>
        </p:nvCxnSpPr>
        <p:spPr>
          <a:xfrm flipH="1">
            <a:off x="3239852" y="2868976"/>
            <a:ext cx="880819" cy="6287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5"/>
            <a:endCxn id="6" idx="0"/>
          </p:cNvCxnSpPr>
          <p:nvPr/>
        </p:nvCxnSpPr>
        <p:spPr>
          <a:xfrm>
            <a:off x="4375257" y="2868976"/>
            <a:ext cx="952827" cy="6287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36404" y="4813192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left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19345" y="479861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right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" name="Isosceles Triangle 13"/>
          <p:cNvSpPr/>
          <p:nvPr/>
        </p:nvSpPr>
        <p:spPr>
          <a:xfrm>
            <a:off x="251520" y="2729773"/>
            <a:ext cx="1512168" cy="1296144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Binary Tree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619672" y="318057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=</a:t>
            </a:r>
            <a:endParaRPr lang="en-US" sz="2800" dirty="0"/>
          </a:p>
        </p:txBody>
      </p:sp>
      <p:sp>
        <p:nvSpPr>
          <p:cNvPr id="16" name="Left Brace 15"/>
          <p:cNvSpPr/>
          <p:nvPr/>
        </p:nvSpPr>
        <p:spPr>
          <a:xfrm>
            <a:off x="1979712" y="1759851"/>
            <a:ext cx="360040" cy="3364660"/>
          </a:xfrm>
          <a:prstGeom prst="leftBrace">
            <a:avLst>
              <a:gd name="adj1" fmla="val 82408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720517"/>
              </p:ext>
            </p:extLst>
          </p:nvPr>
        </p:nvGraphicFramePr>
        <p:xfrm>
          <a:off x="3995936" y="1700808"/>
          <a:ext cx="455712" cy="406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712"/>
              </a:tblGrid>
              <a:tr h="4066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067944" y="2076888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-1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24207" y="3012992"/>
            <a:ext cx="3132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C00000"/>
                </a:solidFill>
              </a:rPr>
              <a:t>1+max{depth(left),depth(right</a:t>
            </a:r>
            <a:r>
              <a:rPr lang="en-US" dirty="0" smtClean="0">
                <a:solidFill>
                  <a:srgbClr val="C00000"/>
                </a:solidFill>
              </a:rPr>
              <a:t>)}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303748" y="5157192"/>
            <a:ext cx="6228692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880000"/>
                </a:solidFill>
                <a:latin typeface="Consolas"/>
              </a:rPr>
              <a:t>depth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-1;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1 +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Math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Max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880000"/>
                </a:solidFill>
                <a:latin typeface="Consolas"/>
              </a:rPr>
              <a:t>depth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), </a:t>
            </a:r>
            <a:r>
              <a:rPr lang="en-US" sz="1400" dirty="0">
                <a:solidFill>
                  <a:srgbClr val="880000"/>
                </a:solidFill>
                <a:latin typeface="Consolas"/>
              </a:rPr>
              <a:t>depth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688124" y="1628800"/>
            <a:ext cx="2844316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880000"/>
                </a:solidFill>
                <a:latin typeface="Consolas"/>
              </a:rPr>
              <a:t>depth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{ 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880000"/>
                </a:solidFill>
                <a:latin typeface="Consolas"/>
              </a:rPr>
              <a:t>depth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root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 </a:t>
            </a:r>
            <a:endParaRPr lang="en-US" sz="16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25" name="Explosion 1 24"/>
          <p:cNvSpPr/>
          <p:nvPr/>
        </p:nvSpPr>
        <p:spPr>
          <a:xfrm>
            <a:off x="1124145" y="1948678"/>
            <a:ext cx="2052228" cy="914400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recursive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31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2" grpId="0"/>
      <p:bldP spid="13" grpId="0"/>
      <p:bldP spid="15" grpId="0"/>
      <p:bldP spid="16" grpId="0" animBg="1"/>
      <p:bldP spid="19" grpId="0"/>
      <p:bldP spid="20" grpId="0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55536"/>
            <a:ext cx="8229600" cy="4937760"/>
          </a:xfrm>
        </p:spPr>
        <p:txBody>
          <a:bodyPr/>
          <a:lstStyle/>
          <a:p>
            <a:r>
              <a:rPr lang="en-US" dirty="0" smtClean="0"/>
              <a:t>Visit all nodes once</a:t>
            </a:r>
          </a:p>
          <a:p>
            <a:pPr lvl="1"/>
            <a:r>
              <a:rPr lang="en-US" dirty="0" smtClean="0"/>
              <a:t>Preorder             	ABDECFHG</a:t>
            </a:r>
          </a:p>
          <a:p>
            <a:pPr lvl="1"/>
            <a:r>
              <a:rPr lang="en-US" dirty="0" err="1" smtClean="0"/>
              <a:t>Inorder</a:t>
            </a:r>
            <a:r>
              <a:rPr lang="en-US" dirty="0" smtClean="0"/>
              <a:t>               	DBEAHFCG</a:t>
            </a:r>
          </a:p>
          <a:p>
            <a:pPr lvl="1"/>
            <a:r>
              <a:rPr lang="en-US" dirty="0" err="1" smtClean="0"/>
              <a:t>Postorder</a:t>
            </a:r>
            <a:r>
              <a:rPr lang="en-US" dirty="0" smtClean="0"/>
              <a:t>            	DEBHFGCA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222601" y="2924944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358505" y="3717032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118509" y="3725416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886261" y="4680697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790553" y="4680697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686461" y="4680697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590753" y="4680697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4" idx="3"/>
            <a:endCxn id="5" idx="7"/>
          </p:cNvCxnSpPr>
          <p:nvPr/>
        </p:nvCxnSpPr>
        <p:spPr>
          <a:xfrm flipH="1">
            <a:off x="3761590" y="3328029"/>
            <a:ext cx="530170" cy="4581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7" idx="0"/>
          </p:cNvCxnSpPr>
          <p:nvPr/>
        </p:nvCxnSpPr>
        <p:spPr>
          <a:xfrm flipH="1">
            <a:off x="3122383" y="4120117"/>
            <a:ext cx="305281" cy="560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5"/>
            <a:endCxn id="8" idx="0"/>
          </p:cNvCxnSpPr>
          <p:nvPr/>
        </p:nvCxnSpPr>
        <p:spPr>
          <a:xfrm>
            <a:off x="3761590" y="4120117"/>
            <a:ext cx="265085" cy="560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9" idx="0"/>
          </p:cNvCxnSpPr>
          <p:nvPr/>
        </p:nvCxnSpPr>
        <p:spPr>
          <a:xfrm flipH="1">
            <a:off x="4922583" y="4128501"/>
            <a:ext cx="265085" cy="552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5"/>
            <a:endCxn id="10" idx="0"/>
          </p:cNvCxnSpPr>
          <p:nvPr/>
        </p:nvCxnSpPr>
        <p:spPr>
          <a:xfrm>
            <a:off x="5521594" y="4128501"/>
            <a:ext cx="305281" cy="552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5"/>
            <a:endCxn id="6" idx="1"/>
          </p:cNvCxnSpPr>
          <p:nvPr/>
        </p:nvCxnSpPr>
        <p:spPr>
          <a:xfrm>
            <a:off x="4625686" y="3328029"/>
            <a:ext cx="561982" cy="4665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222601" y="5693060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9" idx="3"/>
            <a:endCxn id="17" idx="0"/>
          </p:cNvCxnSpPr>
          <p:nvPr/>
        </p:nvCxnSpPr>
        <p:spPr>
          <a:xfrm flipH="1">
            <a:off x="4458723" y="5083782"/>
            <a:ext cx="296897" cy="6092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627784" y="1628800"/>
            <a:ext cx="0" cy="2880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510086" y="2204864"/>
            <a:ext cx="288032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627784" y="2492896"/>
            <a:ext cx="0" cy="28803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reeform 45"/>
          <p:cNvSpPr/>
          <p:nvPr/>
        </p:nvSpPr>
        <p:spPr>
          <a:xfrm>
            <a:off x="2782441" y="2853308"/>
            <a:ext cx="3381375" cy="3381375"/>
          </a:xfrm>
          <a:custGeom>
            <a:avLst/>
            <a:gdLst>
              <a:gd name="connsiteX0" fmla="*/ 1343025 w 3381375"/>
              <a:gd name="connsiteY0" fmla="*/ 0 h 3381375"/>
              <a:gd name="connsiteX1" fmla="*/ 1352550 w 3381375"/>
              <a:gd name="connsiteY1" fmla="*/ 476250 h 3381375"/>
              <a:gd name="connsiteX2" fmla="*/ 466725 w 3381375"/>
              <a:gd name="connsiteY2" fmla="*/ 895350 h 3381375"/>
              <a:gd name="connsiteX3" fmla="*/ 447675 w 3381375"/>
              <a:gd name="connsiteY3" fmla="*/ 1266825 h 3381375"/>
              <a:gd name="connsiteX4" fmla="*/ 0 w 3381375"/>
              <a:gd name="connsiteY4" fmla="*/ 1838325 h 3381375"/>
              <a:gd name="connsiteX5" fmla="*/ 9525 w 3381375"/>
              <a:gd name="connsiteY5" fmla="*/ 2314575 h 3381375"/>
              <a:gd name="connsiteX6" fmla="*/ 9525 w 3381375"/>
              <a:gd name="connsiteY6" fmla="*/ 2400300 h 3381375"/>
              <a:gd name="connsiteX7" fmla="*/ 619125 w 3381375"/>
              <a:gd name="connsiteY7" fmla="*/ 2390775 h 3381375"/>
              <a:gd name="connsiteX8" fmla="*/ 619125 w 3381375"/>
              <a:gd name="connsiteY8" fmla="*/ 1847850 h 3381375"/>
              <a:gd name="connsiteX9" fmla="*/ 504825 w 3381375"/>
              <a:gd name="connsiteY9" fmla="*/ 1752600 h 3381375"/>
              <a:gd name="connsiteX10" fmla="*/ 657225 w 3381375"/>
              <a:gd name="connsiteY10" fmla="*/ 1409700 h 3381375"/>
              <a:gd name="connsiteX11" fmla="*/ 933450 w 3381375"/>
              <a:gd name="connsiteY11" fmla="*/ 1409700 h 3381375"/>
              <a:gd name="connsiteX12" fmla="*/ 1047750 w 3381375"/>
              <a:gd name="connsiteY12" fmla="*/ 1733550 h 3381375"/>
              <a:gd name="connsiteX13" fmla="*/ 933450 w 3381375"/>
              <a:gd name="connsiteY13" fmla="*/ 1857375 h 3381375"/>
              <a:gd name="connsiteX14" fmla="*/ 933450 w 3381375"/>
              <a:gd name="connsiteY14" fmla="*/ 2381250 h 3381375"/>
              <a:gd name="connsiteX15" fmla="*/ 1524000 w 3381375"/>
              <a:gd name="connsiteY15" fmla="*/ 2362200 h 3381375"/>
              <a:gd name="connsiteX16" fmla="*/ 1524000 w 3381375"/>
              <a:gd name="connsiteY16" fmla="*/ 1800225 h 3381375"/>
              <a:gd name="connsiteX17" fmla="*/ 1114425 w 3381375"/>
              <a:gd name="connsiteY17" fmla="*/ 1285875 h 3381375"/>
              <a:gd name="connsiteX18" fmla="*/ 1104900 w 3381375"/>
              <a:gd name="connsiteY18" fmla="*/ 933450 h 3381375"/>
              <a:gd name="connsiteX19" fmla="*/ 1485900 w 3381375"/>
              <a:gd name="connsiteY19" fmla="*/ 590550 h 3381375"/>
              <a:gd name="connsiteX20" fmla="*/ 1828800 w 3381375"/>
              <a:gd name="connsiteY20" fmla="*/ 600075 h 3381375"/>
              <a:gd name="connsiteX21" fmla="*/ 2209800 w 3381375"/>
              <a:gd name="connsiteY21" fmla="*/ 933450 h 3381375"/>
              <a:gd name="connsiteX22" fmla="*/ 2228850 w 3381375"/>
              <a:gd name="connsiteY22" fmla="*/ 1276350 h 3381375"/>
              <a:gd name="connsiteX23" fmla="*/ 1790700 w 3381375"/>
              <a:gd name="connsiteY23" fmla="*/ 1857375 h 3381375"/>
              <a:gd name="connsiteX24" fmla="*/ 1800225 w 3381375"/>
              <a:gd name="connsiteY24" fmla="*/ 2333625 h 3381375"/>
              <a:gd name="connsiteX25" fmla="*/ 1571625 w 3381375"/>
              <a:gd name="connsiteY25" fmla="*/ 2733675 h 3381375"/>
              <a:gd name="connsiteX26" fmla="*/ 1323975 w 3381375"/>
              <a:gd name="connsiteY26" fmla="*/ 2952750 h 3381375"/>
              <a:gd name="connsiteX27" fmla="*/ 1343025 w 3381375"/>
              <a:gd name="connsiteY27" fmla="*/ 3333750 h 3381375"/>
              <a:gd name="connsiteX28" fmla="*/ 1343025 w 3381375"/>
              <a:gd name="connsiteY28" fmla="*/ 3381375 h 3381375"/>
              <a:gd name="connsiteX29" fmla="*/ 2000250 w 3381375"/>
              <a:gd name="connsiteY29" fmla="*/ 3371850 h 3381375"/>
              <a:gd name="connsiteX30" fmla="*/ 1990725 w 3381375"/>
              <a:gd name="connsiteY30" fmla="*/ 2895600 h 3381375"/>
              <a:gd name="connsiteX31" fmla="*/ 1838325 w 3381375"/>
              <a:gd name="connsiteY31" fmla="*/ 2762250 h 3381375"/>
              <a:gd name="connsiteX32" fmla="*/ 2009775 w 3381375"/>
              <a:gd name="connsiteY32" fmla="*/ 2400300 h 3381375"/>
              <a:gd name="connsiteX33" fmla="*/ 2457450 w 3381375"/>
              <a:gd name="connsiteY33" fmla="*/ 2400300 h 3381375"/>
              <a:gd name="connsiteX34" fmla="*/ 2447925 w 3381375"/>
              <a:gd name="connsiteY34" fmla="*/ 1828800 h 3381375"/>
              <a:gd name="connsiteX35" fmla="*/ 2305050 w 3381375"/>
              <a:gd name="connsiteY35" fmla="*/ 1752600 h 3381375"/>
              <a:gd name="connsiteX36" fmla="*/ 2419350 w 3381375"/>
              <a:gd name="connsiteY36" fmla="*/ 1438275 h 3381375"/>
              <a:gd name="connsiteX37" fmla="*/ 2695575 w 3381375"/>
              <a:gd name="connsiteY37" fmla="*/ 1447800 h 3381375"/>
              <a:gd name="connsiteX38" fmla="*/ 2828925 w 3381375"/>
              <a:gd name="connsiteY38" fmla="*/ 1733550 h 3381375"/>
              <a:gd name="connsiteX39" fmla="*/ 2705100 w 3381375"/>
              <a:gd name="connsiteY39" fmla="*/ 1895475 h 3381375"/>
              <a:gd name="connsiteX40" fmla="*/ 2705100 w 3381375"/>
              <a:gd name="connsiteY40" fmla="*/ 2390775 h 3381375"/>
              <a:gd name="connsiteX41" fmla="*/ 3381375 w 3381375"/>
              <a:gd name="connsiteY41" fmla="*/ 2390775 h 3381375"/>
              <a:gd name="connsiteX42" fmla="*/ 3381375 w 3381375"/>
              <a:gd name="connsiteY42" fmla="*/ 1762125 h 3381375"/>
              <a:gd name="connsiteX43" fmla="*/ 2933700 w 3381375"/>
              <a:gd name="connsiteY43" fmla="*/ 1285875 h 3381375"/>
              <a:gd name="connsiteX44" fmla="*/ 2933700 w 3381375"/>
              <a:gd name="connsiteY44" fmla="*/ 847725 h 3381375"/>
              <a:gd name="connsiteX45" fmla="*/ 2000250 w 3381375"/>
              <a:gd name="connsiteY45" fmla="*/ 466725 h 3381375"/>
              <a:gd name="connsiteX46" fmla="*/ 1981200 w 3381375"/>
              <a:gd name="connsiteY46" fmla="*/ 0 h 3381375"/>
              <a:gd name="connsiteX47" fmla="*/ 1343025 w 3381375"/>
              <a:gd name="connsiteY47" fmla="*/ 0 h 338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381375" h="3381375">
                <a:moveTo>
                  <a:pt x="1343025" y="0"/>
                </a:moveTo>
                <a:lnTo>
                  <a:pt x="1352550" y="476250"/>
                </a:lnTo>
                <a:lnTo>
                  <a:pt x="466725" y="895350"/>
                </a:lnTo>
                <a:lnTo>
                  <a:pt x="447675" y="1266825"/>
                </a:lnTo>
                <a:lnTo>
                  <a:pt x="0" y="1838325"/>
                </a:lnTo>
                <a:lnTo>
                  <a:pt x="9525" y="2314575"/>
                </a:lnTo>
                <a:lnTo>
                  <a:pt x="9525" y="2400300"/>
                </a:lnTo>
                <a:lnTo>
                  <a:pt x="619125" y="2390775"/>
                </a:lnTo>
                <a:lnTo>
                  <a:pt x="619125" y="1847850"/>
                </a:lnTo>
                <a:lnTo>
                  <a:pt x="504825" y="1752600"/>
                </a:lnTo>
                <a:lnTo>
                  <a:pt x="657225" y="1409700"/>
                </a:lnTo>
                <a:lnTo>
                  <a:pt x="933450" y="1409700"/>
                </a:lnTo>
                <a:lnTo>
                  <a:pt x="1047750" y="1733550"/>
                </a:lnTo>
                <a:lnTo>
                  <a:pt x="933450" y="1857375"/>
                </a:lnTo>
                <a:lnTo>
                  <a:pt x="933450" y="2381250"/>
                </a:lnTo>
                <a:lnTo>
                  <a:pt x="1524000" y="2362200"/>
                </a:lnTo>
                <a:lnTo>
                  <a:pt x="1524000" y="1800225"/>
                </a:lnTo>
                <a:lnTo>
                  <a:pt x="1114425" y="1285875"/>
                </a:lnTo>
                <a:lnTo>
                  <a:pt x="1104900" y="933450"/>
                </a:lnTo>
                <a:lnTo>
                  <a:pt x="1485900" y="590550"/>
                </a:lnTo>
                <a:lnTo>
                  <a:pt x="1828800" y="600075"/>
                </a:lnTo>
                <a:lnTo>
                  <a:pt x="2209800" y="933450"/>
                </a:lnTo>
                <a:lnTo>
                  <a:pt x="2228850" y="1276350"/>
                </a:lnTo>
                <a:lnTo>
                  <a:pt x="1790700" y="1857375"/>
                </a:lnTo>
                <a:lnTo>
                  <a:pt x="1800225" y="2333625"/>
                </a:lnTo>
                <a:lnTo>
                  <a:pt x="1571625" y="2733675"/>
                </a:lnTo>
                <a:lnTo>
                  <a:pt x="1323975" y="2952750"/>
                </a:lnTo>
                <a:lnTo>
                  <a:pt x="1343025" y="3333750"/>
                </a:lnTo>
                <a:lnTo>
                  <a:pt x="1343025" y="3381375"/>
                </a:lnTo>
                <a:lnTo>
                  <a:pt x="2000250" y="3371850"/>
                </a:lnTo>
                <a:lnTo>
                  <a:pt x="1990725" y="2895600"/>
                </a:lnTo>
                <a:lnTo>
                  <a:pt x="1838325" y="2762250"/>
                </a:lnTo>
                <a:lnTo>
                  <a:pt x="2009775" y="2400300"/>
                </a:lnTo>
                <a:lnTo>
                  <a:pt x="2457450" y="2400300"/>
                </a:lnTo>
                <a:lnTo>
                  <a:pt x="2447925" y="1828800"/>
                </a:lnTo>
                <a:lnTo>
                  <a:pt x="2305050" y="1752600"/>
                </a:lnTo>
                <a:lnTo>
                  <a:pt x="2419350" y="1438275"/>
                </a:lnTo>
                <a:lnTo>
                  <a:pt x="2695575" y="1447800"/>
                </a:lnTo>
                <a:lnTo>
                  <a:pt x="2828925" y="1733550"/>
                </a:lnTo>
                <a:lnTo>
                  <a:pt x="2705100" y="1895475"/>
                </a:lnTo>
                <a:lnTo>
                  <a:pt x="2705100" y="2390775"/>
                </a:lnTo>
                <a:lnTo>
                  <a:pt x="3381375" y="2390775"/>
                </a:lnTo>
                <a:lnTo>
                  <a:pt x="3381375" y="1762125"/>
                </a:lnTo>
                <a:lnTo>
                  <a:pt x="2933700" y="1285875"/>
                </a:lnTo>
                <a:lnTo>
                  <a:pt x="2933700" y="847725"/>
                </a:lnTo>
                <a:lnTo>
                  <a:pt x="2000250" y="466725"/>
                </a:lnTo>
                <a:lnTo>
                  <a:pt x="1981200" y="0"/>
                </a:lnTo>
                <a:lnTo>
                  <a:pt x="1343025" y="0"/>
                </a:lnTo>
                <a:close/>
              </a:path>
            </a:pathLst>
          </a:custGeom>
          <a:noFill/>
          <a:ln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124325" y="2977158"/>
            <a:ext cx="0" cy="2880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3238500" y="3786783"/>
            <a:ext cx="0" cy="2880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2771800" y="4795750"/>
            <a:ext cx="0" cy="2880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718545" y="4797152"/>
            <a:ext cx="0" cy="2880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4991100" y="3796308"/>
            <a:ext cx="0" cy="2880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4572000" y="4796433"/>
            <a:ext cx="0" cy="2880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114800" y="5825133"/>
            <a:ext cx="0" cy="2880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467350" y="4786908"/>
            <a:ext cx="0" cy="2880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2959993" y="5257775"/>
            <a:ext cx="288032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445768" y="4267175"/>
            <a:ext cx="288032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3883918" y="5229200"/>
            <a:ext cx="288032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4293493" y="3457550"/>
            <a:ext cx="288032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4312543" y="6238850"/>
            <a:ext cx="288032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826893" y="5248250"/>
            <a:ext cx="288032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5207893" y="4295750"/>
            <a:ext cx="288032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5674618" y="5248250"/>
            <a:ext cx="288032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3399681" y="4777011"/>
            <a:ext cx="0" cy="28803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4295775" y="4774704"/>
            <a:ext cx="0" cy="28803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3894132" y="3809138"/>
            <a:ext cx="0" cy="28803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4773554" y="5825133"/>
            <a:ext cx="0" cy="28803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5216302" y="4784712"/>
            <a:ext cx="0" cy="28803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6163816" y="4774704"/>
            <a:ext cx="0" cy="28803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5725963" y="3785270"/>
            <a:ext cx="0" cy="28803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4773554" y="2958387"/>
            <a:ext cx="0" cy="28803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4078585" y="2780928"/>
            <a:ext cx="712093" cy="110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6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9F255852868F42B8BD349DAE08B4DE" ma:contentTypeVersion="2" ma:contentTypeDescription="Create a new document." ma:contentTypeScope="" ma:versionID="e0224548f85fb3d3337313293ff9f96d">
  <xsd:schema xmlns:xsd="http://www.w3.org/2001/XMLSchema" xmlns:xs="http://www.w3.org/2001/XMLSchema" xmlns:p="http://schemas.microsoft.com/office/2006/metadata/properties" xmlns:ns2="bc34d3d6-1e23-4083-a0b5-68ba282afd16" targetNamespace="http://schemas.microsoft.com/office/2006/metadata/properties" ma:root="true" ma:fieldsID="8385098f61c1732d759fca18f024d2df" ns2:_="">
    <xsd:import namespace="bc34d3d6-1e23-4083-a0b5-68ba282afd1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34d3d6-1e23-4083-a0b5-68ba282afd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7B0942C-7EEF-4FD0-AB8B-07FCAC985D4E}"/>
</file>

<file path=customXml/itemProps2.xml><?xml version="1.0" encoding="utf-8"?>
<ds:datastoreItem xmlns:ds="http://schemas.openxmlformats.org/officeDocument/2006/customXml" ds:itemID="{E6D7C2AF-054C-44DF-BCE2-D53D54CB1A99}"/>
</file>

<file path=customXml/itemProps3.xml><?xml version="1.0" encoding="utf-8"?>
<ds:datastoreItem xmlns:ds="http://schemas.openxmlformats.org/officeDocument/2006/customXml" ds:itemID="{138BAAF6-8D41-42D1-959C-79776A05D062}"/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450</TotalTime>
  <Words>930</Words>
  <Application>Microsoft Office PowerPoint</Application>
  <PresentationFormat>On-screen Show (4:3)</PresentationFormat>
  <Paragraphs>326</Paragraphs>
  <Slides>20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Origin</vt:lpstr>
      <vt:lpstr>Equation</vt:lpstr>
      <vt:lpstr>สมการ</vt:lpstr>
      <vt:lpstr>Binary Tree</vt:lpstr>
      <vt:lpstr>Tree</vt:lpstr>
      <vt:lpstr>Implement tree with array</vt:lpstr>
      <vt:lpstr>Implement with link list</vt:lpstr>
      <vt:lpstr>Binary Tree</vt:lpstr>
      <vt:lpstr>Binary Tree Class</vt:lpstr>
      <vt:lpstr>BinaryTree: numNodes</vt:lpstr>
      <vt:lpstr>BinaryTree: depth</vt:lpstr>
      <vt:lpstr>Tree Traversal</vt:lpstr>
      <vt:lpstr>Expression</vt:lpstr>
      <vt:lpstr>BinaryTree: toArray</vt:lpstr>
      <vt:lpstr>Huffman Code</vt:lpstr>
      <vt:lpstr>Why we need Huffman Code?</vt:lpstr>
      <vt:lpstr>Measuring Information</vt:lpstr>
      <vt:lpstr>Entropy</vt:lpstr>
      <vt:lpstr>Huffman Code</vt:lpstr>
      <vt:lpstr>Huffman Coding</vt:lpstr>
      <vt:lpstr>Huffman Tree</vt:lpstr>
      <vt:lpstr>HuffmanTree class</vt:lpstr>
      <vt:lpstr>Class work 1: Binary Tree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Tree</dc:title>
  <dc:creator>TON</dc:creator>
  <cp:lastModifiedBy>TON</cp:lastModifiedBy>
  <cp:revision>32</cp:revision>
  <dcterms:created xsi:type="dcterms:W3CDTF">2012-07-29T12:42:59Z</dcterms:created>
  <dcterms:modified xsi:type="dcterms:W3CDTF">2012-07-31T06:48:29Z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0x010100779F255852868F42B8BD349DAE08B4DE</vt:lpwstr>
  </property>
</Properties>
</file>