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67" r:id="rId15"/>
    <p:sldId id="273" r:id="rId16"/>
    <p:sldId id="266" r:id="rId1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2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F66C-2BD6-4726-ADE4-4B853045D5CD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13E1E-E868-4AB5-8D66-AC6967DAC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13E1E-E868-4AB5-8D66-AC6967DACA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03/11/58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contains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r>
              <a:rPr lang="en-US" dirty="0" smtClean="0"/>
              <a:t> contains(object </a:t>
            </a:r>
            <a:r>
              <a:rPr lang="en-US" dirty="0"/>
              <a:t>e)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1920" y="3508539"/>
            <a:ext cx="475252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880000"/>
                </a:solidFill>
                <a:latin typeface="Consolas"/>
              </a:rPr>
              <a:t>getNode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0)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0)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880000"/>
                </a:solidFill>
                <a:latin typeface="Consolas"/>
              </a:rPr>
              <a:t>getNode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880000"/>
                </a:solidFill>
                <a:latin typeface="Consolas"/>
              </a:rPr>
              <a:t>getNode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 smtClean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1920" y="1916832"/>
            <a:ext cx="4752528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contains(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getNode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false 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1600" smtClean="0">
                <a:solidFill>
                  <a:srgbClr val="000080"/>
                </a:solidFill>
                <a:latin typeface="Consolas"/>
              </a:rPr>
              <a:t>true</a:t>
            </a:r>
            <a:r>
              <a:rPr lang="en-US" sz="160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Oval 7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8" idx="3"/>
            <a:endCxn id="9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3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5"/>
            <a:endCxn id="14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5"/>
            <a:endCxn id="10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3" idx="3"/>
            <a:endCxn id="21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03884" y="1732620"/>
            <a:ext cx="472244" cy="472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0018 0.107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17 0.10787 L 0.04861 0.254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</a:t>
            </a:r>
            <a:r>
              <a:rPr lang="en-US" dirty="0" err="1" smtClean="0"/>
              <a:t>getMax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getMax</a:t>
            </a:r>
            <a:r>
              <a:rPr lang="en-US" dirty="0" smtClean="0"/>
              <a:t>() = The most </a:t>
            </a:r>
            <a:r>
              <a:rPr lang="en-US" dirty="0" smtClean="0">
                <a:solidFill>
                  <a:srgbClr val="00B050"/>
                </a:solidFill>
              </a:rPr>
              <a:t>right</a:t>
            </a:r>
            <a:r>
              <a:rPr lang="en-US" dirty="0" smtClean="0"/>
              <a:t> leaf 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4008" y="2276872"/>
            <a:ext cx="367240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getMax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2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1" idx="3"/>
            <a:endCxn id="19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03884" y="2283605"/>
            <a:ext cx="472244" cy="4722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09584 0.1164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61 0.11551 L 0.14965 0.252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</a:t>
            </a:r>
            <a:r>
              <a:rPr lang="en-US" dirty="0" err="1" smtClean="0"/>
              <a:t>getMin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 smtClean="0"/>
              <a:t>getMin</a:t>
            </a:r>
            <a:r>
              <a:rPr lang="en-US" dirty="0" smtClean="0"/>
              <a:t>() = The most </a:t>
            </a:r>
            <a:r>
              <a:rPr lang="en-US" dirty="0" smtClean="0">
                <a:solidFill>
                  <a:srgbClr val="00B050"/>
                </a:solidFill>
              </a:rPr>
              <a:t>left </a:t>
            </a:r>
            <a:r>
              <a:rPr lang="en-US" dirty="0" smtClean="0"/>
              <a:t>leaf 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4008" y="2276872"/>
            <a:ext cx="367240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getMin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Oval 5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7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9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10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1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2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1" idx="3"/>
            <a:endCxn id="19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03884" y="2283605"/>
            <a:ext cx="472244" cy="4722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-0.09323 0.111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23 0.11158 L -0.14705 0.256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Ascending sort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222601" y="184482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58505" y="263691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8509" y="2645296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886261" y="360057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90553" y="360057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6461" y="360057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90753" y="360057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3761590" y="2247909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122383" y="3039997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3761590" y="3039997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4922583" y="3048381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5521594" y="3048381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4625686" y="2247909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22601" y="461294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4458723" y="4003662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78585" y="1700808"/>
            <a:ext cx="712093" cy="110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959102" y="4149080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00246" y="3212976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74035" y="4157067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91760" y="2456402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64342" y="5157192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69943" y="4157067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01991" y="3212976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74235" y="4147542"/>
            <a:ext cx="38876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09666" y="5442148"/>
            <a:ext cx="375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10 20 30 50 51 55 80 90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lvl="1"/>
            <a:r>
              <a:rPr lang="en-US" dirty="0"/>
              <a:t>Ascending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636912"/>
            <a:ext cx="561662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 smtClean="0">
                <a:solidFill>
                  <a:srgbClr val="880000"/>
                </a:solidFill>
                <a:latin typeface="Consolas"/>
              </a:rPr>
              <a:t>treeSort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BSTree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BSTree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nn-NO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8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Traversal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Inorder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           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02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constructor</a:t>
            </a:r>
          </a:p>
          <a:p>
            <a:r>
              <a:rPr lang="en-US" dirty="0" err="1" smtClean="0"/>
              <a:t>isEmpty</a:t>
            </a:r>
            <a:endParaRPr lang="en-US" dirty="0"/>
          </a:p>
          <a:p>
            <a:r>
              <a:rPr lang="en-US" dirty="0" smtClean="0"/>
              <a:t>size</a:t>
            </a:r>
            <a:endParaRPr lang="en-US" dirty="0"/>
          </a:p>
          <a:p>
            <a:r>
              <a:rPr lang="en-US" dirty="0" smtClean="0"/>
              <a:t>contains</a:t>
            </a:r>
          </a:p>
          <a:p>
            <a:r>
              <a:rPr lang="en-US" dirty="0" err="1" smtClean="0"/>
              <a:t>getMin</a:t>
            </a:r>
            <a:endParaRPr lang="en-US" dirty="0" smtClean="0"/>
          </a:p>
          <a:p>
            <a:r>
              <a:rPr lang="en-US" dirty="0" err="1" smtClean="0"/>
              <a:t>getMax</a:t>
            </a:r>
            <a:endParaRPr lang="en-US" dirty="0"/>
          </a:p>
          <a:p>
            <a:r>
              <a:rPr lang="en-US" dirty="0" smtClean="0"/>
              <a:t>add</a:t>
            </a:r>
            <a:endParaRPr lang="en-US" dirty="0"/>
          </a:p>
          <a:p>
            <a:r>
              <a:rPr lang="en-US" dirty="0" smtClean="0"/>
              <a:t>remove</a:t>
            </a:r>
          </a:p>
          <a:p>
            <a:r>
              <a:rPr lang="en-US" dirty="0" err="1" smtClean="0"/>
              <a:t>treeSort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33385" y="1763524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85" y="1763524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33385" y="2236730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85" y="2236730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33385" y="270993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385" y="2709936"/>
                <a:ext cx="7200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25658" y="3183142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3183142"/>
                <a:ext cx="74263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6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25658" y="3656348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3656348"/>
                <a:ext cx="74263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06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851920" y="1268760"/>
            <a:ext cx="91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BSTree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25658" y="4129554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4129554"/>
                <a:ext cx="74263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6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25658" y="4602760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4602760"/>
                <a:ext cx="74263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06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25658" y="5075966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58" y="5075966"/>
                <a:ext cx="74263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6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51920" y="5549170"/>
                <a:ext cx="8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𝑛𝑑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549170"/>
                <a:ext cx="87568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90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80112" y="1124744"/>
                <a:ext cx="2980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124744"/>
                <a:ext cx="2980560" cy="461665"/>
              </a:xfrm>
              <a:prstGeom prst="rect">
                <a:avLst/>
              </a:prstGeom>
              <a:blipFill rotWithShape="1">
                <a:blip r:embed="rId12"/>
                <a:stretch>
                  <a:fillRect t="-10667" r="-40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95533" y="141277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best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1412776"/>
            <a:ext cx="790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worst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10774" y="1412776"/>
            <a:ext cx="95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average</a:t>
            </a:r>
            <a:endParaRPr lang="en-US" sz="2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39721" y="177281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21" y="1772816"/>
                <a:ext cx="720069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18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839721" y="2246022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21" y="2246022"/>
                <a:ext cx="720069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839721" y="271922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721" y="2719228"/>
                <a:ext cx="72006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186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661787" y="3192434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3192434"/>
                <a:ext cx="10759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61787" y="366564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3665640"/>
                <a:ext cx="107593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661787" y="4138846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4138846"/>
                <a:ext cx="107593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661787" y="461205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4612052"/>
                <a:ext cx="1075936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7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61787" y="508525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87" y="5085258"/>
                <a:ext cx="1075936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73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595263" y="5558462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63" y="5558462"/>
                <a:ext cx="120898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656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6847833" y="177281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33" y="1772816"/>
                <a:ext cx="72006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847833" y="2246022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33" y="2246022"/>
                <a:ext cx="72006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847833" y="271922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33" y="2719228"/>
                <a:ext cx="720069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669899" y="3192434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3192434"/>
                <a:ext cx="107593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333" r="-7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669899" y="3665640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3665640"/>
                <a:ext cx="1075936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669899" y="4138846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4138846"/>
                <a:ext cx="1075936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669899" y="4612052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4612052"/>
                <a:ext cx="1075936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73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669899" y="5085258"/>
                <a:ext cx="107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99" y="5085258"/>
                <a:ext cx="1075936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603375" y="5558462"/>
                <a:ext cx="1208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𝑛𝑙𝑜𝑔𝑛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75" y="5558462"/>
                <a:ext cx="1208985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333" r="-65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720039" y="177281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39" y="1772816"/>
                <a:ext cx="720069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17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720039" y="2246022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39" y="2246022"/>
                <a:ext cx="720069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720039" y="271922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39" y="2719228"/>
                <a:ext cx="720069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708754" y="3192434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3192434"/>
                <a:ext cx="742639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708754" y="3665640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3665640"/>
                <a:ext cx="742639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708754" y="4138846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4138846"/>
                <a:ext cx="742639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08754" y="4612052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4612052"/>
                <a:ext cx="742639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333" r="-115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708754" y="5085258"/>
                <a:ext cx="742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754" y="5085258"/>
                <a:ext cx="742639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115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656752" y="5558462"/>
                <a:ext cx="846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752" y="5558462"/>
                <a:ext cx="846642" cy="369332"/>
              </a:xfrm>
              <a:prstGeom prst="rect">
                <a:avLst/>
              </a:prstGeom>
              <a:blipFill rotWithShape="1">
                <a:blip r:embed="rId39"/>
                <a:stretch>
                  <a:fillRect t="-8333" r="-100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 1: </a:t>
            </a:r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Collection with </a:t>
            </a:r>
            <a:r>
              <a:rPr lang="en-US" dirty="0" err="1" smtClean="0"/>
              <a:t>BSTree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B0F0"/>
                </a:solidFill>
              </a:rPr>
              <a:t>BSTreeCollection</a:t>
            </a:r>
            <a:endParaRPr lang="en-US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Set with </a:t>
            </a:r>
            <a:r>
              <a:rPr lang="en-US" dirty="0" err="1" smtClean="0"/>
              <a:t>BSTree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00B050"/>
                </a:solidFill>
              </a:rPr>
              <a:t>BSTreeSet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Quickly search</a:t>
            </a:r>
          </a:p>
          <a:p>
            <a:pPr lvl="1"/>
            <a:r>
              <a:rPr lang="en-US" dirty="0" smtClean="0"/>
              <a:t>Reduce search space</a:t>
            </a:r>
          </a:p>
          <a:p>
            <a:r>
              <a:rPr lang="en-US" dirty="0" smtClean="0"/>
              <a:t>Find max and min</a:t>
            </a:r>
          </a:p>
          <a:p>
            <a:r>
              <a:rPr lang="en-US" dirty="0" smtClean="0"/>
              <a:t>Sorting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94448" cy="4937760"/>
          </a:xfrm>
        </p:spPr>
        <p:txBody>
          <a:bodyPr/>
          <a:lstStyle/>
          <a:p>
            <a:r>
              <a:rPr lang="en-US" dirty="0" smtClean="0"/>
              <a:t>BST is binary tree with two additional conditions: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left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contains </a:t>
            </a:r>
            <a:r>
              <a:rPr lang="en-US" dirty="0">
                <a:solidFill>
                  <a:schemeClr val="tx1"/>
                </a:solidFill>
              </a:rPr>
              <a:t>only nodes with </a:t>
            </a:r>
            <a:r>
              <a:rPr lang="en-US" dirty="0" smtClean="0">
                <a:solidFill>
                  <a:srgbClr val="00B0F0"/>
                </a:solidFill>
              </a:rPr>
              <a:t>less </a:t>
            </a:r>
            <a:r>
              <a:rPr lang="en-US" dirty="0">
                <a:solidFill>
                  <a:srgbClr val="00B0F0"/>
                </a:solidFill>
              </a:rPr>
              <a:t>than </a:t>
            </a:r>
            <a:r>
              <a:rPr lang="en-US" dirty="0" smtClean="0">
                <a:solidFill>
                  <a:schemeClr val="tx1"/>
                </a:solidFill>
              </a:rPr>
              <a:t>root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right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subtree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contains </a:t>
            </a:r>
            <a:r>
              <a:rPr lang="en-US" dirty="0">
                <a:solidFill>
                  <a:schemeClr val="tx1"/>
                </a:solidFill>
              </a:rPr>
              <a:t>only nodes with </a:t>
            </a:r>
            <a:r>
              <a:rPr lang="en-US" dirty="0" smtClean="0">
                <a:solidFill>
                  <a:srgbClr val="00B050"/>
                </a:solidFill>
              </a:rPr>
              <a:t>greater </a:t>
            </a:r>
            <a:r>
              <a:rPr lang="en-US" dirty="0">
                <a:solidFill>
                  <a:srgbClr val="00B050"/>
                </a:solidFill>
              </a:rPr>
              <a:t>than or equal to </a:t>
            </a:r>
            <a:r>
              <a:rPr lang="en-US" dirty="0" smtClean="0">
                <a:solidFill>
                  <a:schemeClr val="tx1"/>
                </a:solidFill>
              </a:rPr>
              <a:t>root</a:t>
            </a:r>
          </a:p>
          <a:p>
            <a:pPr lvl="1"/>
            <a:r>
              <a:rPr lang="en-US" dirty="0"/>
              <a:t>Both the left and right </a:t>
            </a:r>
            <a:r>
              <a:rPr lang="en-US" dirty="0" err="1"/>
              <a:t>subtrees</a:t>
            </a:r>
            <a:r>
              <a:rPr lang="en-US" dirty="0"/>
              <a:t> must also be binary search trees.</a:t>
            </a:r>
          </a:p>
        </p:txBody>
      </p:sp>
      <p:sp>
        <p:nvSpPr>
          <p:cNvPr id="4" name="Oval 3"/>
          <p:cNvSpPr/>
          <p:nvPr/>
        </p:nvSpPr>
        <p:spPr>
          <a:xfrm>
            <a:off x="6187988" y="170080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23892" y="2492896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83896" y="250128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51648" y="3456561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55940" y="3456561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1848" y="3456561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556140" y="3456561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5726977" y="2103893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5087770" y="2895981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5726977" y="2895981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6887970" y="2904365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7486981" y="2904365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6591073" y="2103893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187988" y="446892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6424110" y="3859646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8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BSTs for same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Not unique</a:t>
            </a:r>
          </a:p>
          <a:p>
            <a:pPr lvl="1"/>
            <a:r>
              <a:rPr lang="en-US" dirty="0" smtClean="0"/>
              <a:t>Small depth is good for searching</a:t>
            </a:r>
          </a:p>
          <a:p>
            <a:pPr lvl="1"/>
            <a:r>
              <a:rPr lang="en-US" dirty="0" smtClean="0"/>
              <a:t>Depend on add sequence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26499" y="319057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06820" y="375710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16180" y="375710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26281" y="439989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834647" y="439989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529110" y="439989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6909905" y="3593660"/>
            <a:ext cx="385753" cy="2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6362403" y="4160192"/>
            <a:ext cx="213576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6909905" y="4160192"/>
            <a:ext cx="160864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7765232" y="4160192"/>
            <a:ext cx="220107" cy="23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7629584" y="3593660"/>
            <a:ext cx="355755" cy="23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2209" y="501967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71485" y="3444613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87588" y="398132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559430" y="2902543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7186" y="551882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89537" y="450681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2" idx="5"/>
            <a:endCxn id="20" idx="1"/>
          </p:cNvCxnSpPr>
          <p:nvPr/>
        </p:nvCxnSpPr>
        <p:spPr>
          <a:xfrm>
            <a:off x="1962515" y="3305628"/>
            <a:ext cx="178129" cy="20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5"/>
            <a:endCxn id="21" idx="1"/>
          </p:cNvCxnSpPr>
          <p:nvPr/>
        </p:nvCxnSpPr>
        <p:spPr>
          <a:xfrm>
            <a:off x="2474570" y="3847698"/>
            <a:ext cx="182177" cy="202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24" idx="7"/>
          </p:cNvCxnSpPr>
          <p:nvPr/>
        </p:nvCxnSpPr>
        <p:spPr>
          <a:xfrm flipH="1">
            <a:off x="2492622" y="4384412"/>
            <a:ext cx="164125" cy="19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3"/>
            <a:endCxn id="19" idx="7"/>
          </p:cNvCxnSpPr>
          <p:nvPr/>
        </p:nvCxnSpPr>
        <p:spPr>
          <a:xfrm flipH="1">
            <a:off x="2005294" y="4909902"/>
            <a:ext cx="153402" cy="17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23" idx="7"/>
          </p:cNvCxnSpPr>
          <p:nvPr/>
        </p:nvCxnSpPr>
        <p:spPr>
          <a:xfrm flipH="1">
            <a:off x="1490271" y="5422763"/>
            <a:ext cx="181097" cy="165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35896" y="458698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620497" y="353732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136600" y="403828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8442" y="2995257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615171" y="4590539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123224" y="406700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5"/>
            <a:endCxn id="55" idx="1"/>
          </p:cNvCxnSpPr>
          <p:nvPr/>
        </p:nvCxnSpPr>
        <p:spPr>
          <a:xfrm>
            <a:off x="4511527" y="3398342"/>
            <a:ext cx="178129" cy="20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5" idx="5"/>
            <a:endCxn id="56" idx="1"/>
          </p:cNvCxnSpPr>
          <p:nvPr/>
        </p:nvCxnSpPr>
        <p:spPr>
          <a:xfrm>
            <a:off x="5023582" y="3940412"/>
            <a:ext cx="182177" cy="167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3"/>
            <a:endCxn id="59" idx="7"/>
          </p:cNvCxnSpPr>
          <p:nvPr/>
        </p:nvCxnSpPr>
        <p:spPr>
          <a:xfrm flipH="1">
            <a:off x="4526309" y="3940412"/>
            <a:ext cx="163347" cy="195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9" idx="3"/>
            <a:endCxn id="54" idx="7"/>
          </p:cNvCxnSpPr>
          <p:nvPr/>
        </p:nvCxnSpPr>
        <p:spPr>
          <a:xfrm flipH="1">
            <a:off x="4038981" y="4470085"/>
            <a:ext cx="153402" cy="18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5"/>
            <a:endCxn id="58" idx="1"/>
          </p:cNvCxnSpPr>
          <p:nvPr/>
        </p:nvCxnSpPr>
        <p:spPr>
          <a:xfrm>
            <a:off x="4526309" y="4470085"/>
            <a:ext cx="158021" cy="18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054400" y="5786100"/>
                <a:ext cx="34524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00" y="5786100"/>
                <a:ext cx="345242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477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6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BST with </a:t>
            </a:r>
            <a:r>
              <a:rPr lang="en-US" dirty="0" err="1" smtClean="0"/>
              <a:t>BinaryTree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1844824"/>
            <a:ext cx="6480720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BSTree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BinaryTree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SIZE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 == 0; }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contains(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getMin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getMax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</a:p>
          <a:p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compareTo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getNode(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r,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e)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 virtual </a:t>
            </a:r>
            <a:r>
              <a:rPr lang="pt-BR" sz="16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add(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r,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600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protected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 </a:t>
            </a:r>
            <a:r>
              <a:rPr lang="pt-BR" sz="1600" dirty="0" smtClean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remove(</a:t>
            </a:r>
            <a:r>
              <a:rPr lang="pt-BR" sz="16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r, </a:t>
            </a:r>
            <a:r>
              <a:rPr lang="pt-BR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pt-BR" sz="16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31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/>
              <a:t>add(object e)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803884" y="1732620"/>
            <a:ext cx="472244" cy="472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9" idx="5"/>
          </p:cNvCxnSpPr>
          <p:nvPr/>
        </p:nvCxnSpPr>
        <p:spPr>
          <a:xfrm>
            <a:off x="2670829" y="4435710"/>
            <a:ext cx="265085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65265" y="1556792"/>
            <a:ext cx="405115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add(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65265" y="2276872"/>
            <a:ext cx="4051151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 </a:t>
            </a:r>
            <a:endParaRPr lang="en-US" sz="14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add(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add(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91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0018 0.107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18 0.10787 L 0.04514 0.254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14 0.25486 L 0.10018 0.4858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remove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 leaf or</a:t>
            </a:r>
            <a:br>
              <a:rPr lang="en-US" dirty="0" smtClean="0"/>
            </a:br>
            <a:r>
              <a:rPr lang="en-US" dirty="0" smtClean="0"/>
              <a:t>its parent</a:t>
            </a:r>
          </a:p>
        </p:txBody>
      </p:sp>
      <p:sp>
        <p:nvSpPr>
          <p:cNvPr id="4" name="Oval 3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07904" y="1249596"/>
            <a:ext cx="511256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= remove(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root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); }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07904" y="1908115"/>
            <a:ext cx="5112568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4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Has left and right nodes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    { ...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remove 2.1 (Take min of right)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20026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0" idx="3"/>
            <a:endCxn id="19" idx="0"/>
          </p:cNvCxnSpPr>
          <p:nvPr/>
        </p:nvCxnSpPr>
        <p:spPr>
          <a:xfrm flipH="1">
            <a:off x="2956148" y="4435710"/>
            <a:ext cx="28504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635896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5"/>
            <a:endCxn id="22" idx="0"/>
          </p:cNvCxnSpPr>
          <p:nvPr/>
        </p:nvCxnSpPr>
        <p:spPr>
          <a:xfrm>
            <a:off x="3575121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76886" y="1628800"/>
            <a:ext cx="447157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 Take right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0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0347 -0.287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43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BSTree</a:t>
            </a:r>
            <a:r>
              <a:rPr lang="en-US" dirty="0" smtClean="0"/>
              <a:t>: remove 2.2 (Take max of left)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03884" y="2276872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39788" y="3068960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99792" y="3077344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80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75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3718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2036" y="4032625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1342873" y="2679957"/>
            <a:ext cx="530170" cy="458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703666" y="3472045"/>
            <a:ext cx="305281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342873" y="3472045"/>
            <a:ext cx="265085" cy="560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9" idx="0"/>
          </p:cNvCxnSpPr>
          <p:nvPr/>
        </p:nvCxnSpPr>
        <p:spPr>
          <a:xfrm flipH="1">
            <a:off x="2503866" y="3480429"/>
            <a:ext cx="265085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10" idx="0"/>
          </p:cNvCxnSpPr>
          <p:nvPr/>
        </p:nvCxnSpPr>
        <p:spPr>
          <a:xfrm>
            <a:off x="3102877" y="3480429"/>
            <a:ext cx="305281" cy="552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6" idx="1"/>
          </p:cNvCxnSpPr>
          <p:nvPr/>
        </p:nvCxnSpPr>
        <p:spPr>
          <a:xfrm>
            <a:off x="2206969" y="2679957"/>
            <a:ext cx="561982" cy="466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03884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9" idx="3"/>
            <a:endCxn id="17" idx="0"/>
          </p:cNvCxnSpPr>
          <p:nvPr/>
        </p:nvCxnSpPr>
        <p:spPr>
          <a:xfrm flipH="1">
            <a:off x="2040006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20026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9" idx="5"/>
            <a:endCxn id="19" idx="0"/>
          </p:cNvCxnSpPr>
          <p:nvPr/>
        </p:nvCxnSpPr>
        <p:spPr>
          <a:xfrm>
            <a:off x="2670829" y="4435710"/>
            <a:ext cx="285319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35896" y="5044988"/>
            <a:ext cx="472244" cy="4722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95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0" idx="5"/>
            <a:endCxn id="21" idx="0"/>
          </p:cNvCxnSpPr>
          <p:nvPr/>
        </p:nvCxnSpPr>
        <p:spPr>
          <a:xfrm>
            <a:off x="3575121" y="4435710"/>
            <a:ext cx="296897" cy="60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6886" y="1628800"/>
            <a:ext cx="447157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pt-B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pt-BR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pt-BR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cmp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0)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?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}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latin typeface="Consolas"/>
              </a:rPr>
              <a:t> </a:t>
            </a:r>
            <a:r>
              <a:rPr lang="en-US" sz="1200" dirty="0" smtClean="0">
                <a:latin typeface="Consolas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Take left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Node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remove(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0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-0.00208 -0.287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43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A8FDF6-644A-4311-925D-2623D10EBD1D}"/>
</file>

<file path=customXml/itemProps2.xml><?xml version="1.0" encoding="utf-8"?>
<ds:datastoreItem xmlns:ds="http://schemas.openxmlformats.org/officeDocument/2006/customXml" ds:itemID="{FA2C1790-C579-45AB-9A56-2CEE8B331D2A}"/>
</file>

<file path=customXml/itemProps3.xml><?xml version="1.0" encoding="utf-8"?>
<ds:datastoreItem xmlns:ds="http://schemas.openxmlformats.org/officeDocument/2006/customXml" ds:itemID="{2ADEC720-C619-4D92-8DAE-C056E9CB7C88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415</TotalTime>
  <Words>1206</Words>
  <Application>Microsoft Office PowerPoint</Application>
  <PresentationFormat>On-screen Show (4:3)</PresentationFormat>
  <Paragraphs>336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Bookman Old Style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Binary Search Tree</vt:lpstr>
      <vt:lpstr>Why we need BST?</vt:lpstr>
      <vt:lpstr>What is BST?</vt:lpstr>
      <vt:lpstr>Many BSTs for same data</vt:lpstr>
      <vt:lpstr>Implement BST with BinaryTree</vt:lpstr>
      <vt:lpstr>BSTree: add</vt:lpstr>
      <vt:lpstr>BSTree: remove 1</vt:lpstr>
      <vt:lpstr>BSTree: remove 2.1 (Take min of right)</vt:lpstr>
      <vt:lpstr>BSTree: remove 2.2 (Take max of left)</vt:lpstr>
      <vt:lpstr>BSTree: contains</vt:lpstr>
      <vt:lpstr>BSTree: getMax</vt:lpstr>
      <vt:lpstr>BSTree: getMin</vt:lpstr>
      <vt:lpstr>Tree Traversal</vt:lpstr>
      <vt:lpstr>Sorting</vt:lpstr>
      <vt:lpstr>Complexity</vt:lpstr>
      <vt:lpstr>Class work 1: BSTree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TON</dc:creator>
  <cp:lastModifiedBy>Parinya Sanguansat</cp:lastModifiedBy>
  <cp:revision>25</cp:revision>
  <dcterms:created xsi:type="dcterms:W3CDTF">2012-08-03T05:43:31Z</dcterms:created>
  <dcterms:modified xsi:type="dcterms:W3CDTF">2015-11-03T04:33:45Z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