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7" r:id="rId12"/>
    <p:sldId id="270" r:id="rId13"/>
    <p:sldId id="266" r:id="rId14"/>
    <p:sldId id="268" r:id="rId15"/>
    <p:sldId id="271" r:id="rId16"/>
    <p:sldId id="269" r:id="rId1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8" autoAdjust="0"/>
    <p:restoredTop sz="94660"/>
  </p:normalViewPr>
  <p:slideViewPr>
    <p:cSldViewPr>
      <p:cViewPr varScale="1">
        <p:scale>
          <a:sx n="57" d="100"/>
          <a:sy n="57" d="100"/>
        </p:scale>
        <p:origin x="-6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07/08/55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07/08/55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07/08/55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07/08/55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07/08/55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07/08/55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07/08/55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07/08/55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07/08/55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07/08/55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07/08/55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07/08/55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0.png"/><Relationship Id="rId5" Type="http://schemas.openxmlformats.org/officeDocument/2006/relationships/image" Target="../media/image5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AVL Tree with </a:t>
            </a:r>
            <a:r>
              <a:rPr lang="en-US" dirty="0" err="1" smtClean="0"/>
              <a:t>BSTree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AVLTree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44461" y="2427853"/>
            <a:ext cx="6711915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AVLTree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BSTree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AVLNode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800" dirty="0" smtClean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{}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pt-BR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/>
              </a:rPr>
              <a:t>override </a:t>
            </a:r>
            <a:r>
              <a:rPr lang="pt-BR" sz="1800" dirty="0" smtClean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add(</a:t>
            </a:r>
            <a:r>
              <a:rPr lang="pt-BR" sz="18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t-BR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8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{}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pt-BR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 smtClean="0">
                <a:solidFill>
                  <a:srgbClr val="0000FF"/>
                </a:solidFill>
                <a:latin typeface="Consolas"/>
              </a:rPr>
              <a:t>override </a:t>
            </a:r>
            <a:r>
              <a:rPr lang="pt-BR" sz="1800" dirty="0" smtClean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remove(</a:t>
            </a:r>
            <a:r>
              <a:rPr lang="pt-BR" sz="18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t-BR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8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{}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rebalance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){}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/>
              </a:rPr>
              <a:t>override </a:t>
            </a:r>
            <a:r>
              <a:rPr lang="en-US" sz="1800" dirty="0" smtClean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rotateLeftChild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){}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/>
              </a:rPr>
              <a:t>override </a:t>
            </a:r>
            <a:r>
              <a:rPr lang="en-US" sz="1800" dirty="0" smtClean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rotateRightChild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){}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81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AVLNode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rebalanceValue</a:t>
            </a:r>
            <a:r>
              <a:rPr lang="en-US" dirty="0" smtClean="0"/>
              <a:t> = {-2,  -1,   0,   1,   2}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1680" y="1268760"/>
            <a:ext cx="5760640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AVLNode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DEPTH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AVLNode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: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setDepth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setDepth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DEPTH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1 +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Max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depth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depth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));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depth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pt-BR" sz="1400" dirty="0">
                <a:solidFill>
                  <a:prstClr val="black"/>
                </a:solidFill>
                <a:latin typeface="Consolas"/>
              </a:rPr>
              <a:t>    { 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? -1 : ((</a:t>
            </a:r>
            <a:r>
              <a:rPr lang="pt-BR" sz="1400" dirty="0">
                <a:solidFill>
                  <a:srgbClr val="2B91AF"/>
                </a:solidFill>
                <a:latin typeface="Consolas"/>
              </a:rPr>
              <a:t>AVLNode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DEPTH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balanceValue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depth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-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depth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Minus 5"/>
          <p:cNvSpPr/>
          <p:nvPr/>
        </p:nvSpPr>
        <p:spPr>
          <a:xfrm>
            <a:off x="4283968" y="5085184"/>
            <a:ext cx="360040" cy="144016"/>
          </a:xfrm>
          <a:prstGeom prst="mathMin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 rot="20067316">
            <a:off x="3779912" y="5083765"/>
            <a:ext cx="360040" cy="144016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89310" y="5063113"/>
            <a:ext cx="399951" cy="238095"/>
            <a:chOff x="3289310" y="5061694"/>
            <a:chExt cx="399951" cy="238095"/>
          </a:xfrm>
        </p:grpSpPr>
        <p:sp>
          <p:nvSpPr>
            <p:cNvPr id="8" name="Minus 7"/>
            <p:cNvSpPr/>
            <p:nvPr/>
          </p:nvSpPr>
          <p:spPr>
            <a:xfrm rot="20067316">
              <a:off x="3289310" y="5061694"/>
              <a:ext cx="360040" cy="144016"/>
            </a:xfrm>
            <a:prstGeom prst="mathMin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inus 8"/>
            <p:cNvSpPr/>
            <p:nvPr/>
          </p:nvSpPr>
          <p:spPr>
            <a:xfrm rot="20067316">
              <a:off x="3329221" y="5155773"/>
              <a:ext cx="360040" cy="144016"/>
            </a:xfrm>
            <a:prstGeom prst="mathMin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Minus 10"/>
          <p:cNvSpPr/>
          <p:nvPr/>
        </p:nvSpPr>
        <p:spPr>
          <a:xfrm rot="1532684" flipH="1">
            <a:off x="4801478" y="5085184"/>
            <a:ext cx="360040" cy="144016"/>
          </a:xfrm>
          <a:prstGeom prst="mathMinu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flipH="1">
            <a:off x="5220072" y="5086603"/>
            <a:ext cx="399951" cy="238095"/>
            <a:chOff x="3289310" y="5061694"/>
            <a:chExt cx="399951" cy="238095"/>
          </a:xfrm>
          <a:solidFill>
            <a:srgbClr val="FFC000"/>
          </a:solidFill>
        </p:grpSpPr>
        <p:sp>
          <p:nvSpPr>
            <p:cNvPr id="13" name="Minus 12"/>
            <p:cNvSpPr/>
            <p:nvPr/>
          </p:nvSpPr>
          <p:spPr>
            <a:xfrm rot="20067316">
              <a:off x="3289310" y="5061694"/>
              <a:ext cx="360040" cy="144016"/>
            </a:xfrm>
            <a:prstGeom prst="mathMinus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inus 13"/>
            <p:cNvSpPr/>
            <p:nvPr/>
          </p:nvSpPr>
          <p:spPr>
            <a:xfrm rot="20067316">
              <a:off x="3329221" y="5155773"/>
              <a:ext cx="360040" cy="144016"/>
            </a:xfrm>
            <a:prstGeom prst="mathMinus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AVLTree</a:t>
            </a:r>
            <a:r>
              <a:rPr lang="en-US" dirty="0" smtClean="0"/>
              <a:t>: add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Node add(Node r, object e)</a:t>
            </a:r>
          </a:p>
          <a:p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1486904" y="1916832"/>
            <a:ext cx="619268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  <a:endParaRPr lang="th-TH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th-TH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h-TH" sz="18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th-TH" sz="1800" dirty="0">
              <a:solidFill>
                <a:prstClr val="black"/>
              </a:solidFill>
              <a:latin typeface="Consolas"/>
            </a:endParaRPr>
          </a:p>
          <a:p>
            <a:r>
              <a:rPr lang="it-IT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it-IT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it-IT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it-IT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it-IT" sz="1800" dirty="0">
                <a:solidFill>
                  <a:srgbClr val="2B91AF"/>
                </a:solidFill>
                <a:latin typeface="Consolas"/>
              </a:rPr>
              <a:t>AVLNode</a:t>
            </a:r>
            <a:r>
              <a:rPr lang="it-IT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it-IT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it-IT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it-IT" sz="18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it-IT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it-IT" sz="18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it-IT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th-TH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h-TH" sz="1800" dirty="0" smtClean="0">
                <a:solidFill>
                  <a:prstClr val="black"/>
                </a:solidFill>
                <a:latin typeface="Consolas"/>
              </a:rPr>
              <a:t>        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th-TH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th-TH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h-TH" sz="1800" dirty="0" smtClean="0">
                <a:solidFill>
                  <a:prstClr val="black"/>
                </a:solidFill>
                <a:latin typeface="Consolas"/>
              </a:rPr>
              <a:t>        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th-TH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.add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rebalance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h-TH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h-TH" sz="1800" dirty="0" smtClean="0">
                <a:solidFill>
                  <a:prstClr val="black"/>
                </a:solidFill>
                <a:latin typeface="Consolas"/>
              </a:rPr>
              <a:t>        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th-TH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  <a:endParaRPr lang="th-TH" sz="1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756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AVLTree</a:t>
            </a:r>
            <a:r>
              <a:rPr lang="en-US" dirty="0" smtClean="0"/>
              <a:t>: rebalance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Case 1: unbalance in </a:t>
            </a:r>
            <a:r>
              <a:rPr lang="en-US" dirty="0" smtClean="0">
                <a:solidFill>
                  <a:srgbClr val="00B050"/>
                </a:solidFill>
              </a:rPr>
              <a:t>same</a:t>
            </a:r>
            <a:r>
              <a:rPr lang="en-US" dirty="0" smtClean="0"/>
              <a:t> direction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Case 2: </a:t>
            </a:r>
            <a:r>
              <a:rPr lang="en-US" dirty="0"/>
              <a:t>unbalance in </a:t>
            </a:r>
            <a:r>
              <a:rPr lang="en-US" dirty="0" smtClean="0">
                <a:solidFill>
                  <a:srgbClr val="FF0000"/>
                </a:solidFill>
              </a:rPr>
              <a:t>opposite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08765" y="1772816"/>
            <a:ext cx="360040" cy="360040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Oval 5"/>
          <p:cNvSpPr/>
          <p:nvPr/>
        </p:nvSpPr>
        <p:spPr>
          <a:xfrm>
            <a:off x="1048725" y="2255883"/>
            <a:ext cx="360040" cy="36004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7" name="Straight Arrow Connector 6"/>
          <p:cNvCxnSpPr>
            <a:stCxn id="5" idx="5"/>
            <a:endCxn id="8" idx="0"/>
          </p:cNvCxnSpPr>
          <p:nvPr/>
        </p:nvCxnSpPr>
        <p:spPr>
          <a:xfrm>
            <a:off x="1716078" y="2080129"/>
            <a:ext cx="232747" cy="175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768805" y="2255883"/>
            <a:ext cx="360040" cy="36004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" name="Straight Arrow Connector 8"/>
          <p:cNvCxnSpPr>
            <a:stCxn id="5" idx="3"/>
            <a:endCxn id="6" idx="0"/>
          </p:cNvCxnSpPr>
          <p:nvPr/>
        </p:nvCxnSpPr>
        <p:spPr>
          <a:xfrm flipH="1">
            <a:off x="1228745" y="2080129"/>
            <a:ext cx="232747" cy="175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5"/>
            <a:endCxn id="11" idx="0"/>
          </p:cNvCxnSpPr>
          <p:nvPr/>
        </p:nvCxnSpPr>
        <p:spPr>
          <a:xfrm>
            <a:off x="2076118" y="2563196"/>
            <a:ext cx="160739" cy="196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56837" y="2759939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Oval 11"/>
          <p:cNvSpPr/>
          <p:nvPr/>
        </p:nvSpPr>
        <p:spPr>
          <a:xfrm>
            <a:off x="1480773" y="2759939"/>
            <a:ext cx="360040" cy="360040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Oval 12"/>
          <p:cNvSpPr/>
          <p:nvPr/>
        </p:nvSpPr>
        <p:spPr>
          <a:xfrm>
            <a:off x="2344869" y="3263995"/>
            <a:ext cx="360040" cy="36004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4" name="Straight Arrow Connector 13"/>
          <p:cNvCxnSpPr>
            <a:stCxn id="11" idx="5"/>
            <a:endCxn id="13" idx="0"/>
          </p:cNvCxnSpPr>
          <p:nvPr/>
        </p:nvCxnSpPr>
        <p:spPr>
          <a:xfrm>
            <a:off x="2364150" y="3067252"/>
            <a:ext cx="160739" cy="196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2" idx="0"/>
          </p:cNvCxnSpPr>
          <p:nvPr/>
        </p:nvCxnSpPr>
        <p:spPr>
          <a:xfrm flipH="1">
            <a:off x="1660793" y="2563196"/>
            <a:ext cx="160739" cy="196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 flipH="1">
            <a:off x="1408765" y="1844824"/>
            <a:ext cx="399951" cy="238095"/>
            <a:chOff x="3289310" y="5061694"/>
            <a:chExt cx="399951" cy="238095"/>
          </a:xfrm>
          <a:solidFill>
            <a:srgbClr val="FFC000"/>
          </a:solidFill>
        </p:grpSpPr>
        <p:sp>
          <p:nvSpPr>
            <p:cNvPr id="26" name="Minus 25"/>
            <p:cNvSpPr/>
            <p:nvPr/>
          </p:nvSpPr>
          <p:spPr>
            <a:xfrm rot="20067316">
              <a:off x="3289310" y="5061694"/>
              <a:ext cx="360040" cy="144016"/>
            </a:xfrm>
            <a:prstGeom prst="mathMinus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inus 26"/>
            <p:cNvSpPr/>
            <p:nvPr/>
          </p:nvSpPr>
          <p:spPr>
            <a:xfrm rot="20067316">
              <a:off x="3329221" y="5155773"/>
              <a:ext cx="360040" cy="144016"/>
            </a:xfrm>
            <a:prstGeom prst="mathMinus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Minus 27"/>
          <p:cNvSpPr/>
          <p:nvPr/>
        </p:nvSpPr>
        <p:spPr>
          <a:xfrm rot="1532684" flipH="1">
            <a:off x="1780467" y="2387267"/>
            <a:ext cx="360040" cy="144016"/>
          </a:xfrm>
          <a:prstGeom prst="mathMinu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2344869" y="3372007"/>
            <a:ext cx="360040" cy="144016"/>
          </a:xfrm>
          <a:prstGeom prst="mathMin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 rot="1532684" flipH="1">
            <a:off x="2075336" y="2875001"/>
            <a:ext cx="360040" cy="144016"/>
          </a:xfrm>
          <a:prstGeom prst="mathMinu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30"/>
          <p:cNvSpPr/>
          <p:nvPr/>
        </p:nvSpPr>
        <p:spPr>
          <a:xfrm>
            <a:off x="1489084" y="2879637"/>
            <a:ext cx="360040" cy="144016"/>
          </a:xfrm>
          <a:prstGeom prst="mathMin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inus 31"/>
          <p:cNvSpPr/>
          <p:nvPr/>
        </p:nvSpPr>
        <p:spPr>
          <a:xfrm>
            <a:off x="1043608" y="2363822"/>
            <a:ext cx="360040" cy="144016"/>
          </a:xfrm>
          <a:prstGeom prst="mathMin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2704910" y="2217969"/>
            <a:ext cx="1008111" cy="706975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Rotate</a:t>
            </a:r>
          </a:p>
        </p:txBody>
      </p:sp>
      <p:sp>
        <p:nvSpPr>
          <p:cNvPr id="72" name="Curved Down Arrow 71"/>
          <p:cNvSpPr/>
          <p:nvPr/>
        </p:nvSpPr>
        <p:spPr>
          <a:xfrm flipH="1">
            <a:off x="1624789" y="2132856"/>
            <a:ext cx="382566" cy="180019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3857037" y="1823835"/>
            <a:ext cx="1512168" cy="1368152"/>
            <a:chOff x="4139952" y="1823835"/>
            <a:chExt cx="1512168" cy="1368152"/>
          </a:xfrm>
        </p:grpSpPr>
        <p:sp>
          <p:nvSpPr>
            <p:cNvPr id="73" name="Oval 72"/>
            <p:cNvSpPr/>
            <p:nvPr/>
          </p:nvSpPr>
          <p:spPr>
            <a:xfrm>
              <a:off x="4427984" y="2348880"/>
              <a:ext cx="360040" cy="3600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4" name="Oval 73"/>
            <p:cNvSpPr/>
            <p:nvPr/>
          </p:nvSpPr>
          <p:spPr>
            <a:xfrm>
              <a:off x="4139952" y="2831947"/>
              <a:ext cx="360040" cy="36004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6" name="Oval 75"/>
            <p:cNvSpPr/>
            <p:nvPr/>
          </p:nvSpPr>
          <p:spPr>
            <a:xfrm>
              <a:off x="4716016" y="1823835"/>
              <a:ext cx="360040" cy="3600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77" name="Straight Arrow Connector 76"/>
            <p:cNvCxnSpPr>
              <a:stCxn id="73" idx="3"/>
              <a:endCxn id="74" idx="0"/>
            </p:cNvCxnSpPr>
            <p:nvPr/>
          </p:nvCxnSpPr>
          <p:spPr>
            <a:xfrm flipH="1">
              <a:off x="4319972" y="2656193"/>
              <a:ext cx="160739" cy="1757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6" idx="5"/>
              <a:endCxn id="79" idx="0"/>
            </p:cNvCxnSpPr>
            <p:nvPr/>
          </p:nvCxnSpPr>
          <p:spPr>
            <a:xfrm>
              <a:off x="5023329" y="2131148"/>
              <a:ext cx="160739" cy="1967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5004048" y="2327891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0" name="Oval 79"/>
            <p:cNvSpPr/>
            <p:nvPr/>
          </p:nvSpPr>
          <p:spPr>
            <a:xfrm>
              <a:off x="4688373" y="2831947"/>
              <a:ext cx="360040" cy="360040"/>
            </a:xfrm>
            <a:prstGeom prst="ellipse">
              <a:avLst/>
            </a:prstGeom>
            <a:solidFill>
              <a:schemeClr val="bg2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1" name="Oval 80"/>
            <p:cNvSpPr/>
            <p:nvPr/>
          </p:nvSpPr>
          <p:spPr>
            <a:xfrm>
              <a:off x="5292080" y="2831947"/>
              <a:ext cx="360040" cy="3600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82" name="Straight Arrow Connector 81"/>
            <p:cNvCxnSpPr>
              <a:stCxn id="79" idx="5"/>
              <a:endCxn id="81" idx="0"/>
            </p:cNvCxnSpPr>
            <p:nvPr/>
          </p:nvCxnSpPr>
          <p:spPr>
            <a:xfrm>
              <a:off x="5311361" y="2635204"/>
              <a:ext cx="160739" cy="1967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Minus 87"/>
            <p:cNvSpPr/>
            <p:nvPr/>
          </p:nvSpPr>
          <p:spPr>
            <a:xfrm>
              <a:off x="5292080" y="2939959"/>
              <a:ext cx="360040" cy="14401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Minus 88"/>
            <p:cNvSpPr/>
            <p:nvPr/>
          </p:nvSpPr>
          <p:spPr>
            <a:xfrm rot="1532684" flipH="1">
              <a:off x="5022547" y="2442953"/>
              <a:ext cx="360040" cy="144016"/>
            </a:xfrm>
            <a:prstGeom prst="mathMinus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Minus 89"/>
            <p:cNvSpPr/>
            <p:nvPr/>
          </p:nvSpPr>
          <p:spPr>
            <a:xfrm>
              <a:off x="4427984" y="2492896"/>
              <a:ext cx="360040" cy="14401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Minus 90"/>
            <p:cNvSpPr/>
            <p:nvPr/>
          </p:nvSpPr>
          <p:spPr>
            <a:xfrm>
              <a:off x="4139952" y="2924944"/>
              <a:ext cx="360040" cy="14401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>
              <a:stCxn id="73" idx="5"/>
              <a:endCxn id="80" idx="0"/>
            </p:cNvCxnSpPr>
            <p:nvPr/>
          </p:nvCxnSpPr>
          <p:spPr>
            <a:xfrm>
              <a:off x="4735297" y="2656193"/>
              <a:ext cx="133096" cy="1757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76" idx="3"/>
              <a:endCxn id="73" idx="0"/>
            </p:cNvCxnSpPr>
            <p:nvPr/>
          </p:nvCxnSpPr>
          <p:spPr>
            <a:xfrm flipH="1">
              <a:off x="4608004" y="2131148"/>
              <a:ext cx="160739" cy="2177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Minus 103"/>
            <p:cNvSpPr/>
            <p:nvPr/>
          </p:nvSpPr>
          <p:spPr>
            <a:xfrm>
              <a:off x="4692570" y="2935803"/>
              <a:ext cx="360040" cy="14401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Minus 104"/>
            <p:cNvSpPr/>
            <p:nvPr/>
          </p:nvSpPr>
          <p:spPr>
            <a:xfrm>
              <a:off x="4727739" y="1939341"/>
              <a:ext cx="360040" cy="14401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Oval 127"/>
          <p:cNvSpPr/>
          <p:nvPr/>
        </p:nvSpPr>
        <p:spPr>
          <a:xfrm>
            <a:off x="1480773" y="4170069"/>
            <a:ext cx="360040" cy="360040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9" name="Oval 128"/>
          <p:cNvSpPr/>
          <p:nvPr/>
        </p:nvSpPr>
        <p:spPr>
          <a:xfrm>
            <a:off x="1120733" y="4653136"/>
            <a:ext cx="360040" cy="36004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30" name="Straight Arrow Connector 129"/>
          <p:cNvCxnSpPr>
            <a:stCxn id="128" idx="5"/>
            <a:endCxn id="131" idx="0"/>
          </p:cNvCxnSpPr>
          <p:nvPr/>
        </p:nvCxnSpPr>
        <p:spPr>
          <a:xfrm>
            <a:off x="1788086" y="4477382"/>
            <a:ext cx="232747" cy="175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1840813" y="4653136"/>
            <a:ext cx="360040" cy="36004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32" name="Straight Arrow Connector 131"/>
          <p:cNvCxnSpPr>
            <a:stCxn id="128" idx="3"/>
            <a:endCxn id="129" idx="0"/>
          </p:cNvCxnSpPr>
          <p:nvPr/>
        </p:nvCxnSpPr>
        <p:spPr>
          <a:xfrm flipH="1">
            <a:off x="1300753" y="4477382"/>
            <a:ext cx="232747" cy="175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31" idx="5"/>
            <a:endCxn id="134" idx="0"/>
          </p:cNvCxnSpPr>
          <p:nvPr/>
        </p:nvCxnSpPr>
        <p:spPr>
          <a:xfrm>
            <a:off x="2148126" y="4960449"/>
            <a:ext cx="160739" cy="196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2128845" y="5157192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5" name="Oval 134"/>
          <p:cNvSpPr/>
          <p:nvPr/>
        </p:nvSpPr>
        <p:spPr>
          <a:xfrm>
            <a:off x="1552781" y="5157192"/>
            <a:ext cx="360040" cy="360040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6" name="Oval 135"/>
          <p:cNvSpPr/>
          <p:nvPr/>
        </p:nvSpPr>
        <p:spPr>
          <a:xfrm>
            <a:off x="1259632" y="5661248"/>
            <a:ext cx="360040" cy="36004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37" name="Straight Arrow Connector 136"/>
          <p:cNvCxnSpPr>
            <a:stCxn id="135" idx="3"/>
            <a:endCxn id="136" idx="0"/>
          </p:cNvCxnSpPr>
          <p:nvPr/>
        </p:nvCxnSpPr>
        <p:spPr>
          <a:xfrm flipH="1">
            <a:off x="1439652" y="5464505"/>
            <a:ext cx="165856" cy="196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1" idx="3"/>
            <a:endCxn id="135" idx="0"/>
          </p:cNvCxnSpPr>
          <p:nvPr/>
        </p:nvCxnSpPr>
        <p:spPr>
          <a:xfrm flipH="1">
            <a:off x="1732801" y="4960449"/>
            <a:ext cx="160739" cy="196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 flipH="1">
            <a:off x="1480773" y="4242077"/>
            <a:ext cx="399951" cy="238095"/>
            <a:chOff x="3289310" y="5061694"/>
            <a:chExt cx="399951" cy="238095"/>
          </a:xfrm>
          <a:solidFill>
            <a:srgbClr val="FFC000"/>
          </a:solidFill>
        </p:grpSpPr>
        <p:sp>
          <p:nvSpPr>
            <p:cNvPr id="140" name="Minus 139"/>
            <p:cNvSpPr/>
            <p:nvPr/>
          </p:nvSpPr>
          <p:spPr>
            <a:xfrm rot="20067316">
              <a:off x="3289310" y="5061694"/>
              <a:ext cx="360040" cy="144016"/>
            </a:xfrm>
            <a:prstGeom prst="mathMinus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Minus 140"/>
            <p:cNvSpPr/>
            <p:nvPr/>
          </p:nvSpPr>
          <p:spPr>
            <a:xfrm rot="20067316">
              <a:off x="3329221" y="5155773"/>
              <a:ext cx="360040" cy="144016"/>
            </a:xfrm>
            <a:prstGeom prst="mathMinus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Minus 142"/>
          <p:cNvSpPr/>
          <p:nvPr/>
        </p:nvSpPr>
        <p:spPr>
          <a:xfrm>
            <a:off x="1259632" y="5769260"/>
            <a:ext cx="360040" cy="144016"/>
          </a:xfrm>
          <a:prstGeom prst="mathMin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Minus 144"/>
          <p:cNvSpPr/>
          <p:nvPr/>
        </p:nvSpPr>
        <p:spPr>
          <a:xfrm>
            <a:off x="2147174" y="5300336"/>
            <a:ext cx="360040" cy="144016"/>
          </a:xfrm>
          <a:prstGeom prst="mathMin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Minus 145"/>
          <p:cNvSpPr/>
          <p:nvPr/>
        </p:nvSpPr>
        <p:spPr>
          <a:xfrm>
            <a:off x="1115616" y="4761075"/>
            <a:ext cx="360040" cy="144016"/>
          </a:xfrm>
          <a:prstGeom prst="mathMin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Minus 147"/>
          <p:cNvSpPr/>
          <p:nvPr/>
        </p:nvSpPr>
        <p:spPr>
          <a:xfrm rot="20067316">
            <a:off x="1840596" y="4778965"/>
            <a:ext cx="360040" cy="144016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Curved Down Arrow 150"/>
          <p:cNvSpPr/>
          <p:nvPr/>
        </p:nvSpPr>
        <p:spPr>
          <a:xfrm>
            <a:off x="1691680" y="5085184"/>
            <a:ext cx="382566" cy="180019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Minus 151"/>
          <p:cNvSpPr/>
          <p:nvPr/>
        </p:nvSpPr>
        <p:spPr>
          <a:xfrm rot="20067316">
            <a:off x="1561118" y="5283059"/>
            <a:ext cx="360040" cy="144016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/>
          <p:cNvSpPr/>
          <p:nvPr/>
        </p:nvSpPr>
        <p:spPr>
          <a:xfrm>
            <a:off x="2771800" y="4738249"/>
            <a:ext cx="1008111" cy="706975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Rotate</a:t>
            </a:r>
          </a:p>
        </p:txBody>
      </p:sp>
      <p:sp>
        <p:nvSpPr>
          <p:cNvPr id="147" name="Curved Down Arrow 146"/>
          <p:cNvSpPr/>
          <p:nvPr/>
        </p:nvSpPr>
        <p:spPr>
          <a:xfrm flipH="1">
            <a:off x="4548179" y="4530109"/>
            <a:ext cx="382566" cy="180019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3995936" y="4170069"/>
            <a:ext cx="1711630" cy="1851219"/>
            <a:chOff x="3995936" y="4170069"/>
            <a:chExt cx="1711630" cy="1851219"/>
          </a:xfrm>
        </p:grpSpPr>
        <p:sp>
          <p:nvSpPr>
            <p:cNvPr id="154" name="Oval 153"/>
            <p:cNvSpPr/>
            <p:nvPr/>
          </p:nvSpPr>
          <p:spPr>
            <a:xfrm>
              <a:off x="4361093" y="4170069"/>
              <a:ext cx="360040" cy="3600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5" name="Oval 154"/>
            <p:cNvSpPr/>
            <p:nvPr/>
          </p:nvSpPr>
          <p:spPr>
            <a:xfrm>
              <a:off x="4001053" y="4653136"/>
              <a:ext cx="360040" cy="36004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7" name="Oval 156"/>
            <p:cNvSpPr/>
            <p:nvPr/>
          </p:nvSpPr>
          <p:spPr>
            <a:xfrm>
              <a:off x="5041165" y="5157192"/>
              <a:ext cx="360040" cy="3600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158" name="Straight Arrow Connector 157"/>
            <p:cNvCxnSpPr>
              <a:stCxn id="154" idx="3"/>
              <a:endCxn id="155" idx="0"/>
            </p:cNvCxnSpPr>
            <p:nvPr/>
          </p:nvCxnSpPr>
          <p:spPr>
            <a:xfrm flipH="1">
              <a:off x="4181073" y="4477382"/>
              <a:ext cx="232747" cy="1757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57" idx="5"/>
              <a:endCxn id="160" idx="0"/>
            </p:cNvCxnSpPr>
            <p:nvPr/>
          </p:nvCxnSpPr>
          <p:spPr>
            <a:xfrm>
              <a:off x="5348478" y="5464505"/>
              <a:ext cx="160739" cy="1967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>
              <a:off x="5329197" y="5661248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1" name="Oval 160"/>
            <p:cNvSpPr/>
            <p:nvPr/>
          </p:nvSpPr>
          <p:spPr>
            <a:xfrm>
              <a:off x="4739462" y="4653063"/>
              <a:ext cx="360040" cy="360040"/>
            </a:xfrm>
            <a:prstGeom prst="ellipse">
              <a:avLst/>
            </a:prstGeom>
            <a:solidFill>
              <a:schemeClr val="bg2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2" name="Oval 161"/>
            <p:cNvSpPr/>
            <p:nvPr/>
          </p:nvSpPr>
          <p:spPr>
            <a:xfrm>
              <a:off x="4451430" y="5157119"/>
              <a:ext cx="360040" cy="3600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163" name="Straight Arrow Connector 162"/>
            <p:cNvCxnSpPr>
              <a:stCxn id="161" idx="3"/>
              <a:endCxn id="162" idx="0"/>
            </p:cNvCxnSpPr>
            <p:nvPr/>
          </p:nvCxnSpPr>
          <p:spPr>
            <a:xfrm flipH="1">
              <a:off x="4631450" y="4960376"/>
              <a:ext cx="160739" cy="1967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1" idx="5"/>
              <a:endCxn id="157" idx="0"/>
            </p:cNvCxnSpPr>
            <p:nvPr/>
          </p:nvCxnSpPr>
          <p:spPr>
            <a:xfrm>
              <a:off x="5046775" y="4960376"/>
              <a:ext cx="174410" cy="1968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/>
          </p:nvGrpSpPr>
          <p:grpSpPr>
            <a:xfrm flipH="1">
              <a:off x="4361093" y="4242077"/>
              <a:ext cx="399951" cy="238095"/>
              <a:chOff x="3289310" y="5061694"/>
              <a:chExt cx="399951" cy="238095"/>
            </a:xfrm>
            <a:solidFill>
              <a:srgbClr val="FFC000"/>
            </a:solidFill>
          </p:grpSpPr>
          <p:sp>
            <p:nvSpPr>
              <p:cNvPr id="166" name="Minus 165"/>
              <p:cNvSpPr/>
              <p:nvPr/>
            </p:nvSpPr>
            <p:spPr>
              <a:xfrm rot="20067316">
                <a:off x="3289310" y="5061694"/>
                <a:ext cx="360040" cy="144016"/>
              </a:xfrm>
              <a:prstGeom prst="mathMinus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Minus 166"/>
              <p:cNvSpPr/>
              <p:nvPr/>
            </p:nvSpPr>
            <p:spPr>
              <a:xfrm rot="20067316">
                <a:off x="3329221" y="5155773"/>
                <a:ext cx="360040" cy="144016"/>
              </a:xfrm>
              <a:prstGeom prst="mathMinus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8" name="Minus 167"/>
            <p:cNvSpPr/>
            <p:nvPr/>
          </p:nvSpPr>
          <p:spPr>
            <a:xfrm>
              <a:off x="4468863" y="5265131"/>
              <a:ext cx="360040" cy="14401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Minus 168"/>
            <p:cNvSpPr/>
            <p:nvPr/>
          </p:nvSpPr>
          <p:spPr>
            <a:xfrm>
              <a:off x="5347526" y="5804392"/>
              <a:ext cx="360040" cy="14401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Minus 169"/>
            <p:cNvSpPr/>
            <p:nvPr/>
          </p:nvSpPr>
          <p:spPr>
            <a:xfrm>
              <a:off x="3995936" y="4761075"/>
              <a:ext cx="360040" cy="14401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Arrow Connector 174"/>
            <p:cNvCxnSpPr>
              <a:stCxn id="154" idx="5"/>
              <a:endCxn id="161" idx="0"/>
            </p:cNvCxnSpPr>
            <p:nvPr/>
          </p:nvCxnSpPr>
          <p:spPr>
            <a:xfrm>
              <a:off x="4668406" y="4477382"/>
              <a:ext cx="251076" cy="1756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Minus 180"/>
            <p:cNvSpPr/>
            <p:nvPr/>
          </p:nvSpPr>
          <p:spPr>
            <a:xfrm rot="1532684" flipH="1">
              <a:off x="4752916" y="4795733"/>
              <a:ext cx="360040" cy="144016"/>
            </a:xfrm>
            <a:prstGeom prst="mathMinus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Minus 181"/>
            <p:cNvSpPr/>
            <p:nvPr/>
          </p:nvSpPr>
          <p:spPr>
            <a:xfrm rot="1532684" flipH="1">
              <a:off x="5040948" y="5294116"/>
              <a:ext cx="360040" cy="144016"/>
            </a:xfrm>
            <a:prstGeom prst="mathMinus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ight Arrow 182"/>
          <p:cNvSpPr/>
          <p:nvPr/>
        </p:nvSpPr>
        <p:spPr>
          <a:xfrm>
            <a:off x="5724128" y="4738249"/>
            <a:ext cx="1008111" cy="706975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Opposite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Rotate</a:t>
            </a:r>
          </a:p>
        </p:txBody>
      </p:sp>
      <p:grpSp>
        <p:nvGrpSpPr>
          <p:cNvPr id="185" name="Group 184"/>
          <p:cNvGrpSpPr/>
          <p:nvPr/>
        </p:nvGrpSpPr>
        <p:grpSpPr>
          <a:xfrm>
            <a:off x="6732240" y="4382689"/>
            <a:ext cx="1512168" cy="1368152"/>
            <a:chOff x="4139952" y="1823835"/>
            <a:chExt cx="1512168" cy="1368152"/>
          </a:xfrm>
        </p:grpSpPr>
        <p:sp>
          <p:nvSpPr>
            <p:cNvPr id="186" name="Oval 185"/>
            <p:cNvSpPr/>
            <p:nvPr/>
          </p:nvSpPr>
          <p:spPr>
            <a:xfrm>
              <a:off x="4427984" y="2348880"/>
              <a:ext cx="360040" cy="3600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7" name="Oval 186"/>
            <p:cNvSpPr/>
            <p:nvPr/>
          </p:nvSpPr>
          <p:spPr>
            <a:xfrm>
              <a:off x="4139952" y="2831947"/>
              <a:ext cx="360040" cy="36004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8" name="Oval 187"/>
            <p:cNvSpPr/>
            <p:nvPr/>
          </p:nvSpPr>
          <p:spPr>
            <a:xfrm>
              <a:off x="4716016" y="1823835"/>
              <a:ext cx="360040" cy="360040"/>
            </a:xfrm>
            <a:prstGeom prst="ellipse">
              <a:avLst/>
            </a:prstGeom>
            <a:solidFill>
              <a:schemeClr val="bg2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189" name="Straight Arrow Connector 188"/>
            <p:cNvCxnSpPr>
              <a:stCxn id="186" idx="3"/>
              <a:endCxn id="187" idx="0"/>
            </p:cNvCxnSpPr>
            <p:nvPr/>
          </p:nvCxnSpPr>
          <p:spPr>
            <a:xfrm flipH="1">
              <a:off x="4319972" y="2656193"/>
              <a:ext cx="160739" cy="1757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8" idx="5"/>
              <a:endCxn id="191" idx="0"/>
            </p:cNvCxnSpPr>
            <p:nvPr/>
          </p:nvCxnSpPr>
          <p:spPr>
            <a:xfrm>
              <a:off x="5023329" y="2131148"/>
              <a:ext cx="160739" cy="1967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5004048" y="2327891"/>
              <a:ext cx="360040" cy="3600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92" name="Oval 191"/>
            <p:cNvSpPr/>
            <p:nvPr/>
          </p:nvSpPr>
          <p:spPr>
            <a:xfrm>
              <a:off x="4688373" y="2831947"/>
              <a:ext cx="360040" cy="3600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93" name="Oval 192"/>
            <p:cNvSpPr/>
            <p:nvPr/>
          </p:nvSpPr>
          <p:spPr>
            <a:xfrm>
              <a:off x="5292080" y="2831947"/>
              <a:ext cx="360040" cy="360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194" name="Straight Arrow Connector 193"/>
            <p:cNvCxnSpPr>
              <a:stCxn id="191" idx="5"/>
              <a:endCxn id="193" idx="0"/>
            </p:cNvCxnSpPr>
            <p:nvPr/>
          </p:nvCxnSpPr>
          <p:spPr>
            <a:xfrm>
              <a:off x="5311361" y="2635204"/>
              <a:ext cx="160739" cy="1967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Minus 194"/>
            <p:cNvSpPr/>
            <p:nvPr/>
          </p:nvSpPr>
          <p:spPr>
            <a:xfrm>
              <a:off x="5292080" y="2939959"/>
              <a:ext cx="360040" cy="14401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Minus 195"/>
            <p:cNvSpPr/>
            <p:nvPr/>
          </p:nvSpPr>
          <p:spPr>
            <a:xfrm rot="1532684" flipH="1">
              <a:off x="5022547" y="2442953"/>
              <a:ext cx="360040" cy="144016"/>
            </a:xfrm>
            <a:prstGeom prst="mathMinus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Minus 196"/>
            <p:cNvSpPr/>
            <p:nvPr/>
          </p:nvSpPr>
          <p:spPr>
            <a:xfrm>
              <a:off x="4427984" y="2492896"/>
              <a:ext cx="360040" cy="14401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Minus 197"/>
            <p:cNvSpPr/>
            <p:nvPr/>
          </p:nvSpPr>
          <p:spPr>
            <a:xfrm>
              <a:off x="4139952" y="2924944"/>
              <a:ext cx="360040" cy="14401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Arrow Connector 198"/>
            <p:cNvCxnSpPr>
              <a:stCxn id="186" idx="5"/>
              <a:endCxn id="192" idx="0"/>
            </p:cNvCxnSpPr>
            <p:nvPr/>
          </p:nvCxnSpPr>
          <p:spPr>
            <a:xfrm>
              <a:off x="4735297" y="2656193"/>
              <a:ext cx="133096" cy="1757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88" idx="3"/>
              <a:endCxn id="186" idx="0"/>
            </p:cNvCxnSpPr>
            <p:nvPr/>
          </p:nvCxnSpPr>
          <p:spPr>
            <a:xfrm flipH="1">
              <a:off x="4608004" y="2131148"/>
              <a:ext cx="160739" cy="2177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Minus 200"/>
            <p:cNvSpPr/>
            <p:nvPr/>
          </p:nvSpPr>
          <p:spPr>
            <a:xfrm>
              <a:off x="4692570" y="2935803"/>
              <a:ext cx="360040" cy="14401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Minus 201"/>
            <p:cNvSpPr/>
            <p:nvPr/>
          </p:nvSpPr>
          <p:spPr>
            <a:xfrm>
              <a:off x="4727739" y="1939341"/>
              <a:ext cx="360040" cy="14401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743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151" grpId="0" animBg="1"/>
      <p:bldP spid="153" grpId="0" animBg="1"/>
      <p:bldP spid="147" grpId="0" animBg="1"/>
      <p:bldP spid="18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AVLTree</a:t>
            </a:r>
            <a:r>
              <a:rPr lang="en-US" dirty="0"/>
              <a:t>: rebalance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 rebalance(Node 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7664" y="1844824"/>
            <a:ext cx="5976664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rebalance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balance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((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AVLNode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balanceValue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balance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== -2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(((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AVLNode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balanceValue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== 1)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rotateRightChild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rotateLeftChild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balance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== 2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(((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AVLNode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balanceValue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== -1)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rotateLeftChild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rotateRightChild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((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AVLNode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setDepth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048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AVLTree</a:t>
            </a:r>
            <a:r>
              <a:rPr lang="en-US" dirty="0" smtClean="0"/>
              <a:t>: remove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Node remove(Node r, object e)</a:t>
            </a:r>
          </a:p>
          <a:p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395536" y="2636912"/>
            <a:ext cx="828092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pt-B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pt-B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2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pt-BR" sz="2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2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t-BR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  <a:endParaRPr lang="th-TH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.remove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880000"/>
                </a:solidFill>
                <a:latin typeface="Consolas"/>
              </a:rPr>
              <a:t>rebalance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  <a:endParaRPr lang="th-TH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614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 1: </a:t>
            </a:r>
            <a:r>
              <a:rPr lang="en-US" dirty="0" err="1" smtClean="0"/>
              <a:t>TreeSort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Compare the processing time of </a:t>
            </a:r>
            <a:r>
              <a:rPr lang="en-US" dirty="0" err="1" smtClean="0">
                <a:solidFill>
                  <a:srgbClr val="00B050"/>
                </a:solidFill>
              </a:rPr>
              <a:t>TreeSort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dirty="0" err="1" smtClean="0">
                <a:solidFill>
                  <a:srgbClr val="00B0F0"/>
                </a:solidFill>
              </a:rPr>
              <a:t>BSTree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7030A0"/>
                </a:solidFill>
              </a:rPr>
              <a:t>AVLTree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and visualize it with graph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7544" y="2671752"/>
            <a:ext cx="449033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2B91AF"/>
                </a:solidFill>
                <a:latin typeface="Consolas"/>
              </a:rPr>
              <a:t>Stopwatch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Stopwatch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800" dirty="0" smtClean="0">
              <a:latin typeface="Consolas"/>
            </a:endParaRPr>
          </a:p>
          <a:p>
            <a:r>
              <a:rPr lang="en-US" sz="180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 smtClean="0">
                <a:solidFill>
                  <a:srgbClr val="880000"/>
                </a:solidFill>
                <a:latin typeface="Consolas"/>
              </a:rPr>
              <a:t>Reset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 smtClean="0">
                <a:solidFill>
                  <a:srgbClr val="880000"/>
                </a:solidFill>
                <a:latin typeface="Consolas"/>
              </a:rPr>
              <a:t>Start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 smtClean="0">
                <a:solidFill>
                  <a:srgbClr val="008000"/>
                </a:solidFill>
                <a:latin typeface="Consolas"/>
              </a:rPr>
              <a:t>// Do something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 smtClean="0">
                <a:solidFill>
                  <a:srgbClr val="880000"/>
                </a:solidFill>
                <a:latin typeface="Consolas"/>
              </a:rPr>
              <a:t>Stop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44" y="2132856"/>
            <a:ext cx="3350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Diagnostics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2627784" y="3190324"/>
            <a:ext cx="6138084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chart1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ChartAreas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[0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AxisX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Title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"x"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x label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chart1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ChartAreas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[0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AxisY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Title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"y"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//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y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label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chart1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Series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smtClean="0">
                <a:solidFill>
                  <a:srgbClr val="880000"/>
                </a:solidFill>
                <a:latin typeface="Consolas"/>
              </a:rPr>
              <a:t>Clear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remove default series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Series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data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chart1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Series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Add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"Data"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ChartType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SeriesChartType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MarkerStyle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MarkerStyle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Circle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= 1; 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pt-BR" sz="1600" dirty="0" smtClean="0">
                <a:solidFill>
                  <a:srgbClr val="000080"/>
                </a:solidFill>
                <a:latin typeface="Consolas"/>
              </a:rPr>
              <a:t>100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pt-BR" sz="1600" dirty="0" smtClean="0">
                <a:solidFill>
                  <a:srgbClr val="000080"/>
                </a:solidFill>
                <a:latin typeface="Consolas"/>
              </a:rPr>
              <a:t>n++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pt-BR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Points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 smtClean="0">
                <a:solidFill>
                  <a:srgbClr val="880000"/>
                </a:solidFill>
                <a:latin typeface="Consolas"/>
              </a:rPr>
              <a:t>AddXY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n*n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add x-y point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    chart1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smtClean="0">
                <a:solidFill>
                  <a:srgbClr val="880000"/>
                </a:solidFill>
                <a:latin typeface="Consolas"/>
              </a:rPr>
              <a:t>Update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real-time updating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101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AVL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complexity depends on the depth of tree</a:t>
            </a:r>
          </a:p>
          <a:p>
            <a:r>
              <a:rPr lang="en-US" dirty="0" err="1" smtClean="0"/>
              <a:t>BSTree</a:t>
            </a:r>
            <a:r>
              <a:rPr lang="en-US" dirty="0" smtClean="0"/>
              <a:t> for a set of data can represent in many ways</a:t>
            </a:r>
          </a:p>
          <a:p>
            <a:pPr lvl="1"/>
            <a:r>
              <a:rPr lang="en-US" dirty="0" smtClean="0"/>
              <a:t>There is a way to get the best 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1844824"/>
                <a:ext cx="2980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844824"/>
                <a:ext cx="2980560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0667" r="-388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64016" y="2627620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016" y="2627620"/>
                <a:ext cx="107593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3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37526" y="2636912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26" y="2636912"/>
                <a:ext cx="73930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23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347864" y="2231926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best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1879" y="2231926"/>
            <a:ext cx="790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worst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0494" y="2231926"/>
            <a:ext cx="95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average</a:t>
            </a:r>
            <a:endParaRPr lang="en-US" sz="20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16144" y="2636912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144" y="2636912"/>
                <a:ext cx="107593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73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123728" y="3100898"/>
            <a:ext cx="1061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B0F0"/>
                </a:solidFill>
              </a:rPr>
              <a:t>treeSort</a:t>
            </a:r>
            <a:endParaRPr lang="en-US" sz="2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02975" y="3142129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975" y="3142129"/>
                <a:ext cx="120898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65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55103" y="3142129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103" y="3142129"/>
                <a:ext cx="120898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65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37526" y="3142129"/>
                <a:ext cx="846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26" y="3142129"/>
                <a:ext cx="84664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00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863977" y="2596842"/>
            <a:ext cx="2339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add remove contains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30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AVL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AVL = Self-balancing </a:t>
            </a:r>
            <a:r>
              <a:rPr lang="en-US" dirty="0" err="1" smtClean="0"/>
              <a:t>BSTree</a:t>
            </a:r>
            <a:endParaRPr lang="en-US" dirty="0" smtClean="0"/>
          </a:p>
          <a:p>
            <a:r>
              <a:rPr lang="en-US" dirty="0" smtClean="0"/>
              <a:t>AV+L =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Adelson-Velskii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B050"/>
                </a:solidFill>
              </a:rPr>
              <a:t>Landis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2195736" y="3425759"/>
            <a:ext cx="1512168" cy="1296144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Binary Tree</a:t>
            </a:r>
            <a:endParaRPr lang="en-US" sz="2000" dirty="0"/>
          </a:p>
        </p:txBody>
      </p:sp>
      <p:sp>
        <p:nvSpPr>
          <p:cNvPr id="5" name="Isosceles Triangle 4"/>
          <p:cNvSpPr/>
          <p:nvPr/>
        </p:nvSpPr>
        <p:spPr>
          <a:xfrm>
            <a:off x="4283968" y="3425758"/>
            <a:ext cx="1512168" cy="1691364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Binary Tree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3779912" y="2489655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7" name="Straight Arrow Connector 6"/>
          <p:cNvCxnSpPr>
            <a:stCxn id="6" idx="3"/>
            <a:endCxn id="4" idx="0"/>
          </p:cNvCxnSpPr>
          <p:nvPr/>
        </p:nvCxnSpPr>
        <p:spPr>
          <a:xfrm flipH="1">
            <a:off x="2951820" y="2796968"/>
            <a:ext cx="880819" cy="628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5" idx="0"/>
          </p:cNvCxnSpPr>
          <p:nvPr/>
        </p:nvCxnSpPr>
        <p:spPr>
          <a:xfrm>
            <a:off x="4087225" y="2796968"/>
            <a:ext cx="952827" cy="62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48372" y="4741184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left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1313" y="5117122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right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5" name="Straight Connector 14"/>
          <p:cNvCxnSpPr>
            <a:stCxn id="4" idx="2"/>
          </p:cNvCxnSpPr>
          <p:nvPr/>
        </p:nvCxnSpPr>
        <p:spPr>
          <a:xfrm>
            <a:off x="2195736" y="4721903"/>
            <a:ext cx="511256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95736" y="5114625"/>
            <a:ext cx="511256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40152" y="4633972"/>
                <a:ext cx="2381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633972"/>
                <a:ext cx="2381870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628" r="-6905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30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of AVL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= AVL Tree with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minimal</a:t>
                </a:r>
                <a:r>
                  <a:rPr lang="en-US" dirty="0" smtClean="0"/>
                  <a:t> nodes, depth = d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= The number of nodes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72065" y="1988840"/>
                <a:ext cx="6315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65" y="1988840"/>
                <a:ext cx="631583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1628" r="-2621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626398" y="1988840"/>
                <a:ext cx="6233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398" y="1988840"/>
                <a:ext cx="623311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1628" r="-2745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58607" y="1988840"/>
                <a:ext cx="6315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607" y="1988840"/>
                <a:ext cx="631583" cy="523220"/>
              </a:xfrm>
              <a:prstGeom prst="rect">
                <a:avLst/>
              </a:prstGeom>
              <a:blipFill rotWithShape="1">
                <a:blip r:embed="rId5"/>
                <a:stretch>
                  <a:fillRect t="-11628" r="-2596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891347" y="2646398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72" name="Group 71"/>
          <p:cNvGrpSpPr/>
          <p:nvPr/>
        </p:nvGrpSpPr>
        <p:grpSpPr>
          <a:xfrm>
            <a:off x="1727683" y="2646398"/>
            <a:ext cx="684077" cy="929513"/>
            <a:chOff x="1727683" y="2646398"/>
            <a:chExt cx="684077" cy="929513"/>
          </a:xfrm>
        </p:grpSpPr>
        <p:sp>
          <p:nvSpPr>
            <p:cNvPr id="15" name="Oval 14"/>
            <p:cNvSpPr/>
            <p:nvPr/>
          </p:nvSpPr>
          <p:spPr>
            <a:xfrm>
              <a:off x="1727683" y="2646398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Oval 15"/>
            <p:cNvSpPr/>
            <p:nvPr/>
          </p:nvSpPr>
          <p:spPr>
            <a:xfrm>
              <a:off x="2051720" y="3215871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18" name="Straight Arrow Connector 17"/>
            <p:cNvCxnSpPr>
              <a:stCxn id="15" idx="5"/>
              <a:endCxn id="16" idx="0"/>
            </p:cNvCxnSpPr>
            <p:nvPr/>
          </p:nvCxnSpPr>
          <p:spPr>
            <a:xfrm>
              <a:off x="2034996" y="2953711"/>
              <a:ext cx="196744" cy="2621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2771800" y="2646398"/>
            <a:ext cx="1243445" cy="1571296"/>
            <a:chOff x="2771800" y="2646398"/>
            <a:chExt cx="1243445" cy="1571296"/>
          </a:xfrm>
        </p:grpSpPr>
        <p:sp>
          <p:nvSpPr>
            <p:cNvPr id="20" name="Oval 19"/>
            <p:cNvSpPr/>
            <p:nvPr/>
          </p:nvSpPr>
          <p:spPr>
            <a:xfrm>
              <a:off x="3051587" y="2646398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Oval 20"/>
            <p:cNvSpPr/>
            <p:nvPr/>
          </p:nvSpPr>
          <p:spPr>
            <a:xfrm>
              <a:off x="2771800" y="3235557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22" name="Straight Arrow Connector 21"/>
            <p:cNvCxnSpPr>
              <a:stCxn id="20" idx="5"/>
              <a:endCxn id="23" idx="0"/>
            </p:cNvCxnSpPr>
            <p:nvPr/>
          </p:nvCxnSpPr>
          <p:spPr>
            <a:xfrm>
              <a:off x="3358900" y="2953711"/>
              <a:ext cx="168984" cy="2814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347864" y="3235144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39" name="Straight Arrow Connector 38"/>
            <p:cNvCxnSpPr>
              <a:stCxn id="20" idx="3"/>
              <a:endCxn id="21" idx="0"/>
            </p:cNvCxnSpPr>
            <p:nvPr/>
          </p:nvCxnSpPr>
          <p:spPr>
            <a:xfrm flipH="1">
              <a:off x="2951820" y="2953711"/>
              <a:ext cx="152494" cy="2818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3" idx="5"/>
              <a:endCxn id="57" idx="0"/>
            </p:cNvCxnSpPr>
            <p:nvPr/>
          </p:nvCxnSpPr>
          <p:spPr>
            <a:xfrm>
              <a:off x="3655177" y="3542457"/>
              <a:ext cx="180048" cy="315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3655205" y="3857654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059567" y="1988840"/>
                <a:ext cx="6315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567" y="1988840"/>
                <a:ext cx="631583" cy="523220"/>
              </a:xfrm>
              <a:prstGeom prst="rect">
                <a:avLst/>
              </a:prstGeom>
              <a:blipFill rotWithShape="1">
                <a:blip r:embed="rId6"/>
                <a:stretch>
                  <a:fillRect t="-11628" r="-25000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oup 97"/>
          <p:cNvGrpSpPr/>
          <p:nvPr/>
        </p:nvGrpSpPr>
        <p:grpSpPr>
          <a:xfrm>
            <a:off x="4880942" y="2592035"/>
            <a:ext cx="988831" cy="593809"/>
            <a:chOff x="5036679" y="2618127"/>
            <a:chExt cx="988831" cy="593809"/>
          </a:xfrm>
        </p:grpSpPr>
        <p:sp>
          <p:nvSpPr>
            <p:cNvPr id="74" name="Oval 73"/>
            <p:cNvSpPr/>
            <p:nvPr/>
          </p:nvSpPr>
          <p:spPr>
            <a:xfrm>
              <a:off x="5325868" y="2618127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75" name="Straight Arrow Connector 74"/>
            <p:cNvCxnSpPr>
              <a:stCxn id="74" idx="5"/>
            </p:cNvCxnSpPr>
            <p:nvPr/>
          </p:nvCxnSpPr>
          <p:spPr>
            <a:xfrm>
              <a:off x="5633181" y="2925440"/>
              <a:ext cx="392329" cy="2864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4" idx="3"/>
            </p:cNvCxnSpPr>
            <p:nvPr/>
          </p:nvCxnSpPr>
          <p:spPr>
            <a:xfrm flipH="1">
              <a:off x="5036679" y="2925440"/>
              <a:ext cx="341916" cy="2864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2771800" y="2651461"/>
            <a:ext cx="1243445" cy="1571296"/>
            <a:chOff x="2771800" y="2646398"/>
            <a:chExt cx="1243445" cy="1571296"/>
          </a:xfrm>
        </p:grpSpPr>
        <p:sp>
          <p:nvSpPr>
            <p:cNvPr id="78" name="Oval 77"/>
            <p:cNvSpPr/>
            <p:nvPr/>
          </p:nvSpPr>
          <p:spPr>
            <a:xfrm>
              <a:off x="3051587" y="2646398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9" name="Oval 78"/>
            <p:cNvSpPr/>
            <p:nvPr/>
          </p:nvSpPr>
          <p:spPr>
            <a:xfrm>
              <a:off x="2771800" y="3235557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80" name="Straight Arrow Connector 79"/>
            <p:cNvCxnSpPr>
              <a:stCxn id="78" idx="5"/>
              <a:endCxn id="81" idx="0"/>
            </p:cNvCxnSpPr>
            <p:nvPr/>
          </p:nvCxnSpPr>
          <p:spPr>
            <a:xfrm>
              <a:off x="3358900" y="2953711"/>
              <a:ext cx="168984" cy="2814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3347864" y="3235144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82" name="Straight Arrow Connector 81"/>
            <p:cNvCxnSpPr>
              <a:stCxn id="78" idx="3"/>
              <a:endCxn id="79" idx="0"/>
            </p:cNvCxnSpPr>
            <p:nvPr/>
          </p:nvCxnSpPr>
          <p:spPr>
            <a:xfrm flipH="1">
              <a:off x="2951820" y="2953711"/>
              <a:ext cx="152494" cy="2818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1" idx="5"/>
              <a:endCxn id="84" idx="0"/>
            </p:cNvCxnSpPr>
            <p:nvPr/>
          </p:nvCxnSpPr>
          <p:spPr>
            <a:xfrm>
              <a:off x="3655177" y="3542457"/>
              <a:ext cx="180048" cy="315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3655205" y="3857654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727683" y="2646398"/>
            <a:ext cx="684077" cy="929513"/>
            <a:chOff x="1727683" y="2646398"/>
            <a:chExt cx="684077" cy="929513"/>
          </a:xfrm>
        </p:grpSpPr>
        <p:sp>
          <p:nvSpPr>
            <p:cNvPr id="86" name="Oval 85"/>
            <p:cNvSpPr/>
            <p:nvPr/>
          </p:nvSpPr>
          <p:spPr>
            <a:xfrm>
              <a:off x="1727683" y="2646398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7" name="Oval 86"/>
            <p:cNvSpPr/>
            <p:nvPr/>
          </p:nvSpPr>
          <p:spPr>
            <a:xfrm>
              <a:off x="2051720" y="3215871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88" name="Straight Arrow Connector 87"/>
            <p:cNvCxnSpPr>
              <a:stCxn id="86" idx="5"/>
              <a:endCxn id="87" idx="0"/>
            </p:cNvCxnSpPr>
            <p:nvPr/>
          </p:nvCxnSpPr>
          <p:spPr>
            <a:xfrm>
              <a:off x="2034996" y="2953711"/>
              <a:ext cx="196744" cy="2621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759119" y="2005680"/>
            <a:ext cx="2011392" cy="2759534"/>
            <a:chOff x="6759119" y="2005680"/>
            <a:chExt cx="2011392" cy="2759534"/>
          </a:xfrm>
        </p:grpSpPr>
        <p:sp>
          <p:nvSpPr>
            <p:cNvPr id="4" name="Isosceles Triangle 3"/>
            <p:cNvSpPr/>
            <p:nvPr/>
          </p:nvSpPr>
          <p:spPr>
            <a:xfrm>
              <a:off x="6760550" y="3180226"/>
              <a:ext cx="756084" cy="845681"/>
            </a:xfrm>
            <a:prstGeom prst="triangl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7776220" y="3180226"/>
              <a:ext cx="994291" cy="1580922"/>
            </a:xfrm>
            <a:prstGeom prst="triangl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516634" y="2528900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7" name="Straight Arrow Connector 6"/>
            <p:cNvCxnSpPr>
              <a:stCxn id="6" idx="3"/>
              <a:endCxn id="4" idx="0"/>
            </p:cNvCxnSpPr>
            <p:nvPr/>
          </p:nvCxnSpPr>
          <p:spPr>
            <a:xfrm flipH="1">
              <a:off x="7138592" y="2836213"/>
              <a:ext cx="430769" cy="3440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5"/>
              <a:endCxn id="5" idx="0"/>
            </p:cNvCxnSpPr>
            <p:nvPr/>
          </p:nvCxnSpPr>
          <p:spPr>
            <a:xfrm>
              <a:off x="7823947" y="2836213"/>
              <a:ext cx="449419" cy="3440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7353976" y="2005680"/>
                  <a:ext cx="63158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976" y="2005680"/>
                  <a:ext cx="631583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11628" r="-25962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7884368" y="4365104"/>
                  <a:ext cx="76520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4368" y="4365104"/>
                  <a:ext cx="765209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7576" r="-12698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6759119" y="3645024"/>
                  <a:ext cx="76520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9119" y="3645024"/>
                  <a:ext cx="765209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7576" r="-12800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14307" y="5255622"/>
                <a:ext cx="36052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7" y="5255622"/>
                <a:ext cx="3605218" cy="523220"/>
              </a:xfrm>
              <a:prstGeom prst="rect">
                <a:avLst/>
              </a:prstGeom>
              <a:blipFill rotWithShape="1">
                <a:blip r:embed="rId10"/>
                <a:stretch>
                  <a:fillRect t="-11628" r="-5076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53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1597 0.0782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99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0.29514 0.077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of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the depth (d) of AVL tree with n nodes?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10614" y="1772816"/>
                <a:ext cx="36056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614" y="1772816"/>
                <a:ext cx="3605602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628" r="-506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28735" y="3482029"/>
                <a:ext cx="2957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+1=0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35" y="3482029"/>
                <a:ext cx="2957284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1628" r="-5155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84351" y="2276872"/>
                <a:ext cx="36056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351" y="2276872"/>
                <a:ext cx="3605602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1765" r="-5076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27784" y="2852936"/>
                <a:ext cx="38043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852936"/>
                <a:ext cx="3804375" cy="523220"/>
              </a:xfrm>
              <a:prstGeom prst="rect">
                <a:avLst/>
              </a:prstGeom>
              <a:blipFill rotWithShape="1">
                <a:blip r:embed="rId5"/>
                <a:stretch>
                  <a:fillRect t="-11628" r="-496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6732240" y="1916832"/>
            <a:ext cx="360040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32240" y="2358462"/>
            <a:ext cx="360040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619672" y="2833772"/>
            <a:ext cx="997049" cy="523220"/>
            <a:chOff x="467544" y="2833772"/>
            <a:chExt cx="997049" cy="523220"/>
          </a:xfrm>
        </p:grpSpPr>
        <p:sp>
          <p:nvSpPr>
            <p:cNvPr id="16" name="Oval 15"/>
            <p:cNvSpPr/>
            <p:nvPr/>
          </p:nvSpPr>
          <p:spPr>
            <a:xfrm>
              <a:off x="467544" y="2953777"/>
              <a:ext cx="360040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104553" y="2963359"/>
              <a:ext cx="360040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5534" y="2833772"/>
              <a:ext cx="3000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3568" y="3482029"/>
            <a:ext cx="3020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Characteristic </a:t>
            </a:r>
            <a:r>
              <a:rPr lang="en-US" dirty="0" err="1" smtClean="0"/>
              <a:t>eqn</a:t>
            </a:r>
            <a:r>
              <a:rPr lang="en-US" dirty="0" smtClean="0"/>
              <a:t> 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05391" y="3336100"/>
                <a:ext cx="2631105" cy="740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=1,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1−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91" y="3336100"/>
                <a:ext cx="2631105" cy="740972"/>
              </a:xfrm>
              <a:prstGeom prst="rect">
                <a:avLst/>
              </a:prstGeom>
              <a:blipFill rotWithShape="1">
                <a:blip r:embed="rId6"/>
                <a:stretch>
                  <a:fillRect r="-3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9552" y="4102358"/>
                <a:ext cx="4824535" cy="890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1−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102358"/>
                <a:ext cx="4824535" cy="890308"/>
              </a:xfrm>
              <a:prstGeom prst="rect">
                <a:avLst/>
              </a:prstGeom>
              <a:blipFill rotWithShape="1">
                <a:blip r:embed="rId7"/>
                <a:stretch>
                  <a:fillRect r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5536" y="4992666"/>
                <a:ext cx="5257434" cy="890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=1+0.95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0.05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1−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992666"/>
                <a:ext cx="5257434" cy="89030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364088" y="4077072"/>
                <a:ext cx="3597373" cy="890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𝑑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→∞:</m:t>
                      </m:r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sz="2000" b="0" i="1" smtClean="0">
                          <a:latin typeface="Cambria Math"/>
                        </a:rPr>
                        <m:t>0.95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077072"/>
                <a:ext cx="3597373" cy="89030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96136" y="5229200"/>
                <a:ext cx="2771508" cy="5232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b="0" i="1" smtClean="0">
                          <a:latin typeface="Cambria Math"/>
                        </a:rPr>
                        <m:t>1.44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229200"/>
                <a:ext cx="2771508" cy="523220"/>
              </a:xfrm>
              <a:prstGeom prst="rect">
                <a:avLst/>
              </a:prstGeom>
              <a:blipFill rotWithShape="1">
                <a:blip r:embed="rId10"/>
                <a:stretch>
                  <a:fillRect t="-10112" r="-2626" b="-28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51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  <p:bldP spid="13" grpId="0" animBg="1"/>
      <p:bldP spid="15" grpId="0" animBg="1"/>
      <p:bldP spid="20" grpId="0"/>
      <p:bldP spid="21" grpId="0"/>
      <p:bldP spid="23" grpId="0"/>
      <p:bldP spid="26" grpId="0"/>
      <p:bldP spid="27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</a:t>
            </a:r>
            <a:r>
              <a:rPr lang="en-US" dirty="0"/>
              <a:t>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Binary Search </a:t>
            </a:r>
            <a:r>
              <a:rPr lang="en-US" dirty="0" smtClean="0"/>
              <a:t>Tree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AVL Tree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1844824"/>
                <a:ext cx="2980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844824"/>
                <a:ext cx="2980560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0667" r="-388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347864" y="2231926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best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1879" y="2231926"/>
            <a:ext cx="790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worst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0494" y="2231926"/>
            <a:ext cx="95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average</a:t>
            </a:r>
            <a:endParaRPr lang="en-US" sz="20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64016" y="2627620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016" y="2627620"/>
                <a:ext cx="107593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3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237526" y="2636912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26" y="2636912"/>
                <a:ext cx="73930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23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16144" y="2636912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144" y="2636912"/>
                <a:ext cx="107593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73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051720" y="3100898"/>
            <a:ext cx="1061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B0F0"/>
                </a:solidFill>
              </a:rPr>
              <a:t>treeSort</a:t>
            </a:r>
            <a:endParaRPr lang="en-US" sz="2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002975" y="3142129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975" y="3142129"/>
                <a:ext cx="120898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65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5103" y="3142129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103" y="3142129"/>
                <a:ext cx="120898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65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37526" y="3142129"/>
                <a:ext cx="846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26" y="3142129"/>
                <a:ext cx="84664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00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827584" y="2596842"/>
            <a:ext cx="2339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add remove contains</a:t>
            </a:r>
            <a:endParaRPr lang="en-US" sz="2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059832" y="4077072"/>
                <a:ext cx="36732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≤1.44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077072"/>
                <a:ext cx="3673250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10526" r="-315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347864" y="4464174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best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1879" y="4464174"/>
            <a:ext cx="790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worst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90494" y="4464174"/>
            <a:ext cx="95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average</a:t>
            </a:r>
            <a:endParaRPr lang="en-US" sz="20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064016" y="4859868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016" y="4859868"/>
                <a:ext cx="107593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73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16144" y="4869160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144" y="4869160"/>
                <a:ext cx="107593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73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2051720" y="5333146"/>
            <a:ext cx="1061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B0F0"/>
                </a:solidFill>
              </a:rPr>
              <a:t>treeSort</a:t>
            </a:r>
            <a:endParaRPr lang="en-US" sz="2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02975" y="5374377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975" y="5374377"/>
                <a:ext cx="120898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656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155103" y="5374377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103" y="5374377"/>
                <a:ext cx="1208985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656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27584" y="4829090"/>
            <a:ext cx="2339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add remove contains</a:t>
            </a:r>
            <a:endParaRPr lang="en-US" sz="2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304050" y="4859868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050" y="4859868"/>
                <a:ext cx="107593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734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07231" y="5374377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231" y="5374377"/>
                <a:ext cx="1208985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656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75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self-balancing?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and remove can be done by the same way as </a:t>
            </a:r>
            <a:r>
              <a:rPr lang="en-US" dirty="0" err="1" smtClean="0"/>
              <a:t>BSTree</a:t>
            </a:r>
            <a:endParaRPr lang="en-US" dirty="0" smtClean="0"/>
          </a:p>
          <a:p>
            <a:r>
              <a:rPr lang="en-US" dirty="0" smtClean="0"/>
              <a:t>After add and remove rebalancing the 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51646" y="2473732"/>
            <a:ext cx="2200474" cy="5232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Tree Rotation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1475656" y="4788234"/>
            <a:ext cx="668796" cy="84568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7" name="Isosceles Triangle 6"/>
          <p:cNvSpPr/>
          <p:nvPr/>
        </p:nvSpPr>
        <p:spPr>
          <a:xfrm>
            <a:off x="2843808" y="4094101"/>
            <a:ext cx="779972" cy="919075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2593211" y="3535522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cxnSp>
        <p:nvCxnSpPr>
          <p:cNvPr id="9" name="Straight Arrow Connector 8"/>
          <p:cNvCxnSpPr>
            <a:stCxn id="8" idx="3"/>
            <a:endCxn id="14" idx="7"/>
          </p:cNvCxnSpPr>
          <p:nvPr/>
        </p:nvCxnSpPr>
        <p:spPr>
          <a:xfrm flipH="1">
            <a:off x="2334534" y="3842835"/>
            <a:ext cx="311404" cy="269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5"/>
            <a:endCxn id="7" idx="0"/>
          </p:cNvCxnSpPr>
          <p:nvPr/>
        </p:nvCxnSpPr>
        <p:spPr>
          <a:xfrm>
            <a:off x="2900524" y="3842835"/>
            <a:ext cx="333270" cy="251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027221" y="4059555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18" name="Isosceles Triangle 17"/>
          <p:cNvSpPr/>
          <p:nvPr/>
        </p:nvSpPr>
        <p:spPr>
          <a:xfrm>
            <a:off x="2250487" y="4788233"/>
            <a:ext cx="702764" cy="845682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14" idx="5"/>
            <a:endCxn id="18" idx="0"/>
          </p:cNvCxnSpPr>
          <p:nvPr/>
        </p:nvCxnSpPr>
        <p:spPr>
          <a:xfrm>
            <a:off x="2334534" y="4366868"/>
            <a:ext cx="267335" cy="421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6" idx="0"/>
          </p:cNvCxnSpPr>
          <p:nvPr/>
        </p:nvCxnSpPr>
        <p:spPr>
          <a:xfrm flipH="1">
            <a:off x="1810054" y="4366868"/>
            <a:ext cx="269894" cy="421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/>
          <p:cNvSpPr/>
          <p:nvPr/>
        </p:nvSpPr>
        <p:spPr>
          <a:xfrm>
            <a:off x="5283030" y="4130797"/>
            <a:ext cx="668796" cy="84568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46" name="Isosceles Triangle 45"/>
          <p:cNvSpPr/>
          <p:nvPr/>
        </p:nvSpPr>
        <p:spPr>
          <a:xfrm>
            <a:off x="6816364" y="4725144"/>
            <a:ext cx="779972" cy="919075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47" name="Oval 46"/>
          <p:cNvSpPr/>
          <p:nvPr/>
        </p:nvSpPr>
        <p:spPr>
          <a:xfrm>
            <a:off x="6544437" y="4006828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cxnSp>
        <p:nvCxnSpPr>
          <p:cNvPr id="48" name="Straight Arrow Connector 47"/>
          <p:cNvCxnSpPr>
            <a:stCxn id="47" idx="3"/>
            <a:endCxn id="51" idx="0"/>
          </p:cNvCxnSpPr>
          <p:nvPr/>
        </p:nvCxnSpPr>
        <p:spPr>
          <a:xfrm flipH="1">
            <a:off x="6278165" y="4314141"/>
            <a:ext cx="318999" cy="46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7" idx="5"/>
            <a:endCxn id="46" idx="0"/>
          </p:cNvCxnSpPr>
          <p:nvPr/>
        </p:nvCxnSpPr>
        <p:spPr>
          <a:xfrm>
            <a:off x="6851750" y="4314141"/>
            <a:ext cx="354600" cy="411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952268" y="3483107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51" name="Isosceles Triangle 50"/>
          <p:cNvSpPr/>
          <p:nvPr/>
        </p:nvSpPr>
        <p:spPr>
          <a:xfrm>
            <a:off x="5926783" y="4776844"/>
            <a:ext cx="702764" cy="845682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cxnSp>
        <p:nvCxnSpPr>
          <p:cNvPr id="52" name="Straight Arrow Connector 51"/>
          <p:cNvCxnSpPr>
            <a:stCxn id="50" idx="5"/>
            <a:endCxn id="47" idx="1"/>
          </p:cNvCxnSpPr>
          <p:nvPr/>
        </p:nvCxnSpPr>
        <p:spPr>
          <a:xfrm>
            <a:off x="6259581" y="3790420"/>
            <a:ext cx="337583" cy="269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3"/>
            <a:endCxn id="45" idx="0"/>
          </p:cNvCxnSpPr>
          <p:nvPr/>
        </p:nvCxnSpPr>
        <p:spPr>
          <a:xfrm flipH="1">
            <a:off x="5617428" y="3790420"/>
            <a:ext cx="387567" cy="340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rved Up Arrow 73"/>
          <p:cNvSpPr/>
          <p:nvPr/>
        </p:nvSpPr>
        <p:spPr>
          <a:xfrm>
            <a:off x="3623780" y="5517232"/>
            <a:ext cx="1884324" cy="432048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Rotate left child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5" name="Curved Down Arrow 74"/>
          <p:cNvSpPr/>
          <p:nvPr/>
        </p:nvSpPr>
        <p:spPr>
          <a:xfrm flipH="1">
            <a:off x="3623780" y="3356992"/>
            <a:ext cx="1884324" cy="425086"/>
          </a:xfrm>
          <a:prstGeom prst="curved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00B0F0"/>
                </a:solidFill>
              </a:rPr>
              <a:t>Rotate right child</a:t>
            </a: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2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030A0"/>
                </a:solidFill>
              </a:rPr>
              <a:t>BSTree</a:t>
            </a:r>
            <a:r>
              <a:rPr lang="en-US" dirty="0" smtClean="0"/>
              <a:t>: </a:t>
            </a:r>
            <a:r>
              <a:rPr lang="en-US" dirty="0" err="1" smtClean="0"/>
              <a:t>rotateLeftChild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rotateLeftChild</a:t>
            </a:r>
            <a:r>
              <a:rPr lang="en-US" dirty="0"/>
              <a:t>(Node r)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839700" y="3807455"/>
            <a:ext cx="668796" cy="84568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5" name="Isosceles Triangle 4"/>
          <p:cNvSpPr/>
          <p:nvPr/>
        </p:nvSpPr>
        <p:spPr>
          <a:xfrm>
            <a:off x="2207852" y="3113322"/>
            <a:ext cx="779972" cy="919075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1957255" y="2554743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cxnSp>
        <p:nvCxnSpPr>
          <p:cNvPr id="7" name="Straight Arrow Connector 6"/>
          <p:cNvCxnSpPr>
            <a:stCxn id="6" idx="3"/>
            <a:endCxn id="9" idx="7"/>
          </p:cNvCxnSpPr>
          <p:nvPr/>
        </p:nvCxnSpPr>
        <p:spPr>
          <a:xfrm flipH="1">
            <a:off x="1698578" y="2862056"/>
            <a:ext cx="311404" cy="269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5" idx="0"/>
          </p:cNvCxnSpPr>
          <p:nvPr/>
        </p:nvCxnSpPr>
        <p:spPr>
          <a:xfrm>
            <a:off x="2264568" y="2862056"/>
            <a:ext cx="333270" cy="251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91265" y="3078776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10" name="Isosceles Triangle 9"/>
          <p:cNvSpPr/>
          <p:nvPr/>
        </p:nvSpPr>
        <p:spPr>
          <a:xfrm>
            <a:off x="1614531" y="3807454"/>
            <a:ext cx="702764" cy="845682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9" idx="5"/>
            <a:endCxn id="10" idx="0"/>
          </p:cNvCxnSpPr>
          <p:nvPr/>
        </p:nvCxnSpPr>
        <p:spPr>
          <a:xfrm>
            <a:off x="1698578" y="3386089"/>
            <a:ext cx="267335" cy="421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4" idx="0"/>
          </p:cNvCxnSpPr>
          <p:nvPr/>
        </p:nvCxnSpPr>
        <p:spPr>
          <a:xfrm flipH="1">
            <a:off x="1174098" y="3386089"/>
            <a:ext cx="269894" cy="421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391265" y="3078776"/>
            <a:ext cx="360040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6" idx="3"/>
            <a:endCxn id="10" idx="0"/>
          </p:cNvCxnSpPr>
          <p:nvPr/>
        </p:nvCxnSpPr>
        <p:spPr>
          <a:xfrm flipH="1">
            <a:off x="1965913" y="2862056"/>
            <a:ext cx="44069" cy="94539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7"/>
            <a:endCxn id="6" idx="3"/>
          </p:cNvCxnSpPr>
          <p:nvPr/>
        </p:nvCxnSpPr>
        <p:spPr>
          <a:xfrm flipV="1">
            <a:off x="1698578" y="2862056"/>
            <a:ext cx="311404" cy="26944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49670" y="2492896"/>
            <a:ext cx="529879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protected virtual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rotateLeftChild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newRoot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newRoot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newRoot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newRoot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23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030A0"/>
                </a:solidFill>
              </a:rPr>
              <a:t>BSTree</a:t>
            </a:r>
            <a:r>
              <a:rPr lang="en-US" dirty="0" smtClean="0"/>
              <a:t>: </a:t>
            </a:r>
            <a:r>
              <a:rPr lang="en-US" dirty="0" err="1" smtClean="0"/>
              <a:t>rotateRigthChild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 smtClean="0"/>
              <a:t>rotateRightChild</a:t>
            </a:r>
            <a:r>
              <a:rPr lang="en-US" dirty="0" smtClean="0"/>
              <a:t>(Node </a:t>
            </a:r>
            <a:r>
              <a:rPr lang="en-US" dirty="0"/>
              <a:t>r)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449670" y="2492896"/>
            <a:ext cx="544281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rotateRightChild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newRoot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newRoot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newRoot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newRoot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899592" y="3212594"/>
            <a:ext cx="668796" cy="84568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19" name="Isosceles Triangle 18"/>
          <p:cNvSpPr/>
          <p:nvPr/>
        </p:nvSpPr>
        <p:spPr>
          <a:xfrm>
            <a:off x="2432926" y="3806941"/>
            <a:ext cx="779972" cy="919075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2160999" y="3088625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cxnSp>
        <p:nvCxnSpPr>
          <p:cNvPr id="21" name="Straight Arrow Connector 20"/>
          <p:cNvCxnSpPr>
            <a:stCxn id="20" idx="3"/>
            <a:endCxn id="24" idx="0"/>
          </p:cNvCxnSpPr>
          <p:nvPr/>
        </p:nvCxnSpPr>
        <p:spPr>
          <a:xfrm flipH="1">
            <a:off x="1894727" y="3395938"/>
            <a:ext cx="318999" cy="46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5"/>
            <a:endCxn id="19" idx="0"/>
          </p:cNvCxnSpPr>
          <p:nvPr/>
        </p:nvCxnSpPr>
        <p:spPr>
          <a:xfrm>
            <a:off x="2468312" y="3395938"/>
            <a:ext cx="354600" cy="411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568830" y="2564904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24" name="Isosceles Triangle 23"/>
          <p:cNvSpPr/>
          <p:nvPr/>
        </p:nvSpPr>
        <p:spPr>
          <a:xfrm>
            <a:off x="1543345" y="3858641"/>
            <a:ext cx="702764" cy="845682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cxnSp>
        <p:nvCxnSpPr>
          <p:cNvPr id="25" name="Straight Arrow Connector 24"/>
          <p:cNvCxnSpPr>
            <a:stCxn id="23" idx="5"/>
            <a:endCxn id="20" idx="1"/>
          </p:cNvCxnSpPr>
          <p:nvPr/>
        </p:nvCxnSpPr>
        <p:spPr>
          <a:xfrm>
            <a:off x="1876143" y="2872217"/>
            <a:ext cx="337583" cy="269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17" idx="0"/>
          </p:cNvCxnSpPr>
          <p:nvPr/>
        </p:nvCxnSpPr>
        <p:spPr>
          <a:xfrm flipH="1">
            <a:off x="1233990" y="2872217"/>
            <a:ext cx="387567" cy="340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155742" y="3096594"/>
            <a:ext cx="360040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23" idx="5"/>
            <a:endCxn id="24" idx="0"/>
          </p:cNvCxnSpPr>
          <p:nvPr/>
        </p:nvCxnSpPr>
        <p:spPr>
          <a:xfrm>
            <a:off x="1876143" y="2872217"/>
            <a:ext cx="18584" cy="98642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1"/>
            <a:endCxn id="23" idx="5"/>
          </p:cNvCxnSpPr>
          <p:nvPr/>
        </p:nvCxnSpPr>
        <p:spPr>
          <a:xfrm flipH="1" flipV="1">
            <a:off x="1876143" y="2872217"/>
            <a:ext cx="332326" cy="27710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29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9F255852868F42B8BD349DAE08B4DE" ma:contentTypeVersion="2" ma:contentTypeDescription="Create a new document." ma:contentTypeScope="" ma:versionID="e0224548f85fb3d3337313293ff9f96d">
  <xsd:schema xmlns:xsd="http://www.w3.org/2001/XMLSchema" xmlns:xs="http://www.w3.org/2001/XMLSchema" xmlns:p="http://schemas.microsoft.com/office/2006/metadata/properties" xmlns:ns2="bc34d3d6-1e23-4083-a0b5-68ba282afd16" targetNamespace="http://schemas.microsoft.com/office/2006/metadata/properties" ma:root="true" ma:fieldsID="8385098f61c1732d759fca18f024d2df" ns2:_="">
    <xsd:import namespace="bc34d3d6-1e23-4083-a0b5-68ba282afd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4d3d6-1e23-4083-a0b5-68ba282af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99A0E6-48E3-45B5-B7AB-166B74390188}"/>
</file>

<file path=customXml/itemProps2.xml><?xml version="1.0" encoding="utf-8"?>
<ds:datastoreItem xmlns:ds="http://schemas.openxmlformats.org/officeDocument/2006/customXml" ds:itemID="{2336D107-E056-4B8C-BACC-BCFDF36E0348}"/>
</file>

<file path=customXml/itemProps3.xml><?xml version="1.0" encoding="utf-8"?>
<ds:datastoreItem xmlns:ds="http://schemas.openxmlformats.org/officeDocument/2006/customXml" ds:itemID="{40AEEEBC-3137-495D-95F0-B6B325369053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460</TotalTime>
  <Words>1155</Words>
  <Application>Microsoft Office PowerPoint</Application>
  <PresentationFormat>On-screen Show (4:3)</PresentationFormat>
  <Paragraphs>247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Origin</vt:lpstr>
      <vt:lpstr>AVL Tree</vt:lpstr>
      <vt:lpstr>Why we need AVL Tree?</vt:lpstr>
      <vt:lpstr>What is AVL Tree?</vt:lpstr>
      <vt:lpstr>Depth of AVL Tree</vt:lpstr>
      <vt:lpstr>Depth of AVL Tree</vt:lpstr>
      <vt:lpstr>Complexity of AVL Tree</vt:lpstr>
      <vt:lpstr>How to self-balancing? </vt:lpstr>
      <vt:lpstr>BSTree: rotateLeftChild</vt:lpstr>
      <vt:lpstr>BSTree: rotateRigthChild</vt:lpstr>
      <vt:lpstr>Implement AVL Tree with BSTree</vt:lpstr>
      <vt:lpstr>AVLNode</vt:lpstr>
      <vt:lpstr>AVLTree: add</vt:lpstr>
      <vt:lpstr>AVLTree: rebalance</vt:lpstr>
      <vt:lpstr>AVLTree: rebalance</vt:lpstr>
      <vt:lpstr>AVLTree: remove</vt:lpstr>
      <vt:lpstr>Class work 1: TreeSort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</dc:title>
  <dc:creator>TON</dc:creator>
  <cp:lastModifiedBy>TON</cp:lastModifiedBy>
  <cp:revision>34</cp:revision>
  <dcterms:created xsi:type="dcterms:W3CDTF">2012-08-05T05:49:28Z</dcterms:created>
  <dcterms:modified xsi:type="dcterms:W3CDTF">2012-08-07T08:13:53Z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0x010100779F255852868F42B8BD349DAE08B4DE</vt:lpwstr>
  </property>
</Properties>
</file>