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8" r:id="rId5"/>
    <p:sldId id="274" r:id="rId6"/>
    <p:sldId id="277" r:id="rId7"/>
    <p:sldId id="279" r:id="rId8"/>
    <p:sldId id="280" r:id="rId9"/>
    <p:sldId id="275" r:id="rId10"/>
    <p:sldId id="276" r:id="rId11"/>
    <p:sldId id="269" r:id="rId12"/>
    <p:sldId id="264" r:id="rId13"/>
    <p:sldId id="270" r:id="rId14"/>
    <p:sldId id="265" r:id="rId15"/>
    <p:sldId id="267" r:id="rId16"/>
    <p:sldId id="271" r:id="rId17"/>
    <p:sldId id="273" r:id="rId18"/>
    <p:sldId id="272" r:id="rId19"/>
    <p:sldId id="266" r:id="rId2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20/08/55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Splay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Top-Down Splay (Access C)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31640" y="13407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3608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19672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339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5576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65362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654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7330" y="30689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7544" y="350100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0"/>
          </p:cNvCxnSpPr>
          <p:nvPr/>
        </p:nvCxnSpPr>
        <p:spPr>
          <a:xfrm flipH="1">
            <a:off x="1187624" y="1586619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1" idx="0"/>
          </p:cNvCxnSpPr>
          <p:nvPr/>
        </p:nvCxnSpPr>
        <p:spPr>
          <a:xfrm flipH="1">
            <a:off x="921346" y="28827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2372916" y="2084487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zig-zig</a:t>
            </a:r>
            <a:endParaRPr lang="en-US" sz="1400" dirty="0"/>
          </a:p>
        </p:txBody>
      </p:sp>
      <p:sp>
        <p:nvSpPr>
          <p:cNvPr id="71" name="Right Arrow 70"/>
          <p:cNvSpPr/>
          <p:nvPr/>
        </p:nvSpPr>
        <p:spPr>
          <a:xfrm>
            <a:off x="5652120" y="2084487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zig-zag</a:t>
            </a:r>
            <a:endParaRPr lang="en-US" sz="1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7272300" y="3248980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zig-zig</a:t>
            </a:r>
            <a:endParaRPr lang="en-US" sz="1400" dirty="0"/>
          </a:p>
        </p:txBody>
      </p:sp>
      <p:sp>
        <p:nvSpPr>
          <p:cNvPr id="116" name="Left Arrow 115"/>
          <p:cNvSpPr/>
          <p:nvPr/>
        </p:nvSpPr>
        <p:spPr>
          <a:xfrm>
            <a:off x="4211960" y="4797152"/>
            <a:ext cx="1152128" cy="43204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Reassemble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5" idx="5"/>
            <a:endCxn id="7" idx="0"/>
          </p:cNvCxnSpPr>
          <p:nvPr/>
        </p:nvCxnSpPr>
        <p:spPr>
          <a:xfrm>
            <a:off x="1289459" y="2018667"/>
            <a:ext cx="20795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6" idx="0"/>
          </p:cNvCxnSpPr>
          <p:nvPr/>
        </p:nvCxnSpPr>
        <p:spPr>
          <a:xfrm>
            <a:off x="1577491" y="15866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899592" y="2018667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3" idx="0"/>
          </p:cNvCxnSpPr>
          <p:nvPr/>
        </p:nvCxnSpPr>
        <p:spPr>
          <a:xfrm flipH="1">
            <a:off x="611560" y="3314811"/>
            <a:ext cx="20795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0" idx="0"/>
          </p:cNvCxnSpPr>
          <p:nvPr/>
        </p:nvCxnSpPr>
        <p:spPr>
          <a:xfrm flipH="1">
            <a:off x="593670" y="2450715"/>
            <a:ext cx="20408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9" idx="0"/>
          </p:cNvCxnSpPr>
          <p:nvPr/>
        </p:nvCxnSpPr>
        <p:spPr>
          <a:xfrm>
            <a:off x="1001427" y="2450715"/>
            <a:ext cx="20795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4759932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4427984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076056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471900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614142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3923928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308220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635896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326110" y="278092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stCxn id="140" idx="3"/>
            <a:endCxn id="142" idx="0"/>
          </p:cNvCxnSpPr>
          <p:nvPr/>
        </p:nvCxnSpPr>
        <p:spPr>
          <a:xfrm flipH="1">
            <a:off x="3779912" y="2162683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4" idx="5"/>
            <a:endCxn id="115" idx="0"/>
          </p:cNvCxnSpPr>
          <p:nvPr/>
        </p:nvCxnSpPr>
        <p:spPr>
          <a:xfrm>
            <a:off x="4673835" y="1730635"/>
            <a:ext cx="23011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5" idx="5"/>
            <a:endCxn id="135" idx="0"/>
          </p:cNvCxnSpPr>
          <p:nvPr/>
        </p:nvCxnSpPr>
        <p:spPr>
          <a:xfrm>
            <a:off x="5005783" y="2162683"/>
            <a:ext cx="21428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2" idx="3"/>
            <a:endCxn id="143" idx="0"/>
          </p:cNvCxnSpPr>
          <p:nvPr/>
        </p:nvCxnSpPr>
        <p:spPr>
          <a:xfrm flipH="1">
            <a:off x="3470126" y="2594731"/>
            <a:ext cx="20795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8" idx="3"/>
            <a:endCxn id="141" idx="0"/>
          </p:cNvCxnSpPr>
          <p:nvPr/>
        </p:nvCxnSpPr>
        <p:spPr>
          <a:xfrm flipH="1">
            <a:off x="3452236" y="1730635"/>
            <a:ext cx="20408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5"/>
            <a:endCxn id="140" idx="0"/>
          </p:cNvCxnSpPr>
          <p:nvPr/>
        </p:nvCxnSpPr>
        <p:spPr>
          <a:xfrm>
            <a:off x="3859993" y="1730635"/>
            <a:ext cx="207951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5" idx="3"/>
            <a:endCxn id="136" idx="0"/>
          </p:cNvCxnSpPr>
          <p:nvPr/>
        </p:nvCxnSpPr>
        <p:spPr>
          <a:xfrm flipH="1">
            <a:off x="4615916" y="216268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8288324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7956376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8604448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8000292" y="23488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153" idx="5"/>
            <a:endCxn id="152" idx="0"/>
          </p:cNvCxnSpPr>
          <p:nvPr/>
        </p:nvCxnSpPr>
        <p:spPr>
          <a:xfrm>
            <a:off x="8202227" y="1730635"/>
            <a:ext cx="23011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2" idx="5"/>
            <a:endCxn id="154" idx="0"/>
          </p:cNvCxnSpPr>
          <p:nvPr/>
        </p:nvCxnSpPr>
        <p:spPr>
          <a:xfrm>
            <a:off x="8534175" y="2162683"/>
            <a:ext cx="21428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3"/>
            <a:endCxn id="155" idx="0"/>
          </p:cNvCxnSpPr>
          <p:nvPr/>
        </p:nvCxnSpPr>
        <p:spPr>
          <a:xfrm flipH="1">
            <a:off x="8144308" y="216268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876256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7452320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6588224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7164232" y="191683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6876256" y="23488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/>
          <p:cNvCxnSpPr>
            <a:stCxn id="162" idx="3"/>
            <a:endCxn id="163" idx="0"/>
          </p:cNvCxnSpPr>
          <p:nvPr/>
        </p:nvCxnSpPr>
        <p:spPr>
          <a:xfrm flipH="1">
            <a:off x="7020272" y="2162683"/>
            <a:ext cx="186141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9" idx="3"/>
            <a:endCxn id="161" idx="0"/>
          </p:cNvCxnSpPr>
          <p:nvPr/>
        </p:nvCxnSpPr>
        <p:spPr>
          <a:xfrm flipH="1">
            <a:off x="6732240" y="1730635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0" idx="3"/>
            <a:endCxn id="162" idx="0"/>
          </p:cNvCxnSpPr>
          <p:nvPr/>
        </p:nvCxnSpPr>
        <p:spPr>
          <a:xfrm flipH="1">
            <a:off x="7308248" y="1730635"/>
            <a:ext cx="186253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8144308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668344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8460432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7856276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>
            <a:stCxn id="169" idx="5"/>
            <a:endCxn id="168" idx="0"/>
          </p:cNvCxnSpPr>
          <p:nvPr/>
        </p:nvCxnSpPr>
        <p:spPr>
          <a:xfrm>
            <a:off x="7914195" y="4682963"/>
            <a:ext cx="37412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5"/>
            <a:endCxn id="170" idx="0"/>
          </p:cNvCxnSpPr>
          <p:nvPr/>
        </p:nvCxnSpPr>
        <p:spPr>
          <a:xfrm>
            <a:off x="8390159" y="5115011"/>
            <a:ext cx="21428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8" idx="3"/>
            <a:endCxn id="171" idx="0"/>
          </p:cNvCxnSpPr>
          <p:nvPr/>
        </p:nvCxnSpPr>
        <p:spPr>
          <a:xfrm flipH="1">
            <a:off x="8000292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6372200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7524328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084168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7236296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6876256" y="443711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75" idx="3"/>
            <a:endCxn id="177" idx="0"/>
          </p:cNvCxnSpPr>
          <p:nvPr/>
        </p:nvCxnSpPr>
        <p:spPr>
          <a:xfrm flipH="1">
            <a:off x="6228184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979656" y="450912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619672" y="49411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2339752" y="407707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/>
          <p:cNvCxnSpPr>
            <a:stCxn id="193" idx="3"/>
            <a:endCxn id="195" idx="0"/>
          </p:cNvCxnSpPr>
          <p:nvPr/>
        </p:nvCxnSpPr>
        <p:spPr>
          <a:xfrm flipH="1">
            <a:off x="1763688" y="4754971"/>
            <a:ext cx="25814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7" idx="5"/>
            <a:endCxn id="220" idx="0"/>
          </p:cNvCxnSpPr>
          <p:nvPr/>
        </p:nvCxnSpPr>
        <p:spPr>
          <a:xfrm>
            <a:off x="2585603" y="4322923"/>
            <a:ext cx="258205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7" idx="3"/>
            <a:endCxn id="193" idx="0"/>
          </p:cNvCxnSpPr>
          <p:nvPr/>
        </p:nvCxnSpPr>
        <p:spPr>
          <a:xfrm flipH="1">
            <a:off x="2123672" y="4322923"/>
            <a:ext cx="25826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69" idx="3"/>
            <a:endCxn id="178" idx="0"/>
          </p:cNvCxnSpPr>
          <p:nvPr/>
        </p:nvCxnSpPr>
        <p:spPr>
          <a:xfrm flipH="1">
            <a:off x="7380312" y="4682963"/>
            <a:ext cx="33021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8" idx="5"/>
            <a:endCxn id="176" idx="0"/>
          </p:cNvCxnSpPr>
          <p:nvPr/>
        </p:nvCxnSpPr>
        <p:spPr>
          <a:xfrm>
            <a:off x="7482147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3203848" y="49411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2699792" y="450912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3491880" y="53732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87724" y="53732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3" name="Straight Arrow Connector 222"/>
          <p:cNvCxnSpPr>
            <a:stCxn id="220" idx="5"/>
            <a:endCxn id="219" idx="0"/>
          </p:cNvCxnSpPr>
          <p:nvPr/>
        </p:nvCxnSpPr>
        <p:spPr>
          <a:xfrm>
            <a:off x="2945643" y="4754971"/>
            <a:ext cx="402221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9" idx="5"/>
            <a:endCxn id="221" idx="0"/>
          </p:cNvCxnSpPr>
          <p:nvPr/>
        </p:nvCxnSpPr>
        <p:spPr>
          <a:xfrm>
            <a:off x="3449699" y="51870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9" idx="3"/>
            <a:endCxn id="222" idx="0"/>
          </p:cNvCxnSpPr>
          <p:nvPr/>
        </p:nvCxnSpPr>
        <p:spPr>
          <a:xfrm flipH="1">
            <a:off x="3031740" y="5187019"/>
            <a:ext cx="214289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2555776" y="53732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267744" y="49411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Arrow Connector 227"/>
          <p:cNvCxnSpPr>
            <a:stCxn id="220" idx="3"/>
            <a:endCxn id="227" idx="0"/>
          </p:cNvCxnSpPr>
          <p:nvPr/>
        </p:nvCxnSpPr>
        <p:spPr>
          <a:xfrm flipH="1">
            <a:off x="2411760" y="4754971"/>
            <a:ext cx="33021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7" idx="5"/>
            <a:endCxn id="226" idx="0"/>
          </p:cNvCxnSpPr>
          <p:nvPr/>
        </p:nvCxnSpPr>
        <p:spPr>
          <a:xfrm>
            <a:off x="2513595" y="51870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splay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7704" y="1231007"/>
            <a:ext cx="54006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header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(; ;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&lt; 0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&lt; 0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 smtClean="0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&gt; 0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&gt; 0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61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x</a:t>
            </a:r>
          </a:p>
          <a:p>
            <a:pPr lvl="1"/>
            <a:r>
              <a:rPr lang="en-US" dirty="0" smtClean="0"/>
              <a:t>Add x by </a:t>
            </a:r>
            <a:r>
              <a:rPr lang="en-US" dirty="0" err="1"/>
              <a:t>BSTree.add</a:t>
            </a:r>
            <a:r>
              <a:rPr lang="en-US" dirty="0"/>
              <a:t>(x)</a:t>
            </a:r>
          </a:p>
          <a:p>
            <a:pPr lvl="1"/>
            <a:r>
              <a:rPr lang="en-US" dirty="0" smtClean="0"/>
              <a:t>Splay node x to root node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7744" y="1476648"/>
            <a:ext cx="45720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++;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it-IT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it-IT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it-IT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it-IT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it-IT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it-IT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0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0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Remove x</a:t>
            </a:r>
          </a:p>
          <a:p>
            <a:pPr lvl="1"/>
            <a:r>
              <a:rPr lang="en-US" dirty="0" smtClean="0"/>
              <a:t>Find node x</a:t>
            </a:r>
          </a:p>
          <a:p>
            <a:pPr lvl="1"/>
            <a:r>
              <a:rPr lang="en-US" dirty="0" smtClean="0"/>
              <a:t>Splay node x to root node</a:t>
            </a:r>
          </a:p>
          <a:p>
            <a:pPr lvl="1"/>
            <a:r>
              <a:rPr lang="en-US" dirty="0" smtClean="0"/>
              <a:t>Get min node of left or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Splay min node to root node of that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Connect root node to another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4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Tree: remove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68289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remove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6" y="1700808"/>
            <a:ext cx="46805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!=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4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bool</a:t>
            </a:r>
            <a:r>
              <a:rPr lang="en-US" dirty="0"/>
              <a:t> contains(object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5960" y="2564904"/>
            <a:ext cx="552636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getNode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if (node == null) return false;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0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SplayTree</a:t>
            </a:r>
            <a:r>
              <a:rPr lang="en-US" dirty="0" smtClean="0"/>
              <a:t>: </a:t>
            </a:r>
            <a:r>
              <a:rPr lang="en-US" dirty="0" err="1" smtClean="0"/>
              <a:t>getMin</a:t>
            </a:r>
            <a:r>
              <a:rPr lang="en-US" dirty="0" smtClean="0"/>
              <a:t> and </a:t>
            </a:r>
            <a:r>
              <a:rPr lang="en-US" dirty="0" err="1" smtClean="0"/>
              <a:t>getMax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getMin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object </a:t>
            </a:r>
            <a:r>
              <a:rPr lang="en-US" dirty="0" err="1" smtClean="0"/>
              <a:t>getMax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3848" y="1628800"/>
            <a:ext cx="374441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getMin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3848" y="4077072"/>
            <a:ext cx="374441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getMax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splay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2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tree is not guaranteed that will be small depth</a:t>
            </a:r>
          </a:p>
          <a:p>
            <a:pPr lvl="1"/>
            <a:r>
              <a:rPr lang="en-US" dirty="0" smtClean="0"/>
              <a:t>Ex: add 1 to 500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Quick access for recent data</a:t>
            </a:r>
          </a:p>
          <a:p>
            <a:r>
              <a:rPr lang="en-US" dirty="0" smtClean="0"/>
              <a:t>No extra information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total</a:t>
            </a:r>
            <a:r>
              <a:rPr lang="en-US" dirty="0" smtClean="0"/>
              <a:t> cost </a:t>
            </a:r>
            <a:r>
              <a:rPr lang="en-US" dirty="0"/>
              <a:t>of performing the sequence </a:t>
            </a:r>
            <a:r>
              <a:rPr lang="en-US" dirty="0" smtClean="0"/>
              <a:t>of m operations is O(m log n)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average</a:t>
            </a:r>
            <a:r>
              <a:rPr lang="en-US" dirty="0" smtClean="0"/>
              <a:t> cost of each operation is O(log n)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4824958" cy="203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6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Splay </a:t>
            </a:r>
            <a:r>
              <a:rPr lang="en-US" dirty="0"/>
              <a:t>tree is a </a:t>
            </a:r>
            <a:r>
              <a:rPr lang="en-US" dirty="0">
                <a:solidFill>
                  <a:srgbClr val="00B050"/>
                </a:solidFill>
              </a:rPr>
              <a:t>self-adjusting</a:t>
            </a:r>
            <a:r>
              <a:rPr lang="en-US" dirty="0"/>
              <a:t> binary search tree with the additional property that recently accessed elements are quick to access again.</a:t>
            </a:r>
            <a:endParaRPr lang="en-US" dirty="0" smtClean="0"/>
          </a:p>
          <a:p>
            <a:pPr lvl="1"/>
            <a:r>
              <a:rPr lang="en-US" dirty="0" smtClean="0"/>
              <a:t>Rotate the last searched node to </a:t>
            </a:r>
            <a:r>
              <a:rPr lang="en-US" dirty="0" smtClean="0">
                <a:solidFill>
                  <a:srgbClr val="00B0F0"/>
                </a:solidFill>
              </a:rPr>
              <a:t>root </a:t>
            </a:r>
            <a:r>
              <a:rPr lang="en-US" dirty="0" smtClean="0">
                <a:solidFill>
                  <a:srgbClr val="7030A0"/>
                </a:solidFill>
              </a:rPr>
              <a:t>(Splay)</a:t>
            </a:r>
          </a:p>
          <a:p>
            <a:pPr lvl="1"/>
            <a:r>
              <a:rPr lang="en-US" dirty="0" smtClean="0"/>
              <a:t>Self-Adjust after all services: </a:t>
            </a:r>
            <a:r>
              <a:rPr lang="en-US" dirty="0" smtClean="0">
                <a:solidFill>
                  <a:srgbClr val="7030A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contains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get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11" y="3501008"/>
            <a:ext cx="54578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5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Tree: Tree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Zig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Zig-Zag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Zig-Zig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331362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64904"/>
            <a:ext cx="3313620" cy="162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77202"/>
            <a:ext cx="3313620" cy="160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Bottom-Up 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Move to root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796380"/>
            <a:ext cx="65341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1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Tree: Top-Down 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Bottom-up splay trees are hard to </a:t>
            </a:r>
            <a:r>
              <a:rPr lang="en-US" dirty="0" smtClean="0"/>
              <a:t>implement</a:t>
            </a:r>
          </a:p>
          <a:p>
            <a:r>
              <a:rPr lang="en-US" dirty="0" err="1" smtClean="0"/>
              <a:t>Zig</a:t>
            </a:r>
            <a:endParaRPr lang="en-US" dirty="0" smtClean="0"/>
          </a:p>
          <a:p>
            <a:pPr lvl="1"/>
            <a:r>
              <a:rPr lang="en-US" dirty="0"/>
              <a:t>Cut 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</a:t>
            </a:r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Link left or right</a:t>
            </a:r>
          </a:p>
          <a:p>
            <a:r>
              <a:rPr lang="en-US" dirty="0" err="1" smtClean="0"/>
              <a:t>Zig-Zig</a:t>
            </a:r>
            <a:endParaRPr lang="en-US" dirty="0" smtClean="0"/>
          </a:p>
          <a:p>
            <a:pPr lvl="1"/>
            <a:r>
              <a:rPr lang="en-US" dirty="0" smtClean="0"/>
              <a:t>Cut the </a:t>
            </a:r>
            <a:r>
              <a:rPr lang="en-US" dirty="0" smtClean="0">
                <a:solidFill>
                  <a:srgbClr val="00B050"/>
                </a:solidFill>
              </a:rPr>
              <a:t>second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Rotate the cut parent up</a:t>
            </a:r>
          </a:p>
          <a:p>
            <a:pPr lvl="1"/>
            <a:r>
              <a:rPr lang="en-US" dirty="0"/>
              <a:t>Link left or </a:t>
            </a:r>
            <a:r>
              <a:rPr lang="en-US" dirty="0" smtClean="0"/>
              <a:t>right</a:t>
            </a:r>
          </a:p>
          <a:p>
            <a:r>
              <a:rPr lang="en-US" dirty="0" err="1" smtClean="0"/>
              <a:t>Zig-Zag</a:t>
            </a:r>
            <a:endParaRPr lang="en-US" dirty="0" smtClean="0"/>
          </a:p>
          <a:p>
            <a:pPr lvl="1"/>
            <a:r>
              <a:rPr lang="en-US" dirty="0" smtClean="0"/>
              <a:t>Cut the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 branch</a:t>
            </a:r>
          </a:p>
          <a:p>
            <a:pPr lvl="1"/>
            <a:r>
              <a:rPr lang="en-US" dirty="0"/>
              <a:t>Link left or </a:t>
            </a:r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Tree: Top-Down 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Zig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051720" y="2991644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5" name="Isosceles Triangle 4"/>
          <p:cNvSpPr/>
          <p:nvPr/>
        </p:nvSpPr>
        <p:spPr>
          <a:xfrm>
            <a:off x="3419872" y="2991644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6" name="Isosceles Triangle 5"/>
          <p:cNvSpPr/>
          <p:nvPr/>
        </p:nvSpPr>
        <p:spPr>
          <a:xfrm>
            <a:off x="2483768" y="364237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7" name="Isosceles Triangle 6"/>
          <p:cNvSpPr/>
          <p:nvPr/>
        </p:nvSpPr>
        <p:spPr>
          <a:xfrm>
            <a:off x="2987824" y="3354338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735982" y="285028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83768" y="335433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H="1">
            <a:off x="2627784" y="3096133"/>
            <a:ext cx="150379" cy="258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5"/>
            <a:endCxn id="7" idx="0"/>
          </p:cNvCxnSpPr>
          <p:nvPr/>
        </p:nvCxnSpPr>
        <p:spPr>
          <a:xfrm>
            <a:off x="2981833" y="3096133"/>
            <a:ext cx="150007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139952" y="3279676"/>
            <a:ext cx="648072" cy="3626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436096" y="306630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14" name="Isosceles Triangle 13"/>
          <p:cNvSpPr/>
          <p:nvPr/>
        </p:nvSpPr>
        <p:spPr>
          <a:xfrm>
            <a:off x="6588224" y="306630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15" name="Isosceles Triangle 14"/>
          <p:cNvSpPr/>
          <p:nvPr/>
        </p:nvSpPr>
        <p:spPr>
          <a:xfrm>
            <a:off x="6012160" y="306630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6" name="Isosceles Triangle 15"/>
          <p:cNvSpPr/>
          <p:nvPr/>
        </p:nvSpPr>
        <p:spPr>
          <a:xfrm>
            <a:off x="6588224" y="443711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6300192" y="393305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12160" y="277827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5"/>
            <a:endCxn id="16" idx="0"/>
          </p:cNvCxnSpPr>
          <p:nvPr/>
        </p:nvCxnSpPr>
        <p:spPr>
          <a:xfrm>
            <a:off x="6546043" y="4178907"/>
            <a:ext cx="186197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 flipH="1">
            <a:off x="6444208" y="3642370"/>
            <a:ext cx="144016" cy="29068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Tree: Top-Down 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Zig-Zig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691680" y="3087693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5" name="Isosceles Triangle 4"/>
          <p:cNvSpPr/>
          <p:nvPr/>
        </p:nvSpPr>
        <p:spPr>
          <a:xfrm>
            <a:off x="3491880" y="306896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6" name="Isosceles Triangle 5"/>
          <p:cNvSpPr/>
          <p:nvPr/>
        </p:nvSpPr>
        <p:spPr>
          <a:xfrm>
            <a:off x="2195736" y="414908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7" name="Isosceles Triangle 6"/>
          <p:cNvSpPr/>
          <p:nvPr/>
        </p:nvSpPr>
        <p:spPr>
          <a:xfrm>
            <a:off x="2915816" y="335699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627784" y="278092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11760" y="335433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0"/>
          </p:cNvCxnSpPr>
          <p:nvPr/>
        </p:nvCxnSpPr>
        <p:spPr>
          <a:xfrm flipH="1">
            <a:off x="2555776" y="3026779"/>
            <a:ext cx="114189" cy="327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5"/>
            <a:endCxn id="7" idx="0"/>
          </p:cNvCxnSpPr>
          <p:nvPr/>
        </p:nvCxnSpPr>
        <p:spPr>
          <a:xfrm>
            <a:off x="2873635" y="3026779"/>
            <a:ext cx="186197" cy="33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139952" y="3279676"/>
            <a:ext cx="648072" cy="3626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627784" y="3861048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2195736" y="386104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24" name="Straight Arrow Connector 23"/>
          <p:cNvCxnSpPr>
            <a:stCxn id="9" idx="3"/>
            <a:endCxn id="22" idx="0"/>
          </p:cNvCxnSpPr>
          <p:nvPr/>
        </p:nvCxnSpPr>
        <p:spPr>
          <a:xfrm flipH="1">
            <a:off x="2339752" y="3600189"/>
            <a:ext cx="114189" cy="260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21" idx="0"/>
          </p:cNvCxnSpPr>
          <p:nvPr/>
        </p:nvCxnSpPr>
        <p:spPr>
          <a:xfrm>
            <a:off x="2657611" y="3600189"/>
            <a:ext cx="114189" cy="260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5292080" y="3087693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29" name="Isosceles Triangle 28"/>
          <p:cNvSpPr/>
          <p:nvPr/>
        </p:nvSpPr>
        <p:spPr>
          <a:xfrm>
            <a:off x="6603137" y="306896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30" name="Isosceles Triangle 29"/>
          <p:cNvSpPr/>
          <p:nvPr/>
        </p:nvSpPr>
        <p:spPr>
          <a:xfrm>
            <a:off x="5940152" y="306896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31" name="Isosceles Triangle 30"/>
          <p:cNvSpPr/>
          <p:nvPr/>
        </p:nvSpPr>
        <p:spPr>
          <a:xfrm>
            <a:off x="6876256" y="501317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588224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00192" y="393305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5"/>
            <a:endCxn id="31" idx="0"/>
          </p:cNvCxnSpPr>
          <p:nvPr/>
        </p:nvCxnSpPr>
        <p:spPr>
          <a:xfrm>
            <a:off x="6834075" y="4682963"/>
            <a:ext cx="186197" cy="33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>
            <a:off x="6300192" y="501317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5940152" y="278092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39" name="Straight Arrow Connector 38"/>
          <p:cNvCxnSpPr>
            <a:stCxn id="32" idx="3"/>
            <a:endCxn id="36" idx="0"/>
          </p:cNvCxnSpPr>
          <p:nvPr/>
        </p:nvCxnSpPr>
        <p:spPr>
          <a:xfrm flipH="1">
            <a:off x="6444208" y="4682963"/>
            <a:ext cx="186197" cy="33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5"/>
            <a:endCxn id="32" idx="0"/>
          </p:cNvCxnSpPr>
          <p:nvPr/>
        </p:nvCxnSpPr>
        <p:spPr>
          <a:xfrm>
            <a:off x="6546043" y="4178907"/>
            <a:ext cx="186197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3" idx="0"/>
          </p:cNvCxnSpPr>
          <p:nvPr/>
        </p:nvCxnSpPr>
        <p:spPr>
          <a:xfrm flipH="1">
            <a:off x="6444208" y="3645024"/>
            <a:ext cx="158929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Tree: Top-Down 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Zig-Zag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63688" y="310648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5" name="Isosceles Triangle 4"/>
          <p:cNvSpPr/>
          <p:nvPr/>
        </p:nvSpPr>
        <p:spPr>
          <a:xfrm>
            <a:off x="3563888" y="310648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6" name="Isosceles Triangle 5"/>
          <p:cNvSpPr/>
          <p:nvPr/>
        </p:nvSpPr>
        <p:spPr>
          <a:xfrm>
            <a:off x="2195736" y="393305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7" name="Isosceles Triangle 6"/>
          <p:cNvSpPr/>
          <p:nvPr/>
        </p:nvSpPr>
        <p:spPr>
          <a:xfrm>
            <a:off x="2987824" y="3356992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699792" y="278092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11760" y="335433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0"/>
          </p:cNvCxnSpPr>
          <p:nvPr/>
        </p:nvCxnSpPr>
        <p:spPr>
          <a:xfrm flipH="1">
            <a:off x="2555776" y="3026779"/>
            <a:ext cx="186197" cy="327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5"/>
            <a:endCxn id="7" idx="0"/>
          </p:cNvCxnSpPr>
          <p:nvPr/>
        </p:nvCxnSpPr>
        <p:spPr>
          <a:xfrm>
            <a:off x="2945643" y="3026779"/>
            <a:ext cx="186197" cy="33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139952" y="3279676"/>
            <a:ext cx="648072" cy="3626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2627784" y="4221088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2627784" y="393987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27" name="Straight Arrow Connector 26"/>
          <p:cNvCxnSpPr>
            <a:stCxn id="9" idx="5"/>
            <a:endCxn id="22" idx="0"/>
          </p:cNvCxnSpPr>
          <p:nvPr/>
        </p:nvCxnSpPr>
        <p:spPr>
          <a:xfrm>
            <a:off x="2657611" y="3600189"/>
            <a:ext cx="114189" cy="339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5292080" y="3087693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29" name="Isosceles Triangle 28"/>
          <p:cNvSpPr/>
          <p:nvPr/>
        </p:nvSpPr>
        <p:spPr>
          <a:xfrm>
            <a:off x="7164288" y="306896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31" name="Isosceles Triangle 30"/>
          <p:cNvSpPr/>
          <p:nvPr/>
        </p:nvSpPr>
        <p:spPr>
          <a:xfrm>
            <a:off x="7164288" y="4509120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861343" y="40050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5"/>
            <a:endCxn id="31" idx="0"/>
          </p:cNvCxnSpPr>
          <p:nvPr/>
        </p:nvCxnSpPr>
        <p:spPr>
          <a:xfrm>
            <a:off x="7107194" y="4250915"/>
            <a:ext cx="201110" cy="25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2" idx="0"/>
          </p:cNvCxnSpPr>
          <p:nvPr/>
        </p:nvCxnSpPr>
        <p:spPr>
          <a:xfrm flipH="1">
            <a:off x="7005359" y="3645024"/>
            <a:ext cx="158929" cy="3600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6" idx="0"/>
          </p:cNvCxnSpPr>
          <p:nvPr/>
        </p:nvCxnSpPr>
        <p:spPr>
          <a:xfrm flipH="1">
            <a:off x="2339752" y="3600189"/>
            <a:ext cx="114189" cy="332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5940152" y="3359646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>
          <a:xfrm>
            <a:off x="6156176" y="278092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6372200" y="3647678"/>
            <a:ext cx="288032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6372200" y="336646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6" name="Straight Arrow Connector 45"/>
          <p:cNvCxnSpPr>
            <a:stCxn id="40" idx="3"/>
            <a:endCxn id="38" idx="0"/>
          </p:cNvCxnSpPr>
          <p:nvPr/>
        </p:nvCxnSpPr>
        <p:spPr>
          <a:xfrm flipH="1">
            <a:off x="6084168" y="3026779"/>
            <a:ext cx="114189" cy="332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0" idx="5"/>
            <a:endCxn id="42" idx="0"/>
          </p:cNvCxnSpPr>
          <p:nvPr/>
        </p:nvCxnSpPr>
        <p:spPr>
          <a:xfrm>
            <a:off x="6402027" y="3026779"/>
            <a:ext cx="114189" cy="33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Top-Down Splay (Access 18)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31640" y="13407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3608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19672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339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70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65362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688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7330" y="30689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31640" y="306896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43608" y="35010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0"/>
          </p:cNvCxnSpPr>
          <p:nvPr/>
        </p:nvCxnSpPr>
        <p:spPr>
          <a:xfrm flipH="1">
            <a:off x="1187624" y="15866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6" idx="0"/>
          </p:cNvCxnSpPr>
          <p:nvPr/>
        </p:nvCxnSpPr>
        <p:spPr>
          <a:xfrm>
            <a:off x="1577491" y="1586619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0"/>
          </p:cNvCxnSpPr>
          <p:nvPr/>
        </p:nvCxnSpPr>
        <p:spPr>
          <a:xfrm flipH="1">
            <a:off x="1497410" y="2018667"/>
            <a:ext cx="164443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5"/>
            <a:endCxn id="8" idx="0"/>
          </p:cNvCxnSpPr>
          <p:nvPr/>
        </p:nvCxnSpPr>
        <p:spPr>
          <a:xfrm>
            <a:off x="1865523" y="201866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flipH="1">
            <a:off x="1209378" y="2450715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5"/>
            <a:endCxn id="10" idx="1"/>
          </p:cNvCxnSpPr>
          <p:nvPr/>
        </p:nvCxnSpPr>
        <p:spPr>
          <a:xfrm>
            <a:off x="1599245" y="2450715"/>
            <a:ext cx="206624" cy="22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1" idx="0"/>
          </p:cNvCxnSpPr>
          <p:nvPr/>
        </p:nvCxnSpPr>
        <p:spPr>
          <a:xfrm flipH="1">
            <a:off x="921346" y="28827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5"/>
            <a:endCxn id="12" idx="0"/>
          </p:cNvCxnSpPr>
          <p:nvPr/>
        </p:nvCxnSpPr>
        <p:spPr>
          <a:xfrm>
            <a:off x="1311213" y="2882763"/>
            <a:ext cx="16444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3" idx="0"/>
          </p:cNvCxnSpPr>
          <p:nvPr/>
        </p:nvCxnSpPr>
        <p:spPr>
          <a:xfrm flipH="1">
            <a:off x="1187624" y="33148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2372916" y="2084487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zig-zag</a:t>
            </a:r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3851920" y="134076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63888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139952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7367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27984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585642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283968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297610" y="30689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851920" y="306896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563888" y="35010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2" idx="3"/>
            <a:endCxn id="53" idx="0"/>
          </p:cNvCxnSpPr>
          <p:nvPr/>
        </p:nvCxnSpPr>
        <p:spPr>
          <a:xfrm flipH="1">
            <a:off x="3707904" y="1586619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3"/>
            <a:endCxn id="55" idx="0"/>
          </p:cNvCxnSpPr>
          <p:nvPr/>
        </p:nvCxnSpPr>
        <p:spPr>
          <a:xfrm flipH="1">
            <a:off x="4017690" y="2018667"/>
            <a:ext cx="164443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5"/>
            <a:endCxn id="56" idx="0"/>
          </p:cNvCxnSpPr>
          <p:nvPr/>
        </p:nvCxnSpPr>
        <p:spPr>
          <a:xfrm>
            <a:off x="4385803" y="201866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3"/>
            <a:endCxn id="57" idx="0"/>
          </p:cNvCxnSpPr>
          <p:nvPr/>
        </p:nvCxnSpPr>
        <p:spPr>
          <a:xfrm flipH="1">
            <a:off x="3729658" y="2450715"/>
            <a:ext cx="186197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5"/>
            <a:endCxn id="58" idx="1"/>
          </p:cNvCxnSpPr>
          <p:nvPr/>
        </p:nvCxnSpPr>
        <p:spPr>
          <a:xfrm>
            <a:off x="4119525" y="2450715"/>
            <a:ext cx="206624" cy="22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3"/>
            <a:endCxn id="59" idx="0"/>
          </p:cNvCxnSpPr>
          <p:nvPr/>
        </p:nvCxnSpPr>
        <p:spPr>
          <a:xfrm flipH="1">
            <a:off x="3441626" y="28827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0" idx="0"/>
          </p:cNvCxnSpPr>
          <p:nvPr/>
        </p:nvCxnSpPr>
        <p:spPr>
          <a:xfrm>
            <a:off x="3831493" y="2882763"/>
            <a:ext cx="164443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3"/>
            <a:endCxn id="61" idx="0"/>
          </p:cNvCxnSpPr>
          <p:nvPr/>
        </p:nvCxnSpPr>
        <p:spPr>
          <a:xfrm flipH="1">
            <a:off x="3707904" y="33148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5076056" y="2084487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zig-zig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6444208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156176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8048811" y="213285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668344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336843" y="256490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092280" y="177281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802960" y="256490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04248" y="22048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58558" y="220486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7070526" y="26369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2" idx="3"/>
            <a:endCxn id="73" idx="0"/>
          </p:cNvCxnSpPr>
          <p:nvPr/>
        </p:nvCxnSpPr>
        <p:spPr>
          <a:xfrm flipH="1">
            <a:off x="6300192" y="201866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5"/>
            <a:endCxn id="76" idx="0"/>
          </p:cNvCxnSpPr>
          <p:nvPr/>
        </p:nvCxnSpPr>
        <p:spPr>
          <a:xfrm>
            <a:off x="8294662" y="237870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5"/>
            <a:endCxn id="74" idx="1"/>
          </p:cNvCxnSpPr>
          <p:nvPr/>
        </p:nvCxnSpPr>
        <p:spPr>
          <a:xfrm>
            <a:off x="7914195" y="2018667"/>
            <a:ext cx="176797" cy="15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9" idx="0"/>
          </p:cNvCxnSpPr>
          <p:nvPr/>
        </p:nvCxnSpPr>
        <p:spPr>
          <a:xfrm flipH="1">
            <a:off x="6948264" y="2018667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5"/>
            <a:endCxn id="80" idx="0"/>
          </p:cNvCxnSpPr>
          <p:nvPr/>
        </p:nvCxnSpPr>
        <p:spPr>
          <a:xfrm>
            <a:off x="7338131" y="2018667"/>
            <a:ext cx="164443" cy="18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3"/>
            <a:endCxn id="81" idx="0"/>
          </p:cNvCxnSpPr>
          <p:nvPr/>
        </p:nvCxnSpPr>
        <p:spPr>
          <a:xfrm flipH="1">
            <a:off x="7214542" y="2450715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3"/>
            <a:endCxn id="78" idx="0"/>
          </p:cNvCxnSpPr>
          <p:nvPr/>
        </p:nvCxnSpPr>
        <p:spPr>
          <a:xfrm flipH="1">
            <a:off x="7946976" y="2378707"/>
            <a:ext cx="144016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ight Arrow 94"/>
          <p:cNvSpPr/>
          <p:nvPr/>
        </p:nvSpPr>
        <p:spPr>
          <a:xfrm rot="5400000">
            <a:off x="7272300" y="3248980"/>
            <a:ext cx="864096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zig</a:t>
            </a:r>
            <a:endParaRPr lang="en-US" sz="1400" dirty="0"/>
          </a:p>
        </p:txBody>
      </p:sp>
      <p:sp>
        <p:nvSpPr>
          <p:cNvPr id="96" name="Oval 95"/>
          <p:cNvSpPr/>
          <p:nvPr/>
        </p:nvSpPr>
        <p:spPr>
          <a:xfrm>
            <a:off x="6207757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919725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8100392" y="479715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719925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388424" y="522920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495789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854541" y="522920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207757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215869" y="443711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6927837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>
            <a:stCxn id="96" idx="3"/>
            <a:endCxn id="97" idx="0"/>
          </p:cNvCxnSpPr>
          <p:nvPr/>
        </p:nvCxnSpPr>
        <p:spPr>
          <a:xfrm flipH="1">
            <a:off x="6063741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8" idx="5"/>
            <a:endCxn id="100" idx="0"/>
          </p:cNvCxnSpPr>
          <p:nvPr/>
        </p:nvCxnSpPr>
        <p:spPr>
          <a:xfrm>
            <a:off x="8346243" y="504300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9" idx="5"/>
            <a:endCxn id="98" idx="1"/>
          </p:cNvCxnSpPr>
          <p:nvPr/>
        </p:nvCxnSpPr>
        <p:spPr>
          <a:xfrm>
            <a:off x="7965776" y="4682963"/>
            <a:ext cx="176797" cy="15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1" idx="3"/>
            <a:endCxn id="103" idx="0"/>
          </p:cNvCxnSpPr>
          <p:nvPr/>
        </p:nvCxnSpPr>
        <p:spPr>
          <a:xfrm flipH="1">
            <a:off x="6351773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4" idx="3"/>
            <a:endCxn id="105" idx="0"/>
          </p:cNvCxnSpPr>
          <p:nvPr/>
        </p:nvCxnSpPr>
        <p:spPr>
          <a:xfrm flipH="1">
            <a:off x="7071853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3"/>
            <a:endCxn id="102" idx="0"/>
          </p:cNvCxnSpPr>
          <p:nvPr/>
        </p:nvCxnSpPr>
        <p:spPr>
          <a:xfrm flipH="1">
            <a:off x="7998557" y="5043003"/>
            <a:ext cx="144016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6" idx="5"/>
            <a:endCxn id="101" idx="0"/>
          </p:cNvCxnSpPr>
          <p:nvPr/>
        </p:nvCxnSpPr>
        <p:spPr>
          <a:xfrm>
            <a:off x="6453608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eft Arrow 115"/>
          <p:cNvSpPr/>
          <p:nvPr/>
        </p:nvSpPr>
        <p:spPr>
          <a:xfrm>
            <a:off x="4211960" y="4797152"/>
            <a:ext cx="1152128" cy="43204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Reassemble</a:t>
            </a:r>
            <a:endParaRPr lang="en-US" sz="1400" dirty="0"/>
          </a:p>
        </p:txBody>
      </p:sp>
      <p:sp>
        <p:nvSpPr>
          <p:cNvPr id="117" name="Oval 116"/>
          <p:cNvSpPr/>
          <p:nvPr/>
        </p:nvSpPr>
        <p:spPr>
          <a:xfrm>
            <a:off x="1547664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259632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843808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535349" y="443711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131840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835696" y="486916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555776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547664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051720" y="400506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144155" y="530120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17" idx="3"/>
            <a:endCxn id="118" idx="0"/>
          </p:cNvCxnSpPr>
          <p:nvPr/>
        </p:nvCxnSpPr>
        <p:spPr>
          <a:xfrm flipH="1">
            <a:off x="1403648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5"/>
            <a:endCxn id="121" idx="0"/>
          </p:cNvCxnSpPr>
          <p:nvPr/>
        </p:nvCxnSpPr>
        <p:spPr>
          <a:xfrm>
            <a:off x="3089659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5"/>
            <a:endCxn id="119" idx="0"/>
          </p:cNvCxnSpPr>
          <p:nvPr/>
        </p:nvCxnSpPr>
        <p:spPr>
          <a:xfrm>
            <a:off x="2781200" y="4682963"/>
            <a:ext cx="206624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2" idx="3"/>
            <a:endCxn id="124" idx="0"/>
          </p:cNvCxnSpPr>
          <p:nvPr/>
        </p:nvCxnSpPr>
        <p:spPr>
          <a:xfrm flipH="1">
            <a:off x="1691680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2" idx="5"/>
            <a:endCxn id="126" idx="0"/>
          </p:cNvCxnSpPr>
          <p:nvPr/>
        </p:nvCxnSpPr>
        <p:spPr>
          <a:xfrm>
            <a:off x="2081547" y="5115011"/>
            <a:ext cx="206624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9" idx="3"/>
            <a:endCxn id="123" idx="0"/>
          </p:cNvCxnSpPr>
          <p:nvPr/>
        </p:nvCxnSpPr>
        <p:spPr>
          <a:xfrm flipH="1">
            <a:off x="2699792" y="5115011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7" idx="5"/>
            <a:endCxn id="122" idx="0"/>
          </p:cNvCxnSpPr>
          <p:nvPr/>
        </p:nvCxnSpPr>
        <p:spPr>
          <a:xfrm>
            <a:off x="1793515" y="4682963"/>
            <a:ext cx="186197" cy="186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5" idx="5"/>
            <a:endCxn id="120" idx="1"/>
          </p:cNvCxnSpPr>
          <p:nvPr/>
        </p:nvCxnSpPr>
        <p:spPr>
          <a:xfrm>
            <a:off x="2297571" y="4250915"/>
            <a:ext cx="279959" cy="22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3"/>
            <a:endCxn id="117" idx="7"/>
          </p:cNvCxnSpPr>
          <p:nvPr/>
        </p:nvCxnSpPr>
        <p:spPr>
          <a:xfrm flipH="1">
            <a:off x="1793515" y="4250915"/>
            <a:ext cx="300386" cy="22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795CCC-709B-4AD3-9CB4-D177721B23CE}"/>
</file>

<file path=customXml/itemProps2.xml><?xml version="1.0" encoding="utf-8"?>
<ds:datastoreItem xmlns:ds="http://schemas.openxmlformats.org/officeDocument/2006/customXml" ds:itemID="{4C9F2946-C67C-4E5A-9B0D-E9D88D2D39DE}"/>
</file>

<file path=customXml/itemProps3.xml><?xml version="1.0" encoding="utf-8"?>
<ds:datastoreItem xmlns:ds="http://schemas.openxmlformats.org/officeDocument/2006/customXml" ds:itemID="{C3583238-BC47-4223-9BB6-DA43CCBF9A1E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370</TotalTime>
  <Words>914</Words>
  <Application>Microsoft Office PowerPoint</Application>
  <PresentationFormat>On-screen Show (4:3)</PresentationFormat>
  <Paragraphs>309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Splay Tree</vt:lpstr>
      <vt:lpstr>Splay Tree</vt:lpstr>
      <vt:lpstr>Splay Tree: Tree rotation</vt:lpstr>
      <vt:lpstr>Splay Tree: Bottom-Up Splay</vt:lpstr>
      <vt:lpstr>Splay Tree: Top-Down Splay</vt:lpstr>
      <vt:lpstr>Splay Tree: Top-Down Splay</vt:lpstr>
      <vt:lpstr>Splay Tree: Top-Down Splay</vt:lpstr>
      <vt:lpstr>Splay Tree: Top-Down Splay</vt:lpstr>
      <vt:lpstr>Example 1: Top-Down Splay (Access 18)</vt:lpstr>
      <vt:lpstr>Example 2: Top-Down Splay (Access C)</vt:lpstr>
      <vt:lpstr>SplayTree: splay</vt:lpstr>
      <vt:lpstr>Splay Tree: add</vt:lpstr>
      <vt:lpstr>SplayTree: add</vt:lpstr>
      <vt:lpstr>Splay Tree: remove</vt:lpstr>
      <vt:lpstr>Splay Tree: remove</vt:lpstr>
      <vt:lpstr>SplayTree: remove</vt:lpstr>
      <vt:lpstr>SplayTree: contains</vt:lpstr>
      <vt:lpstr>SplayTree: getMin and getMax</vt:lpstr>
      <vt:lpstr>Splay Tree: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Trees</dc:title>
  <dc:creator>TON</dc:creator>
  <cp:lastModifiedBy>TON</cp:lastModifiedBy>
  <cp:revision>31</cp:revision>
  <dcterms:created xsi:type="dcterms:W3CDTF">2012-08-05T11:46:12Z</dcterms:created>
  <dcterms:modified xsi:type="dcterms:W3CDTF">2012-08-20T06:29:06Z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