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78" r:id="rId28"/>
    <p:sldId id="283" r:id="rId2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12/08/56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Parinya</a:t>
            </a:r>
            <a:r>
              <a:rPr lang="en-US" dirty="0" smtClean="0"/>
              <a:t> </a:t>
            </a:r>
            <a:r>
              <a:rPr lang="en-US" dirty="0" err="1" smtClean="0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8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Multiplicative </a:t>
            </a:r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Multiply key by a real number (0,1)</a:t>
            </a:r>
          </a:p>
          <a:p>
            <a:r>
              <a:rPr lang="en-US" dirty="0" smtClean="0"/>
              <a:t>Multiply the remainder by the table size (m = 2</a:t>
            </a:r>
            <a:r>
              <a:rPr lang="en-US" baseline="30000" dirty="0" smtClean="0"/>
              <a:t>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55" y="3310111"/>
            <a:ext cx="6019252" cy="280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257" y="2492896"/>
            <a:ext cx="3456384" cy="60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Multiplicative </a:t>
            </a:r>
            <a:r>
              <a:rPr lang="en-US" dirty="0" smtClean="0"/>
              <a:t>hashing: Fibonacci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Set A = golden ratio 0.610339887…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0" y="2116013"/>
            <a:ext cx="4572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multHash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2654435769L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0.618... *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2^32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*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&amp; 0xFFFFFFFFL;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&gt;&gt; (32 -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p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4129916"/>
            <a:ext cx="4572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10;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++) 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WriteLine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 smtClean="0">
                <a:solidFill>
                  <a:srgbClr val="880000"/>
                </a:solidFill>
                <a:latin typeface="Consolas"/>
              </a:rPr>
              <a:t>multHash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, 16));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3688" y="485986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0,40503,15470,55974,30941,5909,46412,21380,61883,36851</a:t>
            </a:r>
          </a:p>
        </p:txBody>
      </p:sp>
    </p:spTree>
    <p:extLst>
      <p:ext uri="{BB962C8B-B14F-4D97-AF65-F5344CB8AC3E}">
        <p14:creationId xmlns:p14="http://schemas.microsoft.com/office/powerpoint/2010/main" val="1421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Bit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&amp; = AND</a:t>
            </a:r>
          </a:p>
          <a:p>
            <a:r>
              <a:rPr lang="en-US" dirty="0" smtClean="0"/>
              <a:t>| = OR</a:t>
            </a:r>
          </a:p>
          <a:p>
            <a:r>
              <a:rPr lang="en-US" dirty="0" smtClean="0"/>
              <a:t>^ = XOR</a:t>
            </a:r>
          </a:p>
          <a:p>
            <a:r>
              <a:rPr lang="en-US" dirty="0" smtClean="0"/>
              <a:t>! = NOT</a:t>
            </a:r>
          </a:p>
          <a:p>
            <a:r>
              <a:rPr lang="en-US" dirty="0" smtClean="0"/>
              <a:t>~ = COMPLEMENT</a:t>
            </a:r>
          </a:p>
          <a:p>
            <a:r>
              <a:rPr lang="en-US" dirty="0" smtClean="0"/>
              <a:t>X &lt;&lt; n = left-shift (X * 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</a:p>
          <a:p>
            <a:r>
              <a:rPr lang="en-US" dirty="0"/>
              <a:t>X </a:t>
            </a:r>
            <a:r>
              <a:rPr lang="en-US" dirty="0" smtClean="0"/>
              <a:t>&gt;&gt; </a:t>
            </a:r>
            <a:r>
              <a:rPr lang="en-US" dirty="0"/>
              <a:t>n = </a:t>
            </a:r>
            <a:r>
              <a:rPr lang="en-US" dirty="0" smtClean="0"/>
              <a:t>right-shift </a:t>
            </a:r>
            <a:r>
              <a:rPr lang="en-US" dirty="0"/>
              <a:t>(X </a:t>
            </a:r>
            <a:r>
              <a:rPr lang="en-US" dirty="0" smtClean="0"/>
              <a:t>/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4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Partition key and combine together with some operators</a:t>
            </a:r>
          </a:p>
          <a:p>
            <a:pPr lvl="1"/>
            <a:r>
              <a:rPr lang="en-US" dirty="0" smtClean="0"/>
              <a:t>plus, </a:t>
            </a:r>
            <a:r>
              <a:rPr lang="en-US" dirty="0" err="1" smtClean="0"/>
              <a:t>xor</a:t>
            </a:r>
            <a:r>
              <a:rPr lang="en-US" dirty="0" smtClean="0"/>
              <a:t>, 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787343"/>
              </p:ext>
            </p:extLst>
          </p:nvPr>
        </p:nvGraphicFramePr>
        <p:xfrm>
          <a:off x="3707904" y="27089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55339"/>
              </p:ext>
            </p:extLst>
          </p:nvPr>
        </p:nvGraphicFramePr>
        <p:xfrm>
          <a:off x="5436096" y="27089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67743"/>
              </p:ext>
            </p:extLst>
          </p:nvPr>
        </p:nvGraphicFramePr>
        <p:xfrm>
          <a:off x="1979712" y="27089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15627"/>
              </p:ext>
            </p:extLst>
          </p:nvPr>
        </p:nvGraphicFramePr>
        <p:xfrm>
          <a:off x="3707904" y="4077072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678138"/>
              </p:ext>
            </p:extLst>
          </p:nvPr>
        </p:nvGraphicFramePr>
        <p:xfrm>
          <a:off x="3707904" y="4509120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83971"/>
              </p:ext>
            </p:extLst>
          </p:nvPr>
        </p:nvGraphicFramePr>
        <p:xfrm>
          <a:off x="3707904" y="3645024"/>
          <a:ext cx="16561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Plus 9"/>
          <p:cNvSpPr/>
          <p:nvPr/>
        </p:nvSpPr>
        <p:spPr>
          <a:xfrm>
            <a:off x="5470931" y="4059646"/>
            <a:ext cx="360040" cy="36004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0126"/>
              </p:ext>
            </p:extLst>
          </p:nvPr>
        </p:nvGraphicFramePr>
        <p:xfrm>
          <a:off x="3295134" y="5085184"/>
          <a:ext cx="206895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791"/>
                <a:gridCol w="413791"/>
                <a:gridCol w="413791"/>
                <a:gridCol w="413791"/>
                <a:gridCol w="413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5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Modulus </a:t>
            </a:r>
            <a:r>
              <a:rPr lang="en-US" dirty="0" smtClean="0"/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% 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Good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prime</a:t>
                </a:r>
                <a:r>
                  <a:rPr lang="en-US" dirty="0" smtClean="0"/>
                  <a:t> number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19354"/>
              </p:ext>
            </p:extLst>
          </p:nvPr>
        </p:nvGraphicFramePr>
        <p:xfrm>
          <a:off x="1907701" y="3068959"/>
          <a:ext cx="5040563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</a:tblGrid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2627781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95933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27781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995933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27781" y="46280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27781" y="505663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08906" y="506615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27781" y="551723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95933" y="553171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27781" y="5949280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95933" y="5954241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380506" y="5951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13723" y="2276872"/>
                <a:ext cx="23383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 %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3" y="2276872"/>
                <a:ext cx="2338397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6789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1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handle non-numeric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Convert it to numeric data</a:t>
            </a:r>
          </a:p>
          <a:p>
            <a:pPr lvl="1"/>
            <a:r>
              <a:rPr lang="en-US" dirty="0"/>
              <a:t>Double to long: </a:t>
            </a:r>
            <a:r>
              <a:rPr lang="en-US" dirty="0" smtClean="0"/>
              <a:t>DoubleToInt64Bits(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Float to </a:t>
            </a:r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/>
              <a:t>BitConverter.ToInt32(</a:t>
            </a:r>
            <a:r>
              <a:rPr lang="en-US" dirty="0" err="1"/>
              <a:t>BitConverter.GetBytes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/>
              <a:t>), 0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bool</a:t>
            </a:r>
            <a:r>
              <a:rPr lang="en-US" dirty="0" smtClean="0"/>
              <a:t>: true </a:t>
            </a:r>
            <a:r>
              <a:rPr lang="en-US" dirty="0" smtClean="0">
                <a:sym typeface="Wingdings" pitchFamily="2" charset="2"/>
              </a:rPr>
              <a:t> 1 and false  0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string: convert to base-26 integer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"DATA“  3x26</a:t>
            </a:r>
            <a:r>
              <a:rPr lang="en-US" baseline="30000" dirty="0" smtClean="0">
                <a:sym typeface="Wingdings" pitchFamily="2" charset="2"/>
              </a:rPr>
              <a:t>3</a:t>
            </a:r>
            <a:r>
              <a:rPr lang="en-US" dirty="0" smtClean="0">
                <a:sym typeface="Wingdings" pitchFamily="2" charset="2"/>
              </a:rPr>
              <a:t> + 0x26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 + 19x26</a:t>
            </a:r>
            <a:r>
              <a:rPr lang="en-US" baseline="30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+ 0x26</a:t>
            </a:r>
            <a:r>
              <a:rPr lang="en-US" baseline="30000" dirty="0" smtClean="0">
                <a:sym typeface="Wingdings" pitchFamily="2" charset="2"/>
              </a:rPr>
              <a:t>0</a:t>
            </a:r>
            <a:r>
              <a:rPr lang="en-US" dirty="0" smtClean="0">
                <a:sym typeface="Wingdings" pitchFamily="2" charset="2"/>
              </a:rPr>
              <a:t> = 53222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object: sum of all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C#: </a:t>
            </a:r>
            <a:r>
              <a:rPr lang="en-US" dirty="0" err="1" smtClean="0"/>
              <a:t>object.GetHashCode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808" cy="493776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Return the </a:t>
            </a:r>
            <a:r>
              <a:rPr lang="en-US" dirty="0" err="1" smtClean="0"/>
              <a:t>hashcode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two objects of the same type represent the same value, the hash function must return the same constant value for either object.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best performance, a hash function must generate a random distribution for all input.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hash function must return exactly the same value regardless of any changes that are made to the object.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12568" y="2348880"/>
            <a:ext cx="388843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System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</a:rPr>
              <a:t>Point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GetHashCode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^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2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Reduce the load factor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2913325"/>
            <a:ext cx="5184576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oldTable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[2 *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oldTable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oldTable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])].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items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635896" y="1741165"/>
            <a:ext cx="4608512" cy="16158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threshold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= 4;</a:t>
            </a:r>
          </a:p>
          <a:p>
            <a:endParaRPr lang="en-US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1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100" dirty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(0,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(double)SIZE / (</a:t>
            </a:r>
            <a:r>
              <a:rPr lang="en-US" sz="1100" dirty="0" smtClean="0">
                <a:solidFill>
                  <a:srgbClr val="000080"/>
                </a:solidFill>
                <a:latin typeface="Consolas"/>
              </a:rPr>
              <a:t>double)</a:t>
            </a:r>
            <a:r>
              <a:rPr lang="en-US" sz="1100" dirty="0" err="1" smtClean="0">
                <a:solidFill>
                  <a:srgbClr val="000080"/>
                </a:solidFill>
                <a:latin typeface="Consolas"/>
              </a:rPr>
              <a:t>table.Length</a:t>
            </a:r>
            <a:r>
              <a:rPr lang="en-US" sz="1100" dirty="0" smtClean="0">
                <a:solidFill>
                  <a:srgbClr val="000080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&gt;= </a:t>
            </a:r>
            <a:r>
              <a:rPr lang="en-US" sz="1100" dirty="0">
                <a:solidFill>
                  <a:srgbClr val="000080"/>
                </a:solidFill>
                <a:latin typeface="Consolas"/>
              </a:rPr>
              <a:t>threshold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) </a:t>
            </a:r>
            <a:endParaRPr lang="en-US" sz="11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1100" dirty="0" smtClean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1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1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04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Separate chaining</a:t>
            </a:r>
          </a:p>
          <a:p>
            <a:pPr lvl="1"/>
            <a:r>
              <a:rPr lang="en-US" dirty="0" smtClean="0"/>
              <a:t>Wasted memory for link</a:t>
            </a:r>
          </a:p>
          <a:p>
            <a:pPr lvl="1"/>
            <a:r>
              <a:rPr lang="en-US" dirty="0" smtClean="0"/>
              <a:t>No relation for each linked list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dirty="0" smtClean="0">
                <a:solidFill>
                  <a:srgbClr val="00B050"/>
                </a:solidFill>
              </a:rPr>
              <a:t>ithout </a:t>
            </a:r>
            <a:r>
              <a:rPr lang="en-US" dirty="0" smtClean="0"/>
              <a:t>linked list</a:t>
            </a:r>
          </a:p>
          <a:p>
            <a:pPr lvl="1"/>
            <a:r>
              <a:rPr lang="en-US" dirty="0" smtClean="0"/>
              <a:t>Linear Probing</a:t>
            </a:r>
          </a:p>
          <a:p>
            <a:pPr lvl="1"/>
            <a:r>
              <a:rPr lang="en-US" dirty="0" smtClean="0"/>
              <a:t>Quadratic Probing</a:t>
            </a:r>
          </a:p>
          <a:p>
            <a:pPr lvl="1"/>
            <a:r>
              <a:rPr lang="en-US" dirty="0" smtClean="0"/>
              <a:t>Double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</a:t>
            </a:r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the next slot to store data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84904"/>
              </p:ext>
            </p:extLst>
          </p:nvPr>
        </p:nvGraphicFramePr>
        <p:xfrm>
          <a:off x="2483768" y="3265239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420134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6578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6252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4135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131" y="4201343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8351" y="42013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>
            <a:off x="2512490" y="3841303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3308448" y="3841303"/>
            <a:ext cx="799446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 flipH="1">
            <a:off x="4228122" y="3831778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5116005" y="3830240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 flipH="1">
            <a:off x="6124116" y="3830240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6871742" y="3831778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99179" y="514755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18498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5165" y="2309784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4940353" y="3841303"/>
            <a:ext cx="1931389" cy="130625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20369"/>
              </p:ext>
            </p:extLst>
          </p:nvPr>
        </p:nvGraphicFramePr>
        <p:xfrm>
          <a:off x="2938587" y="3634224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endCxn id="17" idx="0"/>
          </p:cNvCxnSpPr>
          <p:nvPr/>
        </p:nvCxnSpPr>
        <p:spPr>
          <a:xfrm>
            <a:off x="3203848" y="3841303"/>
            <a:ext cx="1736505" cy="1306250"/>
          </a:xfrm>
          <a:prstGeom prst="straightConnector1">
            <a:avLst/>
          </a:prstGeom>
          <a:ln w="19050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7" idx="0"/>
          </p:cNvCxnSpPr>
          <p:nvPr/>
        </p:nvCxnSpPr>
        <p:spPr>
          <a:xfrm>
            <a:off x="2699792" y="3841303"/>
            <a:ext cx="2240561" cy="1306250"/>
          </a:xfrm>
          <a:prstGeom prst="straightConnector1">
            <a:avLst/>
          </a:prstGeom>
          <a:ln w="19050"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hash table?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Search complexity</a:t>
                </a:r>
              </a:p>
              <a:p>
                <a:pPr lvl="1"/>
                <a:r>
                  <a:rPr lang="en-US" dirty="0" smtClean="0"/>
                  <a:t>List : O(n)</a:t>
                </a:r>
              </a:p>
              <a:p>
                <a:pPr lvl="1"/>
                <a:r>
                  <a:rPr lang="en-US" dirty="0" smtClean="0"/>
                  <a:t>AVL Tree: O(log n)</a:t>
                </a:r>
              </a:p>
              <a:p>
                <a:r>
                  <a:rPr lang="en-US" dirty="0" smtClean="0"/>
                  <a:t>How to get the less complexity?</a:t>
                </a:r>
              </a:p>
              <a:p>
                <a:pPr lvl="1"/>
                <a:r>
                  <a:rPr lang="en-US" dirty="0" smtClean="0"/>
                  <a:t>Define the function that map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key</a:t>
                </a:r>
                <a:r>
                  <a:rPr lang="en-US" dirty="0" smtClean="0"/>
                  <a:t> to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index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Key is unique value </a:t>
                </a:r>
                <a:r>
                  <a:rPr lang="en-US" dirty="0" smtClean="0">
                    <a:sym typeface="Wingdings" pitchFamily="2" charset="2"/>
                  </a:rPr>
                  <a:t> Set property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4290"/>
              </p:ext>
            </p:extLst>
          </p:nvPr>
        </p:nvGraphicFramePr>
        <p:xfrm>
          <a:off x="2483768" y="3861048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4797152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6578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6252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4135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131" y="479715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8351" y="47971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512490" y="4437112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308448" y="4437112"/>
            <a:ext cx="799446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4228122" y="4427587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5116005" y="4426049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6124116" y="4426049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6871742" y="4427587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91880" y="5445224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91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LinearProbingHashSet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1527170"/>
            <a:ext cx="5616624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LinearProbingHashSet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Set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table;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1600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LinearProbingHashSet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table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[m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];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isEmpty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 == 0;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size() {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SIZE;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contains(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table[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(e)]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    public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){}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f(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e){}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rehash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() {}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2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LinearProbingHashSet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add(object 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6448" y="3212976"/>
            <a:ext cx="5184576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smtClean="0">
                <a:solidFill>
                  <a:srgbClr val="880000"/>
                </a:solidFill>
                <a:latin typeface="Consolas"/>
              </a:rPr>
              <a:t>add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++;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/ 2)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779912" y="1844824"/>
            <a:ext cx="45720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InvalidOperationException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9" name="Straight Arrow Connector 8"/>
          <p:cNvCxnSpPr>
            <a:endCxn id="10" idx="0"/>
          </p:cNvCxnSpPr>
          <p:nvPr/>
        </p:nvCxnSpPr>
        <p:spPr>
          <a:xfrm>
            <a:off x="7092280" y="4077072"/>
            <a:ext cx="0" cy="5569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21034" y="4633972"/>
            <a:ext cx="114249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5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LinearProbingHashSet</a:t>
            </a:r>
            <a:r>
              <a:rPr lang="en-US" dirty="0"/>
              <a:t>: </a:t>
            </a:r>
            <a:r>
              <a:rPr lang="en-US" dirty="0" smtClean="0"/>
              <a:t>remove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set to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3933056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392313" y="5826750"/>
            <a:ext cx="621213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4194"/>
              </p:ext>
            </p:extLst>
          </p:nvPr>
        </p:nvGraphicFramePr>
        <p:xfrm>
          <a:off x="2483768" y="1762710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95736" y="269881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52197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56252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4135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7131" y="269881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8351" y="26988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6" name="Straight Arrow Connector 15"/>
          <p:cNvCxnSpPr>
            <a:endCxn id="10" idx="0"/>
          </p:cNvCxnSpPr>
          <p:nvPr/>
        </p:nvCxnSpPr>
        <p:spPr>
          <a:xfrm flipH="1">
            <a:off x="2512490" y="2338774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 flipH="1">
            <a:off x="3724067" y="2327711"/>
            <a:ext cx="399723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0"/>
          </p:cNvCxnSpPr>
          <p:nvPr/>
        </p:nvCxnSpPr>
        <p:spPr>
          <a:xfrm flipH="1">
            <a:off x="4228122" y="2329249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0"/>
          </p:cNvCxnSpPr>
          <p:nvPr/>
        </p:nvCxnSpPr>
        <p:spPr>
          <a:xfrm flipH="1">
            <a:off x="5116005" y="2327711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 flipH="1">
            <a:off x="6124116" y="2327711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0"/>
          </p:cNvCxnSpPr>
          <p:nvPr/>
        </p:nvCxnSpPr>
        <p:spPr>
          <a:xfrm>
            <a:off x="6871742" y="2329249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86365" y="26988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18498</a:t>
            </a:r>
            <a:endParaRPr lang="en-US" sz="1400" dirty="0">
              <a:solidFill>
                <a:srgbClr val="00B050"/>
              </a:solidFill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33163"/>
              </p:ext>
            </p:extLst>
          </p:nvPr>
        </p:nvGraphicFramePr>
        <p:xfrm>
          <a:off x="2483654" y="2132856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endCxn id="22" idx="0"/>
          </p:cNvCxnSpPr>
          <p:nvPr/>
        </p:nvCxnSpPr>
        <p:spPr>
          <a:xfrm flipH="1">
            <a:off x="3103119" y="2343150"/>
            <a:ext cx="59181" cy="35566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32448" y="3284984"/>
            <a:ext cx="45720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indexOf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InvalidOperationException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32" name="Oval 31"/>
          <p:cNvSpPr/>
          <p:nvPr/>
        </p:nvSpPr>
        <p:spPr>
          <a:xfrm>
            <a:off x="6444208" y="4365104"/>
            <a:ext cx="521773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563888" y="1314055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  <p:sp>
        <p:nvSpPr>
          <p:cNvPr id="35" name="Oval 34"/>
          <p:cNvSpPr/>
          <p:nvPr/>
        </p:nvSpPr>
        <p:spPr>
          <a:xfrm>
            <a:off x="6719437" y="1802534"/>
            <a:ext cx="300835" cy="26693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557108" y="1821467"/>
            <a:ext cx="300835" cy="26693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26461"/>
              </p:ext>
            </p:extLst>
          </p:nvPr>
        </p:nvGraphicFramePr>
        <p:xfrm>
          <a:off x="2831511" y="5418720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13985"/>
              </p:ext>
            </p:extLst>
          </p:nvPr>
        </p:nvGraphicFramePr>
        <p:xfrm>
          <a:off x="2479348" y="2137618"/>
          <a:ext cx="4608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39" name="Oval 38"/>
          <p:cNvSpPr/>
          <p:nvPr/>
        </p:nvSpPr>
        <p:spPr>
          <a:xfrm>
            <a:off x="3011882" y="1802534"/>
            <a:ext cx="300835" cy="26693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8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D6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32" grpId="0" animBg="1"/>
      <p:bldP spid="33" grpId="0" animBg="1"/>
      <p:bldP spid="35" grpId="0" animBg="1"/>
      <p:bldP spid="35" grpId="1" animBg="1"/>
      <p:bldP spid="36" grpId="0" animBg="1"/>
      <p:bldP spid="36" grpId="1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LinearProbingHashSet</a:t>
            </a:r>
            <a:r>
              <a:rPr lang="en-US" dirty="0" smtClean="0"/>
              <a:t>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03468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Reuse the DELETED slot</a:t>
            </a:r>
          </a:p>
          <a:p>
            <a:pPr lvl="1"/>
            <a:r>
              <a:rPr lang="en-US" sz="2000" dirty="0" smtClean="0"/>
              <a:t>If DELETED is found,  </a:t>
            </a:r>
            <a:r>
              <a:rPr lang="en-US" sz="2000" dirty="0" smtClean="0">
                <a:solidFill>
                  <a:srgbClr val="00B050"/>
                </a:solidFill>
              </a:rPr>
              <a:t>remember</a:t>
            </a:r>
            <a:r>
              <a:rPr lang="en-US" sz="2000" dirty="0" smtClean="0"/>
              <a:t> the </a:t>
            </a:r>
            <a:r>
              <a:rPr lang="en-US" sz="2000" u="sng" dirty="0" smtClean="0"/>
              <a:t>first DELETED 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</a:rPr>
              <a:t>Continue search </a:t>
            </a:r>
            <a:r>
              <a:rPr lang="en-US" sz="2000" dirty="0" smtClean="0"/>
              <a:t>until found or null(</a:t>
            </a:r>
            <a:r>
              <a:rPr lang="en-US" sz="2000" dirty="0" smtClean="0">
                <a:solidFill>
                  <a:srgbClr val="FF0000"/>
                </a:solidFill>
              </a:rPr>
              <a:t>set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>
                <a:solidFill>
                  <a:srgbClr val="7030A0"/>
                </a:solidFill>
              </a:rPr>
              <a:t>Reuse</a:t>
            </a:r>
            <a:r>
              <a:rPr lang="en-US" sz="2000" dirty="0" smtClean="0"/>
              <a:t> the </a:t>
            </a:r>
            <a:r>
              <a:rPr lang="en-US" sz="2000" u="sng" dirty="0" smtClean="0"/>
              <a:t>first DELETED</a:t>
            </a:r>
            <a:r>
              <a:rPr lang="en-US" sz="2000" dirty="0" smtClean="0"/>
              <a:t>, if it was found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63888" y="2492310"/>
            <a:ext cx="5328592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-1;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j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-1)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||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+ 1) %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!= -1)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++;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-1)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/ 2)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17" name="Elbow Connector 16"/>
          <p:cNvCxnSpPr/>
          <p:nvPr/>
        </p:nvCxnSpPr>
        <p:spPr>
          <a:xfrm>
            <a:off x="6228184" y="2276872"/>
            <a:ext cx="1944216" cy="1296144"/>
          </a:xfrm>
          <a:prstGeom prst="bentConnector3">
            <a:avLst>
              <a:gd name="adj1" fmla="val 999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0800000" flipV="1">
            <a:off x="2339752" y="2276872"/>
            <a:ext cx="3888432" cy="504056"/>
          </a:xfrm>
          <a:prstGeom prst="bentConnector3">
            <a:avLst>
              <a:gd name="adj1" fmla="val 71311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1907706" y="4198144"/>
            <a:ext cx="4104454" cy="310974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16200000" flipH="1">
            <a:off x="5878638" y="4332164"/>
            <a:ext cx="555574" cy="287535"/>
          </a:xfrm>
          <a:prstGeom prst="bentConnector3">
            <a:avLst>
              <a:gd name="adj1" fmla="val -1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1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LinearProbingHashSet</a:t>
            </a:r>
            <a:r>
              <a:rPr lang="en-US" dirty="0" smtClean="0"/>
              <a:t>: f and rehash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f(object 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void </a:t>
            </a:r>
            <a:r>
              <a:rPr lang="en-US" dirty="0"/>
              <a:t>rehash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22301" y="3789040"/>
            <a:ext cx="626469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rehash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[4 *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]; </a:t>
            </a:r>
            <a:r>
              <a:rPr lang="en-US" sz="1400" dirty="0">
                <a:solidFill>
                  <a:srgbClr val="008000"/>
                </a:solidFill>
                <a:latin typeface="Consolas"/>
              </a:rPr>
              <a:t>// load factor &lt;= 0.25</a:t>
            </a:r>
            <a:endParaRPr lang="en-US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numNonNulls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nn-NO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Length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nn-NO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nn-NO" sz="140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 !=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DELETED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add(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old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]);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870990" y="1916832"/>
            <a:ext cx="531033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Abs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GetHashCode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()) %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18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Quadratic </a:t>
            </a:r>
            <a:r>
              <a:rPr lang="en-US" dirty="0" smtClean="0"/>
              <a:t>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smtClean="0"/>
              <a:t>Probing</a:t>
            </a:r>
          </a:p>
          <a:p>
            <a:pPr lvl="1"/>
            <a:r>
              <a:rPr lang="en-US" dirty="0" smtClean="0"/>
              <a:t>Cookie monster effect</a:t>
            </a:r>
          </a:p>
          <a:p>
            <a:pPr lvl="1"/>
            <a:r>
              <a:rPr lang="en-US" dirty="0" smtClean="0"/>
              <a:t>Primary clustering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Quadratic </a:t>
            </a:r>
            <a:r>
              <a:rPr lang="en-US" dirty="0" smtClean="0"/>
              <a:t>Probing</a:t>
            </a:r>
          </a:p>
          <a:p>
            <a:pPr lvl="1"/>
            <a:r>
              <a:rPr lang="en-US" dirty="0" smtClean="0"/>
              <a:t>Skip by the squared step:</a:t>
            </a:r>
            <a:endParaRPr lang="en-US" dirty="0"/>
          </a:p>
          <a:p>
            <a:pPr lvl="1"/>
            <a:r>
              <a:rPr lang="en-US" dirty="0" smtClean="0"/>
              <a:t>Or it is a sequence 1, 3, 5, 7, …</a:t>
            </a:r>
          </a:p>
          <a:p>
            <a:pPr lvl="1"/>
            <a:r>
              <a:rPr lang="en-US" dirty="0" smtClean="0"/>
              <a:t>The table size (m) must be </a:t>
            </a:r>
            <a:r>
              <a:rPr lang="en-US" dirty="0" smtClean="0">
                <a:solidFill>
                  <a:srgbClr val="00B050"/>
                </a:solidFill>
              </a:rPr>
              <a:t>prime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encrypted-tbn0.google.com/images?q=tbn:ANd9GcSMs7V-eqIoWdEqh6-MQ1PBL-Sn8Iiy8LIRYSvLbRjRsgUJIv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8860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47664" y="3429000"/>
            <a:ext cx="5800303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7704" y="3429000"/>
            <a:ext cx="100811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36988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63307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51920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19203" y="3429000"/>
            <a:ext cx="144016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16016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67944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64088" y="3429000"/>
            <a:ext cx="26591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300192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27992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76256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88224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38118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91680" y="3429000"/>
            <a:ext cx="49894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5633" y="2888804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108457" y="2888804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915816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972773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22667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81947" y="3429000"/>
            <a:ext cx="4989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2411281" y="2886522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2714104" y="2886522"/>
            <a:ext cx="216024" cy="46818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913645" y="3429000"/>
            <a:ext cx="1279178" cy="43204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32040" y="5013176"/>
                <a:ext cx="3726341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13176"/>
                <a:ext cx="3726341" cy="446917"/>
              </a:xfrm>
              <a:prstGeom prst="rect">
                <a:avLst/>
              </a:prstGeom>
              <a:blipFill rotWithShape="1">
                <a:blip r:embed="rId3"/>
                <a:stretch>
                  <a:fillRect t="-2703" r="-245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95936" y="4654169"/>
                <a:ext cx="2951321" cy="431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654169"/>
                <a:ext cx="2951321" cy="431015"/>
              </a:xfrm>
              <a:prstGeom prst="rect">
                <a:avLst/>
              </a:prstGeom>
              <a:blipFill rotWithShape="1">
                <a:blip r:embed="rId4"/>
                <a:stretch>
                  <a:fillRect t="-5634" r="-2893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Quadratic Probing</a:t>
            </a:r>
          </a:p>
          <a:p>
            <a:pPr lvl="1"/>
            <a:r>
              <a:rPr lang="en-US" dirty="0" smtClean="0"/>
              <a:t>Some slots always be skipped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Double Hashing</a:t>
            </a:r>
          </a:p>
          <a:p>
            <a:pPr lvl="1"/>
            <a:r>
              <a:rPr lang="en-US" dirty="0" smtClean="0"/>
              <a:t>Use another mapping function for stepping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489058" y="1988840"/>
            <a:ext cx="197137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4+1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)%13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4+2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4+3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4+4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4+5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4+6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4+7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4+8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4+9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7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4+10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0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4+11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8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4+12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5</a:t>
            </a:r>
          </a:p>
          <a:p>
            <a:r>
              <a:rPr lang="pt-B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4+13</a:t>
            </a:r>
            <a:r>
              <a:rPr lang="pt-BR" sz="1400" baseline="30000" dirty="0">
                <a:latin typeface="Consolas" pitchFamily="49" charset="0"/>
                <a:cs typeface="Consolas" pitchFamily="49" charset="0"/>
              </a:rPr>
              <a:t>2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)%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13 = </a:t>
            </a:r>
            <a:r>
              <a:rPr lang="pt-BR" sz="1400" dirty="0" smtClean="0"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pt-BR" sz="1400" dirty="0" smtClean="0">
                <a:latin typeface="Consolas" pitchFamily="49" charset="0"/>
                <a:cs typeface="Consolas" pitchFamily="49" charset="0"/>
              </a:rPr>
              <a:t>        :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63210"/>
              </p:ext>
            </p:extLst>
          </p:nvPr>
        </p:nvGraphicFramePr>
        <p:xfrm>
          <a:off x="467544" y="2348880"/>
          <a:ext cx="540060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  <a:gridCol w="4154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9058" y="1412776"/>
            <a:ext cx="1971374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% 13</a:t>
            </a: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223916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2627784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89002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39552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45645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1807121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7160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97160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1807121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345645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39552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3890020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2627784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2239169" y="2166764"/>
            <a:ext cx="216024" cy="21602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29471" y="4293096"/>
                <a:ext cx="3336876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𝑗𝑔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1" y="4293096"/>
                <a:ext cx="3336876" cy="424796"/>
              </a:xfrm>
              <a:prstGeom prst="rect">
                <a:avLst/>
              </a:prstGeom>
              <a:blipFill rotWithShape="1">
                <a:blip r:embed="rId2"/>
                <a:stretch>
                  <a:fillRect t="-7143" r="-2555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29471" y="4761970"/>
                <a:ext cx="3554371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 % </m:t>
                      </m:r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71" y="4761970"/>
                <a:ext cx="3554371" cy="446917"/>
              </a:xfrm>
              <a:prstGeom prst="rect">
                <a:avLst/>
              </a:prstGeom>
              <a:blipFill rotWithShape="1">
                <a:blip r:embed="rId3"/>
                <a:stretch>
                  <a:fillRect t="-2740" r="-2401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05599" y="5260038"/>
                <a:ext cx="76490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%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𝑝𝑟𝑖𝑚𝑒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𝑛𝑢𝑚𝑏𝑒𝑟</m:t>
                    </m:r>
                    <m:r>
                      <a:rPr lang="en-US" sz="2000" b="0" i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m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and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GCD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P</m:t>
                        </m:r>
                        <m:r>
                          <a:rPr lang="en-US" sz="20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m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599" y="5260038"/>
                <a:ext cx="7649082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95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5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Quick for searching</a:t>
                </a:r>
              </a:p>
              <a:p>
                <a:pPr lvl="1"/>
                <a:r>
                  <a:rPr lang="en-US" dirty="0" smtClean="0"/>
                  <a:t>Performance depends on hash function</a:t>
                </a:r>
              </a:p>
              <a:p>
                <a:pPr lvl="1"/>
                <a:r>
                  <a:rPr lang="en-US" dirty="0" smtClean="0"/>
                  <a:t>Big table (Big memory) give the quick operation (Speed up)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Not suitable for order related operations</a:t>
                </a:r>
              </a:p>
              <a:p>
                <a:pPr lvl="1"/>
                <a:r>
                  <a:rPr lang="en-US" dirty="0" err="1" smtClean="0"/>
                  <a:t>getMin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getMax</a:t>
                </a:r>
                <a:r>
                  <a:rPr lang="en-US" dirty="0" smtClean="0"/>
                  <a:t>, …</a:t>
                </a:r>
              </a:p>
              <a:p>
                <a:pPr lvl="1"/>
                <a:r>
                  <a:rPr lang="en-US" dirty="0" smtClean="0"/>
                  <a:t>Need to search all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Homework: Quadratic Probing and Double hashing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class </a:t>
            </a:r>
            <a:r>
              <a:rPr lang="en-US" dirty="0" err="1" smtClean="0"/>
              <a:t>QuadraticProbingHashSet</a:t>
            </a:r>
            <a:endParaRPr lang="en-US" dirty="0" smtClean="0"/>
          </a:p>
          <a:p>
            <a:pPr lvl="1"/>
            <a:r>
              <a:rPr lang="en-US" dirty="0" smtClean="0"/>
              <a:t>Inherited from Set</a:t>
            </a:r>
          </a:p>
          <a:p>
            <a:pPr lvl="1"/>
            <a:r>
              <a:rPr lang="en-US" dirty="0" smtClean="0"/>
              <a:t>Table size must be a prime</a:t>
            </a:r>
          </a:p>
          <a:p>
            <a:r>
              <a:rPr lang="en-US" dirty="0" smtClean="0"/>
              <a:t>Create class </a:t>
            </a:r>
            <a:r>
              <a:rPr lang="en-US" dirty="0" err="1" smtClean="0"/>
              <a:t>DoubleHashingHashSet</a:t>
            </a:r>
            <a:endParaRPr lang="en-US" dirty="0" smtClean="0"/>
          </a:p>
          <a:p>
            <a:pPr lvl="1"/>
            <a:r>
              <a:rPr lang="en-US" dirty="0"/>
              <a:t>Inherited from </a:t>
            </a:r>
            <a:r>
              <a:rPr lang="en-US" dirty="0" smtClean="0"/>
              <a:t>Set</a:t>
            </a:r>
          </a:p>
          <a:p>
            <a:pPr lvl="1"/>
            <a:r>
              <a:rPr lang="en-US" dirty="0"/>
              <a:t>Table size must be a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Use g(x) </a:t>
            </a:r>
            <a:r>
              <a:rPr lang="en-US" dirty="0"/>
              <a:t>= 11 – (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x.GetHashCode</a:t>
            </a:r>
            <a:r>
              <a:rPr lang="en-US" dirty="0"/>
              <a:t>()) % 11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7704" y="1268760"/>
            <a:ext cx="5400600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Table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{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];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== 0;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==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 ++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=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{ --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 !=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&amp;&amp;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((</a:t>
            </a:r>
            <a:r>
              <a:rPr lang="en-US" sz="1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 / 10 % 10;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5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function maps the different key to the same index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575897"/>
              </p:ext>
            </p:extLst>
          </p:nvPr>
        </p:nvGraphicFramePr>
        <p:xfrm>
          <a:off x="2483768" y="3769295"/>
          <a:ext cx="46085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  <a:gridCol w="4608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5736" y="4705399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12401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36578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2633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6252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4751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4135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7864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7131" y="470539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685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8351" y="470539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0891</a:t>
            </a:r>
            <a:endParaRPr lang="en-US" sz="1400" dirty="0" smtClean="0"/>
          </a:p>
        </p:txBody>
      </p:sp>
      <p:cxnSp>
        <p:nvCxnSpPr>
          <p:cNvPr id="12" name="Straight Arrow Connector 11"/>
          <p:cNvCxnSpPr>
            <a:endCxn id="5" idx="0"/>
          </p:cNvCxnSpPr>
          <p:nvPr/>
        </p:nvCxnSpPr>
        <p:spPr>
          <a:xfrm flipH="1">
            <a:off x="2512490" y="4345359"/>
            <a:ext cx="187302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6" idx="0"/>
          </p:cNvCxnSpPr>
          <p:nvPr/>
        </p:nvCxnSpPr>
        <p:spPr>
          <a:xfrm flipH="1">
            <a:off x="3308448" y="4345359"/>
            <a:ext cx="799446" cy="36004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0"/>
          </p:cNvCxnSpPr>
          <p:nvPr/>
        </p:nvCxnSpPr>
        <p:spPr>
          <a:xfrm flipH="1">
            <a:off x="4228122" y="4335834"/>
            <a:ext cx="775926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flipH="1">
            <a:off x="5116005" y="4334296"/>
            <a:ext cx="365522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0"/>
          </p:cNvCxnSpPr>
          <p:nvPr/>
        </p:nvCxnSpPr>
        <p:spPr>
          <a:xfrm flipH="1">
            <a:off x="6124116" y="4334296"/>
            <a:ext cx="255879" cy="371103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0" idx="0"/>
          </p:cNvCxnSpPr>
          <p:nvPr/>
        </p:nvCxnSpPr>
        <p:spPr>
          <a:xfrm>
            <a:off x="6871742" y="4335834"/>
            <a:ext cx="188479" cy="36956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56078" y="2596842"/>
            <a:ext cx="244105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  <a:r>
              <a:rPr lang="en-US" sz="2000" dirty="0" smtClean="0"/>
              <a:t>(key) = key / 10 % 10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330568" y="247373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18498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1" idx="2"/>
          </p:cNvCxnSpPr>
          <p:nvPr/>
        </p:nvCxnSpPr>
        <p:spPr>
          <a:xfrm>
            <a:off x="6871742" y="2996952"/>
            <a:ext cx="0" cy="84493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5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</a:t>
            </a:r>
            <a:r>
              <a:rPr lang="en-US" dirty="0" smtClean="0"/>
              <a:t>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of class Table</a:t>
            </a:r>
          </a:p>
          <a:p>
            <a:pPr lvl="1"/>
            <a:r>
              <a:rPr lang="en-US" dirty="0" smtClean="0"/>
              <a:t>We need a </a:t>
            </a:r>
            <a:r>
              <a:rPr lang="en-US" dirty="0" smtClean="0">
                <a:solidFill>
                  <a:srgbClr val="FF0000"/>
                </a:solidFill>
              </a:rPr>
              <a:t>large </a:t>
            </a:r>
            <a:r>
              <a:rPr lang="en-US" dirty="0" smtClean="0"/>
              <a:t>table to store the data</a:t>
            </a:r>
          </a:p>
          <a:p>
            <a:r>
              <a:rPr lang="en-US" dirty="0"/>
              <a:t>Separate </a:t>
            </a:r>
            <a:r>
              <a:rPr lang="en-US" dirty="0" smtClean="0"/>
              <a:t>Chaining</a:t>
            </a:r>
          </a:p>
          <a:p>
            <a:pPr lvl="1"/>
            <a:r>
              <a:rPr lang="en-US" dirty="0" smtClean="0"/>
              <a:t>Share the index by linked list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13774"/>
              </p:ext>
            </p:extLst>
          </p:nvPr>
        </p:nvGraphicFramePr>
        <p:xfrm>
          <a:off x="1907701" y="3068959"/>
          <a:ext cx="5040563" cy="3096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  <a:gridCol w="458233"/>
              </a:tblGrid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421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741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642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855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951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23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163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766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2627781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995933" y="3284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27781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95933" y="41708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627781" y="462800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627781" y="505663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08906" y="5066159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27781" y="5517232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95933" y="5531718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627781" y="5949280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95933" y="5954241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80506" y="5951984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SeparateChaining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5736" y="1196752"/>
            <a:ext cx="4392488" cy="509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SeparateChaining</a:t>
            </a:r>
            <a:endParaRPr lang="en-US" sz="1250" dirty="0">
              <a:solidFill>
                <a:prstClr val="black"/>
              </a:solidFill>
              <a:latin typeface="Consolas"/>
            </a:endParaRP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SeparateChaining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50" dirty="0" smtClean="0">
                <a:solidFill>
                  <a:srgbClr val="000080"/>
                </a:solidFill>
                <a:latin typeface="Consolas"/>
              </a:rPr>
              <a:t>        table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m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 0;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&lt; </a:t>
            </a:r>
            <a:r>
              <a:rPr lang="en-US" sz="1250" dirty="0" err="1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50" dirty="0" err="1">
                <a:solidFill>
                  <a:srgbClr val="000080"/>
                </a:solidFill>
                <a:latin typeface="Consolas"/>
              </a:rPr>
              <a:t>Length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++)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 =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 {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== 0;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5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)].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)].add(0,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++; }</a:t>
            </a:r>
            <a:endParaRPr lang="en-US" sz="1250" dirty="0">
              <a:solidFill>
                <a:prstClr val="black"/>
              </a:solidFill>
              <a:latin typeface="Consolas"/>
            </a:endParaRP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].remove(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&gt;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table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].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())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--;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880000"/>
                </a:solidFill>
                <a:latin typeface="Consolas"/>
              </a:rPr>
              <a:t>f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5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 </a:t>
            </a: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    { </a:t>
            </a:r>
            <a:r>
              <a:rPr lang="en-US" sz="125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((</a:t>
            </a:r>
            <a:r>
              <a:rPr lang="en-US" sz="12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</a:t>
            </a:r>
            <a:r>
              <a:rPr lang="en-US" sz="125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250" dirty="0">
                <a:solidFill>
                  <a:prstClr val="black"/>
                </a:solidFill>
                <a:latin typeface="Consolas"/>
              </a:rPr>
              <a:t>) / 10 % 10</a:t>
            </a:r>
            <a:r>
              <a:rPr lang="en-US" sz="1250" dirty="0" smtClean="0">
                <a:solidFill>
                  <a:prstClr val="black"/>
                </a:solidFill>
                <a:latin typeface="Consolas"/>
              </a:rPr>
              <a:t>; }</a:t>
            </a:r>
            <a:endParaRPr lang="en-US" sz="1250" dirty="0">
              <a:solidFill>
                <a:prstClr val="black"/>
              </a:solidFill>
              <a:latin typeface="Consolas"/>
            </a:endParaRPr>
          </a:p>
          <a:p>
            <a:r>
              <a:rPr lang="en-US" sz="125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3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Load factor:</a:t>
                </a:r>
              </a:p>
              <a:p>
                <a:endParaRPr lang="en-US" dirty="0"/>
              </a:p>
              <a:p>
                <a:r>
                  <a:rPr lang="en-US" dirty="0" smtClean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good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05057" y="1374637"/>
                <a:ext cx="1250919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57" y="1374637"/>
                <a:ext cx="1250919" cy="830227"/>
              </a:xfrm>
              <a:prstGeom prst="rect">
                <a:avLst/>
              </a:prstGeom>
              <a:blipFill rotWithShape="1">
                <a:blip r:embed="rId3"/>
                <a:stretch>
                  <a:fillRect r="-1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644008" y="1372706"/>
            <a:ext cx="184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Number of data</a:t>
            </a:r>
            <a:endParaRPr lang="en-US" sz="20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7589" y="1844824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2D050"/>
                </a:solidFill>
              </a:rPr>
              <a:t>Size of table</a:t>
            </a:r>
            <a:endParaRPr lang="en-US" sz="2000" dirty="0">
              <a:solidFill>
                <a:srgbClr val="92D050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4283968" y="1572761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283968" y="2044879"/>
            <a:ext cx="5636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4" y="3076947"/>
            <a:ext cx="515371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43" y="3059038"/>
            <a:ext cx="227460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69240" y="5116993"/>
                <a:ext cx="1793247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8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=1.875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240" y="5116993"/>
                <a:ext cx="1793247" cy="618311"/>
              </a:xfrm>
              <a:prstGeom prst="rect">
                <a:avLst/>
              </a:prstGeom>
              <a:blipFill rotWithShape="1"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28261" y="4794035"/>
                <a:ext cx="1536766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=1.5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61" y="4794035"/>
                <a:ext cx="1536766" cy="618311"/>
              </a:xfrm>
              <a:prstGeom prst="rect">
                <a:avLst/>
              </a:prstGeom>
              <a:blipFill rotWithShape="1">
                <a:blip r:embed="rId7"/>
                <a:stretch>
                  <a:fillRect r="-5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7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the function </a:t>
            </a:r>
            <a:r>
              <a:rPr lang="en-US" dirty="0"/>
              <a:t>that maps large data sets </a:t>
            </a:r>
            <a:r>
              <a:rPr lang="en-US" dirty="0" smtClean="0"/>
              <a:t>to </a:t>
            </a:r>
            <a:r>
              <a:rPr lang="en-US" dirty="0"/>
              <a:t>smaller data sets of a fixed </a:t>
            </a:r>
            <a:r>
              <a:rPr lang="en-US" dirty="0" smtClean="0"/>
              <a:t>length with low load factor</a:t>
            </a:r>
          </a:p>
          <a:p>
            <a:endParaRPr lang="en-US" dirty="0"/>
          </a:p>
          <a:p>
            <a:r>
              <a:rPr lang="en-US" dirty="0" smtClean="0"/>
              <a:t>How to create hash function</a:t>
            </a:r>
          </a:p>
          <a:p>
            <a:pPr lvl="1"/>
            <a:r>
              <a:rPr lang="en-US" dirty="0" smtClean="0"/>
              <a:t>Digit analysis</a:t>
            </a:r>
          </a:p>
          <a:p>
            <a:pPr lvl="1"/>
            <a:r>
              <a:rPr lang="en-US" dirty="0" smtClean="0"/>
              <a:t>Multiplicative hashing</a:t>
            </a:r>
          </a:p>
          <a:p>
            <a:pPr lvl="1"/>
            <a:r>
              <a:rPr lang="en-US" dirty="0" smtClean="0"/>
              <a:t>Folding</a:t>
            </a:r>
          </a:p>
          <a:p>
            <a:pPr lvl="1"/>
            <a:r>
              <a:rPr lang="en-US" dirty="0" smtClean="0"/>
              <a:t>Modulus hashing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Consider some digits of key</a:t>
            </a:r>
          </a:p>
          <a:p>
            <a:r>
              <a:rPr lang="en-US" dirty="0" smtClean="0"/>
              <a:t>Example: student id</a:t>
            </a:r>
          </a:p>
          <a:p>
            <a:endParaRPr lang="en-US" dirty="0"/>
          </a:p>
          <a:p>
            <a:r>
              <a:rPr lang="en-US" dirty="0" smtClean="0"/>
              <a:t>If we want to store only CPE and IT students in 2554</a:t>
            </a:r>
          </a:p>
          <a:p>
            <a:pPr lvl="1"/>
            <a:r>
              <a:rPr lang="en-US" dirty="0" smtClean="0"/>
              <a:t>Only the fifth and 3 last digits are considered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key </a:t>
            </a:r>
            <a:r>
              <a:rPr lang="en-US" dirty="0"/>
              <a:t>= 5452300104</a:t>
            </a:r>
          </a:p>
          <a:p>
            <a:pPr lvl="1"/>
            <a:r>
              <a:rPr lang="en-US" dirty="0" smtClean="0"/>
              <a:t>k1 = key % 1000</a:t>
            </a:r>
          </a:p>
          <a:p>
            <a:pPr lvl="1"/>
            <a:r>
              <a:rPr lang="en-US" dirty="0" smtClean="0"/>
              <a:t>k2 = key / 100000 % 10</a:t>
            </a:r>
          </a:p>
          <a:p>
            <a:pPr lvl="1"/>
            <a:r>
              <a:rPr lang="en-US" dirty="0" smtClean="0"/>
              <a:t>K3 = k2 * 1000 + k1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08648" y="2103239"/>
            <a:ext cx="172354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5452300104</a:t>
            </a:r>
          </a:p>
        </p:txBody>
      </p:sp>
      <p:sp>
        <p:nvSpPr>
          <p:cNvPr id="8" name="Rectangle 7"/>
          <p:cNvSpPr/>
          <p:nvPr/>
        </p:nvSpPr>
        <p:spPr>
          <a:xfrm>
            <a:off x="3635896" y="3831431"/>
            <a:ext cx="172354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5452</a:t>
            </a:r>
            <a:r>
              <a:rPr lang="en-US" sz="2400" dirty="0">
                <a:solidFill>
                  <a:srgbClr val="FF0000"/>
                </a:solidFill>
              </a:rPr>
              <a:t>3</a:t>
            </a:r>
            <a:r>
              <a:rPr lang="en-US" sz="2400" dirty="0"/>
              <a:t>00</a:t>
            </a:r>
            <a:r>
              <a:rPr lang="en-US" sz="2400" dirty="0">
                <a:solidFill>
                  <a:srgbClr val="FF0000"/>
                </a:solidFill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29684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779F255852868F42B8BD349DAE08B4DE" ma:contentTypeVersion="2" ma:contentTypeDescription="สร้างเอกสารใหม่" ma:contentTypeScope="" ma:versionID="4d524401a7cfeef993ffb44e4582ba3c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615d6adfb5878b514558c9326aab9543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3EBAD3-8AD0-4722-AFE8-45AEB313C610}"/>
</file>

<file path=customXml/itemProps2.xml><?xml version="1.0" encoding="utf-8"?>
<ds:datastoreItem xmlns:ds="http://schemas.openxmlformats.org/officeDocument/2006/customXml" ds:itemID="{61FC42A8-25EE-4FE0-B58C-BC5B8C626B6C}"/>
</file>

<file path=customXml/itemProps3.xml><?xml version="1.0" encoding="utf-8"?>
<ds:datastoreItem xmlns:ds="http://schemas.openxmlformats.org/officeDocument/2006/customXml" ds:itemID="{EEC185A3-1076-42BA-8F0C-8D00EFAF6026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542</TotalTime>
  <Words>2149</Words>
  <Application>Microsoft Office PowerPoint</Application>
  <PresentationFormat>On-screen Show (4:3)</PresentationFormat>
  <Paragraphs>515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Hash Table</vt:lpstr>
      <vt:lpstr>Why we need hash table?</vt:lpstr>
      <vt:lpstr>Table</vt:lpstr>
      <vt:lpstr>Collision</vt:lpstr>
      <vt:lpstr>Separate Chaining</vt:lpstr>
      <vt:lpstr>SeparateChaining</vt:lpstr>
      <vt:lpstr>Load factor</vt:lpstr>
      <vt:lpstr>Hash function</vt:lpstr>
      <vt:lpstr>Digit analysis</vt:lpstr>
      <vt:lpstr>Multiplicative hashing</vt:lpstr>
      <vt:lpstr>Multiplicative hashing: Fibonacci Hashing</vt:lpstr>
      <vt:lpstr>C#: Bit operators</vt:lpstr>
      <vt:lpstr>Folding</vt:lpstr>
      <vt:lpstr>Modulus hashing</vt:lpstr>
      <vt:lpstr>How to handle non-numeric data</vt:lpstr>
      <vt:lpstr>C#: object.GetHashCode </vt:lpstr>
      <vt:lpstr>Rehashing</vt:lpstr>
      <vt:lpstr>Open addressing</vt:lpstr>
      <vt:lpstr>Linear Probing</vt:lpstr>
      <vt:lpstr>LinearProbingHashSet </vt:lpstr>
      <vt:lpstr>LinearProbingHashSet: add</vt:lpstr>
      <vt:lpstr>LinearProbingHashSet: remove</vt:lpstr>
      <vt:lpstr>LinearProbingHashSet: add</vt:lpstr>
      <vt:lpstr>LinearProbingHashSet: f and rehash</vt:lpstr>
      <vt:lpstr>Quadratic Probing</vt:lpstr>
      <vt:lpstr>Double Hashing</vt:lpstr>
      <vt:lpstr>Conclusions</vt:lpstr>
      <vt:lpstr>Homework: Quadratic Probing and Double hashing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Table</dc:title>
  <dc:creator>TON</dc:creator>
  <cp:lastModifiedBy>TON</cp:lastModifiedBy>
  <cp:revision>54</cp:revision>
  <dcterms:created xsi:type="dcterms:W3CDTF">2012-08-07T15:23:51Z</dcterms:created>
  <dcterms:modified xsi:type="dcterms:W3CDTF">2013-08-12T12:32:21Z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