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75" r:id="rId23"/>
    <p:sldId id="276" r:id="rId24"/>
    <p:sldId id="277" r:id="rId25"/>
    <p:sldId id="278" r:id="rId26"/>
    <p:sldId id="282" r:id="rId2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6B8F-1D0F-48E1-873D-67D0A552AC9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160A-D725-45FF-9EF2-C28B72003A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696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7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1844824"/>
            <a:ext cx="72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shellSort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pt-B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/ 2;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/= 2)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object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&gt;= 0 &amp;&amp;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r>
              <a:rPr lang="pt-BR" sz="14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-=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0275" y="3933056"/>
            <a:ext cx="133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Insertion sort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444208" y="3140968"/>
            <a:ext cx="216024" cy="1944216"/>
          </a:xfrm>
          <a:prstGeom prst="rightBrace">
            <a:avLst>
              <a:gd name="adj1" fmla="val 63889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8979" y="2276872"/>
            <a:ext cx="6477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9872" y="3140968"/>
            <a:ext cx="526157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45928" y="4645918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36453" y="4217293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98553" y="4217293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93903" y="3140968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3353" y="3560068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88979" y="2266999"/>
            <a:ext cx="3265638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==2 ? 1 : (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)(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/ 2.2))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1031" y="191683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Gonnet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73488" y="5278299"/>
                <a:ext cx="1213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88" y="5278299"/>
                <a:ext cx="121315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56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32240" y="5278299"/>
                <a:ext cx="133785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278299"/>
                <a:ext cx="133785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1636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0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19" grpId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Sorted data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5"/>
            <a:ext cx="6289750" cy="439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7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Invert sorted data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29" y="1891457"/>
            <a:ext cx="6760430" cy="412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7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data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62" y="1844824"/>
            <a:ext cx="6732190" cy="418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6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Heap</a:t>
            </a:r>
          </a:p>
          <a:p>
            <a:pPr lvl="1"/>
            <a:r>
              <a:rPr lang="en-US" dirty="0"/>
              <a:t>Clone </a:t>
            </a:r>
          </a:p>
          <a:p>
            <a:pPr lvl="1"/>
            <a:r>
              <a:rPr lang="en-US" dirty="0"/>
              <a:t>Add one by one</a:t>
            </a:r>
          </a:p>
          <a:p>
            <a:r>
              <a:rPr lang="en-US" dirty="0" err="1"/>
              <a:t>Dequeue</a:t>
            </a:r>
            <a:r>
              <a:rPr lang="en-US" dirty="0"/>
              <a:t> until it is empty</a:t>
            </a:r>
          </a:p>
        </p:txBody>
      </p:sp>
      <p:pic>
        <p:nvPicPr>
          <p:cNvPr id="7170" name="Picture 2" descr="http://upload.wikimedia.org/wikipedia/commons/4/4d/Heapsort-exampl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4053830" cy="32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0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 Heap </a:t>
            </a:r>
            <a:r>
              <a:rPr lang="en-US" dirty="0">
                <a:sym typeface="Wingdings" pitchFamily="2" charset="2"/>
              </a:rPr>
              <a:t> Ascending order</a:t>
            </a:r>
          </a:p>
          <a:p>
            <a:r>
              <a:rPr lang="en-US" dirty="0">
                <a:sym typeface="Wingdings" pitchFamily="2" charset="2"/>
              </a:rPr>
              <a:t>Min Heap  Descending order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674655"/>
            <a:ext cx="619268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heapSort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//Ascend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56176" y="5013757"/>
                <a:ext cx="1728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013757"/>
                <a:ext cx="1728192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07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54760" cy="4937760"/>
          </a:xfrm>
        </p:spPr>
        <p:txBody>
          <a:bodyPr>
            <a:normAutofit/>
          </a:bodyPr>
          <a:lstStyle/>
          <a:p>
            <a:r>
              <a:rPr lang="en-US" dirty="0"/>
              <a:t>Divide into n </a:t>
            </a:r>
            <a:r>
              <a:rPr lang="en-US" dirty="0" err="1"/>
              <a:t>sublists</a:t>
            </a:r>
            <a:r>
              <a:rPr lang="en-US" dirty="0"/>
              <a:t>, each containing 1 element </a:t>
            </a:r>
          </a:p>
          <a:p>
            <a:r>
              <a:rPr lang="en-US" dirty="0"/>
              <a:t>Repeatedly Merge </a:t>
            </a:r>
            <a:r>
              <a:rPr lang="en-US" dirty="0" err="1"/>
              <a:t>sublists</a:t>
            </a:r>
            <a:r>
              <a:rPr lang="en-US" dirty="0"/>
              <a:t> to produce new </a:t>
            </a:r>
            <a:r>
              <a:rPr lang="en-US" dirty="0" err="1"/>
              <a:t>sublists</a:t>
            </a:r>
            <a:r>
              <a:rPr lang="en-US" dirty="0"/>
              <a:t> until there is only 1 </a:t>
            </a:r>
            <a:r>
              <a:rPr lang="en-US" dirty="0" err="1"/>
              <a:t>sublist</a:t>
            </a:r>
            <a:r>
              <a:rPr lang="en-US" dirty="0"/>
              <a:t> remaining</a:t>
            </a:r>
          </a:p>
        </p:txBody>
      </p:sp>
      <p:pic>
        <p:nvPicPr>
          <p:cNvPr id="10242" name="Picture 2" descr="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1412776"/>
            <a:ext cx="456050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1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340768"/>
            <a:ext cx="7272808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mergeSort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mSortR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0,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- 1, 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Clone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 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mSortR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/ 2;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mSortR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mSortR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merge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merge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 ?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 :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07650" y="5649640"/>
                <a:ext cx="1728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50" y="5649640"/>
                <a:ext cx="1728192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07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682752" cy="4937760"/>
          </a:xfrm>
        </p:spPr>
        <p:txBody>
          <a:bodyPr/>
          <a:lstStyle/>
          <a:p>
            <a:r>
              <a:rPr lang="en-US" dirty="0"/>
              <a:t>Select a </a:t>
            </a:r>
            <a:r>
              <a:rPr lang="en-US" dirty="0">
                <a:solidFill>
                  <a:srgbClr val="00B050"/>
                </a:solidFill>
              </a:rPr>
              <a:t>pivot</a:t>
            </a:r>
            <a:r>
              <a:rPr lang="en-US" dirty="0"/>
              <a:t> (leftmost)</a:t>
            </a:r>
          </a:p>
          <a:p>
            <a:r>
              <a:rPr lang="en-US" dirty="0"/>
              <a:t>Swap the </a:t>
            </a:r>
            <a:r>
              <a:rPr lang="en-US" dirty="0">
                <a:solidFill>
                  <a:srgbClr val="00B0F0"/>
                </a:solidFill>
              </a:rPr>
              <a:t>bigger</a:t>
            </a:r>
            <a:r>
              <a:rPr lang="en-US" dirty="0"/>
              <a:t> values on the </a:t>
            </a:r>
            <a:r>
              <a:rPr lang="en-US" dirty="0">
                <a:solidFill>
                  <a:srgbClr val="00B0F0"/>
                </a:solidFill>
              </a:rPr>
              <a:t>left </a:t>
            </a:r>
            <a:r>
              <a:rPr lang="en-US" dirty="0"/>
              <a:t>with the </a:t>
            </a:r>
            <a:r>
              <a:rPr lang="en-US" dirty="0">
                <a:solidFill>
                  <a:srgbClr val="FFC000"/>
                </a:solidFill>
              </a:rPr>
              <a:t>lesser</a:t>
            </a:r>
            <a:r>
              <a:rPr lang="en-US" dirty="0"/>
              <a:t> values to the </a:t>
            </a:r>
            <a:r>
              <a:rPr lang="en-US" dirty="0">
                <a:solidFill>
                  <a:srgbClr val="FFC000"/>
                </a:solidFill>
              </a:rPr>
              <a:t>right</a:t>
            </a:r>
          </a:p>
          <a:p>
            <a:r>
              <a:rPr lang="en-US" dirty="0"/>
              <a:t>Swap pivot with the last member of the lesser partition</a:t>
            </a:r>
          </a:p>
          <a:p>
            <a:r>
              <a:rPr lang="en-US" dirty="0"/>
              <a:t>Repeat above steps for each partition until cannot partition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69295"/>
            <a:ext cx="445607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87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28" y="1343665"/>
            <a:ext cx="5256584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quickSort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qSortR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0,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qSortR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partition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qSortR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qSortR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partition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])) 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[++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88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987008" cy="53781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</a:t>
            </a:r>
            <a:r>
              <a:rPr lang="en-US" dirty="0">
                <a:solidFill>
                  <a:srgbClr val="00B0F0"/>
                </a:solidFill>
              </a:rPr>
              <a:t>minimum</a:t>
            </a:r>
            <a:r>
              <a:rPr lang="en-US" dirty="0"/>
              <a:t> value</a:t>
            </a:r>
          </a:p>
          <a:p>
            <a:r>
              <a:rPr lang="en-US" dirty="0"/>
              <a:t>Swap it with the value in the </a:t>
            </a:r>
            <a:r>
              <a:rPr lang="en-US" dirty="0">
                <a:solidFill>
                  <a:srgbClr val="92D050"/>
                </a:solidFill>
              </a:rPr>
              <a:t>first</a:t>
            </a:r>
            <a:r>
              <a:rPr lang="en-US" dirty="0"/>
              <a:t> position</a:t>
            </a:r>
          </a:p>
          <a:p>
            <a:r>
              <a:rPr lang="en-US" dirty="0"/>
              <a:t>Repeat the steps above for the remainder of the list (starting at the second position and advancing each time)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00B050"/>
                </a:solidFill>
              </a:rPr>
              <a:t>maximum</a:t>
            </a:r>
            <a:r>
              <a:rPr lang="en-US" dirty="0"/>
              <a:t> value</a:t>
            </a:r>
          </a:p>
          <a:p>
            <a:r>
              <a:rPr lang="en-US" dirty="0"/>
              <a:t>Swap it with the value in the </a:t>
            </a:r>
            <a:r>
              <a:rPr lang="en-US" dirty="0">
                <a:solidFill>
                  <a:srgbClr val="FFC000"/>
                </a:solidFill>
              </a:rPr>
              <a:t>last</a:t>
            </a:r>
            <a:r>
              <a:rPr lang="en-US" dirty="0"/>
              <a:t> position</a:t>
            </a:r>
          </a:p>
          <a:p>
            <a:r>
              <a:rPr lang="en-US" dirty="0"/>
              <a:t>Repeat the steps above for the remainder of the list (starting at the second position and advancing each time)</a:t>
            </a:r>
          </a:p>
        </p:txBody>
      </p:sp>
      <p:pic>
        <p:nvPicPr>
          <p:cNvPr id="1028" name="Picture 4" descr="Selection Sort Animation. Red is current max. Yellow is sorted list. Blue is current item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45" y="1412776"/>
            <a:ext cx="2016224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lection Sort Animation. Red is current max. Yellow is sorted list. Blue is current item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88224" y="4005064"/>
            <a:ext cx="2016224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1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of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Leftmost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in sorted data (no data in the lesser set!)</a:t>
            </a:r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Median of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3552" y="2242484"/>
            <a:ext cx="28648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3215878"/>
            <a:ext cx="684076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NextDouble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*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+ 1));</a:t>
            </a:r>
          </a:p>
          <a:p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67744" y="5013176"/>
            <a:ext cx="46085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67744" y="5013176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2592" y="5013176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0168" y="5013176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6888" y="5660250"/>
            <a:ext cx="143821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 ≤ L ≤ R</a:t>
            </a:r>
          </a:p>
        </p:txBody>
      </p:sp>
    </p:spTree>
    <p:extLst>
      <p:ext uri="{BB962C8B-B14F-4D97-AF65-F5344CB8AC3E}">
        <p14:creationId xmlns:p14="http://schemas.microsoft.com/office/powerpoint/2010/main" val="384848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of three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556792"/>
            <a:ext cx="712879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partition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/ 2;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[++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 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168" y="3386901"/>
            <a:ext cx="46085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60168" y="3386901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5016" y="3386901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2592" y="3386901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5317" y="4941168"/>
            <a:ext cx="143821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 ≤ L ≤ R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6664424" y="3831452"/>
            <a:ext cx="2198222" cy="389636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flipH="1">
            <a:off x="4466202" y="3831452"/>
            <a:ext cx="2198222" cy="389636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4535996" y="3831452"/>
            <a:ext cx="4326650" cy="677668"/>
          </a:xfrm>
          <a:prstGeom prst="curved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Sorted data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3152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5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Invert sorted data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2188"/>
            <a:ext cx="73152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68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data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276475"/>
            <a:ext cx="7600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1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Bubble</a:t>
            </a:r>
            <a:r>
              <a:rPr lang="en-US" dirty="0"/>
              <a:t> is not suitable in most cases</a:t>
            </a:r>
          </a:p>
          <a:p>
            <a:r>
              <a:rPr lang="en-US" dirty="0"/>
              <a:t>Selection sort uses minimum moves</a:t>
            </a:r>
          </a:p>
          <a:p>
            <a:r>
              <a:rPr lang="en-US" dirty="0"/>
              <a:t>Insertion sort is best for small data set</a:t>
            </a:r>
          </a:p>
          <a:p>
            <a:r>
              <a:rPr lang="en-US" dirty="0"/>
              <a:t>Shell sort is very quick</a:t>
            </a:r>
          </a:p>
          <a:p>
            <a:r>
              <a:rPr lang="en-US" dirty="0"/>
              <a:t>Merge sort is good for large data set but it need the extra space</a:t>
            </a:r>
          </a:p>
          <a:p>
            <a:r>
              <a:rPr lang="en-US" dirty="0"/>
              <a:t>The complexity of Heap sort is O(n log n) but slow</a:t>
            </a:r>
          </a:p>
          <a:p>
            <a:r>
              <a:rPr lang="en-US" dirty="0">
                <a:solidFill>
                  <a:srgbClr val="00B050"/>
                </a:solidFill>
              </a:rPr>
              <a:t>Quick sort </a:t>
            </a:r>
            <a:r>
              <a:rPr lang="en-US" dirty="0"/>
              <a:t>is very quick with well implement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data: 11, 7, 14, 3, 12, 0, 1, 15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Selection sort (Take max)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Shell sort (h=2)</a:t>
            </a:r>
          </a:p>
          <a:p>
            <a:pPr lvl="1"/>
            <a:r>
              <a:rPr lang="en-US" dirty="0"/>
              <a:t>Merge sort (left first)</a:t>
            </a:r>
          </a:p>
          <a:p>
            <a:pPr lvl="1"/>
            <a:r>
              <a:rPr lang="en-US" dirty="0"/>
              <a:t>Quick sort (leftmost)</a:t>
            </a:r>
          </a:p>
          <a:p>
            <a:pPr lvl="1"/>
            <a:r>
              <a:rPr lang="en-US" dirty="0"/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363464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max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0099" y="1844824"/>
            <a:ext cx="511256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selectionSort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l-PL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 d[m] &lt;--&gt; d[k]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0099" y="4597970"/>
            <a:ext cx="511256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&lt; 0;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object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9514" y="3876149"/>
                <a:ext cx="1213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14" y="3876149"/>
                <a:ext cx="121315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56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7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/>
          <a:lstStyle/>
          <a:p>
            <a:r>
              <a:rPr lang="en-US" dirty="0"/>
              <a:t>Compare a adjacency pair from first to last</a:t>
            </a:r>
          </a:p>
          <a:p>
            <a:r>
              <a:rPr lang="en-US" dirty="0"/>
              <a:t>If it is disorder then swap it</a:t>
            </a:r>
          </a:p>
          <a:p>
            <a:r>
              <a:rPr lang="en-US" dirty="0"/>
              <a:t>Remove the last position from the list</a:t>
            </a:r>
          </a:p>
          <a:p>
            <a:r>
              <a:rPr lang="en-US" dirty="0"/>
              <a:t>Repeat the steps above for the remainder of the list (starting at the first position)</a:t>
            </a:r>
          </a:p>
          <a:p>
            <a:endParaRPr lang="en-US" dirty="0"/>
          </a:p>
        </p:txBody>
      </p:sp>
      <p:pic>
        <p:nvPicPr>
          <p:cNvPr id="2050" name="Picture 2" descr="Sorting bubblesort ani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16" y="1440979"/>
            <a:ext cx="26384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c/c8/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78" y="4005064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0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Normal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stop criterion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3888" y="3068960"/>
            <a:ext cx="4572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bubbleSort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sorted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- 1]))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sorted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sorted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3888" y="1484784"/>
            <a:ext cx="4572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bubbleSort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- 1]))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39535" y="2346559"/>
                <a:ext cx="1196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35" y="2346559"/>
                <a:ext cx="119635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70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00981" y="5568027"/>
                <a:ext cx="1213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981" y="5568027"/>
                <a:ext cx="1213153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1407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5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74840" cy="4937760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position</a:t>
            </a:r>
          </a:p>
          <a:p>
            <a:r>
              <a:rPr lang="en-US" dirty="0"/>
              <a:t>Insert the value in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position into the list before k in the right order</a:t>
            </a:r>
          </a:p>
          <a:p>
            <a:r>
              <a:rPr lang="en-US" dirty="0"/>
              <a:t>Repeat above steps until the last position</a:t>
            </a:r>
          </a:p>
        </p:txBody>
      </p:sp>
      <p:pic>
        <p:nvPicPr>
          <p:cNvPr id="3074" name="Picture 2" descr="http://upload.wikimedia.org/wikipedia/commons/0/0f/Insertion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87" y="2924944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31046"/>
              </p:ext>
            </p:extLst>
          </p:nvPr>
        </p:nvGraphicFramePr>
        <p:xfrm>
          <a:off x="5220072" y="2194064"/>
          <a:ext cx="31455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08104" y="2555612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Sorted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2069" y="2555612"/>
            <a:ext cx="107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Unsorted</a:t>
            </a:r>
          </a:p>
        </p:txBody>
      </p:sp>
      <p:sp>
        <p:nvSpPr>
          <p:cNvPr id="10" name="Curved Down Arrow 9"/>
          <p:cNvSpPr/>
          <p:nvPr/>
        </p:nvSpPr>
        <p:spPr>
          <a:xfrm flipH="1">
            <a:off x="5719657" y="1612325"/>
            <a:ext cx="1125780" cy="576064"/>
          </a:xfrm>
          <a:prstGeom prst="curved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0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1916832"/>
            <a:ext cx="518457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insertionSort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- 1;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 &amp;&amp;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23143" y="4933042"/>
                <a:ext cx="1213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43" y="4933042"/>
                <a:ext cx="121315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407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0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Donald Shell, 1959</a:t>
            </a:r>
          </a:p>
          <a:p>
            <a:r>
              <a:rPr lang="en-US" dirty="0"/>
              <a:t>Partition data into h partitions by h-1 step</a:t>
            </a:r>
          </a:p>
          <a:p>
            <a:r>
              <a:rPr lang="en-US" dirty="0"/>
              <a:t>Sort each partition by insertion sort</a:t>
            </a:r>
          </a:p>
          <a:p>
            <a:r>
              <a:rPr lang="en-US" dirty="0"/>
              <a:t>Set h = h – 1</a:t>
            </a:r>
          </a:p>
          <a:p>
            <a:r>
              <a:rPr lang="en-US" dirty="0"/>
              <a:t>Repeat above steps until h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180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92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196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188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164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172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180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196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60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9168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192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184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1176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160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164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168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180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192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3184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1196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1176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3184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1176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01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shell sort quick?</a:t>
            </a:r>
          </a:p>
          <a:p>
            <a:pPr lvl="1"/>
            <a:r>
              <a:rPr lang="en-US" dirty="0"/>
              <a:t>Insertion is good for sorted data</a:t>
            </a:r>
          </a:p>
          <a:p>
            <a:pPr lvl="1"/>
            <a:r>
              <a:rPr lang="en-US" dirty="0"/>
              <a:t>Improve the insertion sort</a:t>
            </a:r>
          </a:p>
          <a:p>
            <a:pPr lvl="2"/>
            <a:r>
              <a:rPr lang="en-US" dirty="0"/>
              <a:t>Insertion sort is slow because there are more members in sorted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007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995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983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999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015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007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979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987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995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9979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987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011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6003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3995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39" name="Curved Down Arrow 38"/>
          <p:cNvSpPr/>
          <p:nvPr/>
        </p:nvSpPr>
        <p:spPr>
          <a:xfrm flipH="1">
            <a:off x="4173414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Down Arrow 40"/>
          <p:cNvSpPr/>
          <p:nvPr/>
        </p:nvSpPr>
        <p:spPr>
          <a:xfrm flipH="1">
            <a:off x="3821759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Down Arrow 41"/>
          <p:cNvSpPr/>
          <p:nvPr/>
        </p:nvSpPr>
        <p:spPr>
          <a:xfrm flipH="1">
            <a:off x="3419872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Down Arrow 42"/>
          <p:cNvSpPr/>
          <p:nvPr/>
        </p:nvSpPr>
        <p:spPr>
          <a:xfrm flipH="1">
            <a:off x="3059832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Down Arrow 43"/>
          <p:cNvSpPr/>
          <p:nvPr/>
        </p:nvSpPr>
        <p:spPr>
          <a:xfrm flipH="1">
            <a:off x="2699792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Down Arrow 45"/>
          <p:cNvSpPr/>
          <p:nvPr/>
        </p:nvSpPr>
        <p:spPr>
          <a:xfrm flipH="1">
            <a:off x="3851055" y="3356992"/>
            <a:ext cx="936969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Down Arrow 46"/>
          <p:cNvSpPr/>
          <p:nvPr/>
        </p:nvSpPr>
        <p:spPr>
          <a:xfrm flipH="1">
            <a:off x="3130975" y="3356992"/>
            <a:ext cx="936969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D7F2D0-B741-44BE-9433-ADEFD6876D42}"/>
</file>

<file path=customXml/itemProps2.xml><?xml version="1.0" encoding="utf-8"?>
<ds:datastoreItem xmlns:ds="http://schemas.openxmlformats.org/officeDocument/2006/customXml" ds:itemID="{4223C980-F6A0-48E1-9076-154B5EAA4DF5}"/>
</file>

<file path=customXml/itemProps3.xml><?xml version="1.0" encoding="utf-8"?>
<ds:datastoreItem xmlns:ds="http://schemas.openxmlformats.org/officeDocument/2006/customXml" ds:itemID="{E6CF3BF0-AEAC-48D7-ABDF-E6EBAF145A87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596</TotalTime>
  <Words>1896</Words>
  <Application>Microsoft Office PowerPoint</Application>
  <PresentationFormat>On-screen Show (4:3)</PresentationFormat>
  <Paragraphs>337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Bookman Old Style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Sorting</vt:lpstr>
      <vt:lpstr>Selection Sort</vt:lpstr>
      <vt:lpstr>Selection Sort</vt:lpstr>
      <vt:lpstr>Bubble Sort</vt:lpstr>
      <vt:lpstr>Bubble Sort</vt:lpstr>
      <vt:lpstr>Insertion Sort</vt:lpstr>
      <vt:lpstr>Insertion Sort</vt:lpstr>
      <vt:lpstr>Shell Sort</vt:lpstr>
      <vt:lpstr>Shell Sort</vt:lpstr>
      <vt:lpstr>Shell Sort</vt:lpstr>
      <vt:lpstr>Performance comparisons</vt:lpstr>
      <vt:lpstr>Performance comparisons</vt:lpstr>
      <vt:lpstr>Performance comparisons</vt:lpstr>
      <vt:lpstr>Heap Sort</vt:lpstr>
      <vt:lpstr>Heap Sort</vt:lpstr>
      <vt:lpstr>Merge Sort</vt:lpstr>
      <vt:lpstr>Merge Sort</vt:lpstr>
      <vt:lpstr>Quick Sort</vt:lpstr>
      <vt:lpstr>Quick Sort</vt:lpstr>
      <vt:lpstr>Choices of pivot</vt:lpstr>
      <vt:lpstr>Median of three</vt:lpstr>
      <vt:lpstr>Performance comparisons</vt:lpstr>
      <vt:lpstr>Performance comparisons</vt:lpstr>
      <vt:lpstr>Performance comparisons</vt:lpstr>
      <vt:lpstr>Conclusions</vt:lpstr>
      <vt:lpstr>Class work: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TON</dc:creator>
  <cp:lastModifiedBy>PARINYASAN</cp:lastModifiedBy>
  <cp:revision>54</cp:revision>
  <dcterms:created xsi:type="dcterms:W3CDTF">2012-08-07T15:32:40Z</dcterms:created>
  <dcterms:modified xsi:type="dcterms:W3CDTF">2018-11-12T07:45:35Z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