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24"/>
  </p:notesMasterIdLst>
  <p:sldIdLst>
    <p:sldId id="256" r:id="rId5"/>
    <p:sldId id="268" r:id="rId6"/>
    <p:sldId id="257" r:id="rId7"/>
    <p:sldId id="258" r:id="rId8"/>
    <p:sldId id="271" r:id="rId9"/>
    <p:sldId id="292" r:id="rId10"/>
    <p:sldId id="273" r:id="rId11"/>
    <p:sldId id="270" r:id="rId12"/>
    <p:sldId id="299" r:id="rId13"/>
    <p:sldId id="275" r:id="rId14"/>
    <p:sldId id="295" r:id="rId15"/>
    <p:sldId id="293" r:id="rId16"/>
    <p:sldId id="279" r:id="rId17"/>
    <p:sldId id="300" r:id="rId18"/>
    <p:sldId id="296" r:id="rId19"/>
    <p:sldId id="297" r:id="rId20"/>
    <p:sldId id="298" r:id="rId21"/>
    <p:sldId id="294" r:id="rId22"/>
    <p:sldId id="26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25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97975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33397628a_1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gc33397628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643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33397628a_1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gc33397628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554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33397628a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33397628a_1_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gc33397628a_1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3</a:t>
            </a:fld>
            <a:endParaRPr/>
          </a:p>
        </p:txBody>
      </p:sp>
    </p:spTree>
    <p:extLst>
      <p:ext uri="{BB962C8B-B14F-4D97-AF65-F5344CB8AC3E}">
        <p14:creationId xmlns:p14="http://schemas.microsoft.com/office/powerpoint/2010/main" val="1840461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8ecd0749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8ecd0749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0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8ecd0749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8ecd0749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438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33397628a_1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gc33397628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4150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33397628a_1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c33397628a_1_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c33397628a_1_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pPr marL="0" lvl="0" indent="0" algn="l" rtl="0">
                <a:spcBef>
                  <a:spcPts val="0"/>
                </a:spcBef>
                <a:spcAft>
                  <a:spcPts val="0"/>
                </a:spcAft>
                <a:buClr>
                  <a:srgbClr val="000000"/>
                </a:buClr>
                <a:buFont typeface="Arial"/>
                <a:buNone/>
              </a:pPr>
              <a:t>19</a:t>
            </a:fld>
            <a:endParaRPr/>
          </a:p>
        </p:txBody>
      </p:sp>
    </p:spTree>
    <p:extLst>
      <p:ext uri="{BB962C8B-B14F-4D97-AF65-F5344CB8AC3E}">
        <p14:creationId xmlns:p14="http://schemas.microsoft.com/office/powerpoint/2010/main" val="236269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el: Kurz mit Subline">
  <p:cSld name="Titel: Kurz mit Subline">
    <p:spTree>
      <p:nvGrpSpPr>
        <p:cNvPr id="1" name="Shape 50"/>
        <p:cNvGrpSpPr/>
        <p:nvPr/>
      </p:nvGrpSpPr>
      <p:grpSpPr>
        <a:xfrm>
          <a:off x="0" y="0"/>
          <a:ext cx="0" cy="0"/>
          <a:chOff x="0" y="0"/>
          <a:chExt cx="0" cy="0"/>
        </a:xfrm>
      </p:grpSpPr>
      <p:pic>
        <p:nvPicPr>
          <p:cNvPr id="51" name="Google Shape;51;p13" descr="Ein Bild, das Gebäude, gefüllt, groß, Zug enthält.&#10;&#10;Automatisch generierte Beschreibung"/>
          <p:cNvPicPr preferRelativeResize="0"/>
          <p:nvPr/>
        </p:nvPicPr>
        <p:blipFill rotWithShape="1">
          <a:blip r:embed="rId2">
            <a:alphaModFix/>
          </a:blip>
          <a:srcRect l="4050" r="16828"/>
          <a:stretch/>
        </p:blipFill>
        <p:spPr>
          <a:xfrm>
            <a:off x="15" y="8"/>
            <a:ext cx="6096587" cy="5143494"/>
          </a:xfrm>
          <a:prstGeom prst="rect">
            <a:avLst/>
          </a:prstGeom>
          <a:noFill/>
          <a:ln>
            <a:noFill/>
          </a:ln>
        </p:spPr>
      </p:pic>
      <p:sp>
        <p:nvSpPr>
          <p:cNvPr id="52" name="Google Shape;52;p13"/>
          <p:cNvSpPr txBox="1">
            <a:spLocks noGrp="1"/>
          </p:cNvSpPr>
          <p:nvPr>
            <p:ph type="body" idx="1"/>
          </p:nvPr>
        </p:nvSpPr>
        <p:spPr>
          <a:xfrm>
            <a:off x="0" y="0"/>
            <a:ext cx="6096600" cy="51435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399891" scaled="0"/>
          </a:gradFill>
          <a:ln>
            <a:noFill/>
          </a:ln>
        </p:spPr>
        <p:txBody>
          <a:bodyPr spcFirstLastPara="1" wrap="square" lIns="27000" tIns="27000" rIns="27000" bIns="27000" anchor="t" anchorCtr="0">
            <a:noAutofit/>
          </a:bodyPr>
          <a:lstStyle>
            <a:lvl1pPr marL="457200" lvl="0" indent="-228600" algn="l" rtl="0">
              <a:lnSpc>
                <a:spcPct val="90000"/>
              </a:lnSpc>
              <a:spcBef>
                <a:spcPts val="800"/>
              </a:spcBef>
              <a:spcAft>
                <a:spcPts val="0"/>
              </a:spcAft>
              <a:buSzPts val="1400"/>
              <a:buNone/>
              <a:defRPr b="1" cap="none">
                <a:solidFill>
                  <a:schemeClr val="lt1"/>
                </a:solidFill>
                <a:latin typeface="Arial"/>
                <a:ea typeface="Arial"/>
                <a:cs typeface="Arial"/>
                <a:sym typeface="Arial"/>
              </a:defRPr>
            </a:lvl1pPr>
            <a:lvl2pPr marL="914400" lvl="1" indent="-317500" algn="l" rtl="0">
              <a:lnSpc>
                <a:spcPct val="90000"/>
              </a:lnSpc>
              <a:spcBef>
                <a:spcPts val="1200"/>
              </a:spcBef>
              <a:spcAft>
                <a:spcPts val="0"/>
              </a:spcAft>
              <a:buSzPts val="1400"/>
              <a:buChar char="○"/>
              <a:defRPr/>
            </a:lvl2pPr>
            <a:lvl3pPr marL="1371600" lvl="2" indent="-317500" algn="l" rtl="0">
              <a:lnSpc>
                <a:spcPct val="90000"/>
              </a:lnSpc>
              <a:spcBef>
                <a:spcPts val="1200"/>
              </a:spcBef>
              <a:spcAft>
                <a:spcPts val="0"/>
              </a:spcAft>
              <a:buSzPts val="1400"/>
              <a:buChar char="■"/>
              <a:defRPr/>
            </a:lvl3pPr>
            <a:lvl4pPr marL="1828800" lvl="3" indent="-317500" algn="l" rtl="0">
              <a:lnSpc>
                <a:spcPct val="90000"/>
              </a:lnSpc>
              <a:spcBef>
                <a:spcPts val="1200"/>
              </a:spcBef>
              <a:spcAft>
                <a:spcPts val="0"/>
              </a:spcAft>
              <a:buSzPts val="1400"/>
              <a:buChar char="●"/>
              <a:defRPr/>
            </a:lvl4pPr>
            <a:lvl5pPr marL="2286000" lvl="4" indent="-317500" algn="l" rtl="0">
              <a:lnSpc>
                <a:spcPct val="90000"/>
              </a:lnSpc>
              <a:spcBef>
                <a:spcPts val="1200"/>
              </a:spcBef>
              <a:spcAft>
                <a:spcPts val="0"/>
              </a:spcAft>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title"/>
          </p:nvPr>
        </p:nvSpPr>
        <p:spPr>
          <a:xfrm>
            <a:off x="656744" y="1047600"/>
            <a:ext cx="5032800" cy="1215000"/>
          </a:xfrm>
          <a:prstGeom prst="rect">
            <a:avLst/>
          </a:prstGeom>
          <a:noFill/>
          <a:ln>
            <a:noFill/>
          </a:ln>
        </p:spPr>
        <p:txBody>
          <a:bodyPr spcFirstLastPara="1" wrap="square" lIns="0" tIns="0" rIns="0" bIns="0" anchor="b" anchorCtr="0">
            <a:noAutofit/>
          </a:bodyPr>
          <a:lstStyle>
            <a:lvl1pPr lvl="0" algn="r" rtl="0">
              <a:lnSpc>
                <a:spcPct val="90000"/>
              </a:lnSpc>
              <a:spcBef>
                <a:spcPts val="0"/>
              </a:spcBef>
              <a:spcAft>
                <a:spcPts val="0"/>
              </a:spcAft>
              <a:buClr>
                <a:schemeClr val="lt1"/>
              </a:buClr>
              <a:buSzPts val="3000"/>
              <a:buFont typeface="Arial"/>
              <a:buNone/>
              <a:defRPr sz="3000" cap="none">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 name="Google Shape;54;p13"/>
          <p:cNvSpPr txBox="1">
            <a:spLocks noGrp="1"/>
          </p:cNvSpPr>
          <p:nvPr>
            <p:ph type="body" idx="2"/>
          </p:nvPr>
        </p:nvSpPr>
        <p:spPr>
          <a:xfrm>
            <a:off x="656837" y="2396250"/>
            <a:ext cx="5032800" cy="270000"/>
          </a:xfrm>
          <a:prstGeom prst="rect">
            <a:avLst/>
          </a:prstGeom>
          <a:noFill/>
          <a:ln>
            <a:noFill/>
          </a:ln>
        </p:spPr>
        <p:txBody>
          <a:bodyPr spcFirstLastPara="1" wrap="square" lIns="0" tIns="0" rIns="0" bIns="0" anchor="t" anchorCtr="0">
            <a:noAutofit/>
          </a:bodyPr>
          <a:lstStyle>
            <a:lvl1pPr marL="457200" lvl="0" indent="-228600" algn="r" rtl="0">
              <a:lnSpc>
                <a:spcPct val="90000"/>
              </a:lnSpc>
              <a:spcBef>
                <a:spcPts val="800"/>
              </a:spcBef>
              <a:spcAft>
                <a:spcPts val="0"/>
              </a:spcAft>
              <a:buSzPts val="1800"/>
              <a:buNone/>
              <a:defRPr sz="1800" b="0" cap="none">
                <a:solidFill>
                  <a:schemeClr val="lt1"/>
                </a:solidFill>
              </a:defRPr>
            </a:lvl1pPr>
            <a:lvl2pPr marL="914400" lvl="1" indent="-317500" algn="l" rtl="0">
              <a:lnSpc>
                <a:spcPct val="90000"/>
              </a:lnSpc>
              <a:spcBef>
                <a:spcPts val="800"/>
              </a:spcBef>
              <a:spcAft>
                <a:spcPts val="0"/>
              </a:spcAft>
              <a:buSzPts val="1400"/>
              <a:buChar char="○"/>
              <a:defRPr/>
            </a:lvl2pPr>
            <a:lvl3pPr marL="1371600" lvl="2" indent="-317500" algn="l" rtl="0">
              <a:lnSpc>
                <a:spcPct val="90000"/>
              </a:lnSpc>
              <a:spcBef>
                <a:spcPts val="1200"/>
              </a:spcBef>
              <a:spcAft>
                <a:spcPts val="0"/>
              </a:spcAft>
              <a:buSzPts val="1400"/>
              <a:buChar char="■"/>
              <a:defRPr/>
            </a:lvl3pPr>
            <a:lvl4pPr marL="1828800" lvl="3" indent="-317500" algn="l" rtl="0">
              <a:lnSpc>
                <a:spcPct val="90000"/>
              </a:lnSpc>
              <a:spcBef>
                <a:spcPts val="1200"/>
              </a:spcBef>
              <a:spcAft>
                <a:spcPts val="0"/>
              </a:spcAft>
              <a:buSzPts val="1400"/>
              <a:buChar char="●"/>
              <a:defRPr/>
            </a:lvl4pPr>
            <a:lvl5pPr marL="2286000" lvl="4" indent="-317500" algn="l" rtl="0">
              <a:lnSpc>
                <a:spcPct val="90000"/>
              </a:lnSpc>
              <a:spcBef>
                <a:spcPts val="1200"/>
              </a:spcBef>
              <a:spcAft>
                <a:spcPts val="0"/>
              </a:spcAft>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5" name="Google Shape;55;p13"/>
          <p:cNvSpPr txBox="1">
            <a:spLocks noGrp="1"/>
          </p:cNvSpPr>
          <p:nvPr>
            <p:ph type="body" idx="3"/>
          </p:nvPr>
        </p:nvSpPr>
        <p:spPr>
          <a:xfrm>
            <a:off x="656837" y="3071250"/>
            <a:ext cx="5032800" cy="540000"/>
          </a:xfrm>
          <a:prstGeom prst="rect">
            <a:avLst/>
          </a:prstGeom>
          <a:noFill/>
          <a:ln>
            <a:noFill/>
          </a:ln>
        </p:spPr>
        <p:txBody>
          <a:bodyPr spcFirstLastPara="1" wrap="square" lIns="0" tIns="0" rIns="0" bIns="0" anchor="t" anchorCtr="0">
            <a:noAutofit/>
          </a:bodyPr>
          <a:lstStyle>
            <a:lvl1pPr marL="457200" lvl="0" indent="-228600" algn="r" rtl="0">
              <a:lnSpc>
                <a:spcPct val="90000"/>
              </a:lnSpc>
              <a:spcBef>
                <a:spcPts val="800"/>
              </a:spcBef>
              <a:spcAft>
                <a:spcPts val="0"/>
              </a:spcAft>
              <a:buSzPts val="1800"/>
              <a:buNone/>
              <a:defRPr sz="1800" b="0" cap="none">
                <a:solidFill>
                  <a:schemeClr val="lt1"/>
                </a:solidFill>
              </a:defRPr>
            </a:lvl1pPr>
            <a:lvl2pPr marL="914400" lvl="1" indent="-317500" algn="l" rtl="0">
              <a:lnSpc>
                <a:spcPct val="90000"/>
              </a:lnSpc>
              <a:spcBef>
                <a:spcPts val="800"/>
              </a:spcBef>
              <a:spcAft>
                <a:spcPts val="0"/>
              </a:spcAft>
              <a:buSzPts val="1400"/>
              <a:buChar char="○"/>
              <a:defRPr/>
            </a:lvl2pPr>
            <a:lvl3pPr marL="1371600" lvl="2" indent="-317500" algn="l" rtl="0">
              <a:lnSpc>
                <a:spcPct val="90000"/>
              </a:lnSpc>
              <a:spcBef>
                <a:spcPts val="1200"/>
              </a:spcBef>
              <a:spcAft>
                <a:spcPts val="0"/>
              </a:spcAft>
              <a:buSzPts val="1400"/>
              <a:buChar char="■"/>
              <a:defRPr/>
            </a:lvl3pPr>
            <a:lvl4pPr marL="1828800" lvl="3" indent="-317500" algn="l" rtl="0">
              <a:lnSpc>
                <a:spcPct val="90000"/>
              </a:lnSpc>
              <a:spcBef>
                <a:spcPts val="1200"/>
              </a:spcBef>
              <a:spcAft>
                <a:spcPts val="0"/>
              </a:spcAft>
              <a:buSzPts val="1400"/>
              <a:buChar char="●"/>
              <a:defRPr/>
            </a:lvl4pPr>
            <a:lvl5pPr marL="2286000" lvl="4" indent="-317500" algn="l" rtl="0">
              <a:lnSpc>
                <a:spcPct val="90000"/>
              </a:lnSpc>
              <a:spcBef>
                <a:spcPts val="1200"/>
              </a:spcBef>
              <a:spcAft>
                <a:spcPts val="0"/>
              </a:spcAft>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pic>
        <p:nvPicPr>
          <p:cNvPr id="56" name="Google Shape;56;p13" descr="Ein Bild, das Zeichnung, Schild enthält.&#10;&#10;Automatisch generierte Beschreibung"/>
          <p:cNvPicPr preferRelativeResize="0"/>
          <p:nvPr/>
        </p:nvPicPr>
        <p:blipFill rotWithShape="1">
          <a:blip r:embed="rId3">
            <a:alphaModFix/>
          </a:blip>
          <a:srcRect/>
          <a:stretch/>
        </p:blipFill>
        <p:spPr>
          <a:xfrm>
            <a:off x="6502447" y="2178999"/>
            <a:ext cx="1984760" cy="7855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er">
  <p:cSld name="Leer">
    <p:bg>
      <p:bgPr>
        <a:solidFill>
          <a:schemeClr val="lt1"/>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405357" y="324000"/>
            <a:ext cx="8333400" cy="2970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rgbClr val="3F3F3F"/>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ftr" idx="11"/>
          </p:nvPr>
        </p:nvSpPr>
        <p:spPr>
          <a:xfrm>
            <a:off x="845116" y="4792500"/>
            <a:ext cx="3726900" cy="2160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0" name="Google Shape;60;p14"/>
          <p:cNvSpPr txBox="1">
            <a:spLocks noGrp="1"/>
          </p:cNvSpPr>
          <p:nvPr>
            <p:ph type="sldNum" idx="12"/>
          </p:nvPr>
        </p:nvSpPr>
        <p:spPr>
          <a:xfrm>
            <a:off x="405053" y="4792500"/>
            <a:ext cx="170100" cy="216000"/>
          </a:xfrm>
          <a:prstGeom prst="rect">
            <a:avLst/>
          </a:prstGeom>
          <a:noFill/>
          <a:ln>
            <a:noFill/>
          </a:ln>
        </p:spPr>
        <p:txBody>
          <a:bodyPr spcFirstLastPara="1" wrap="square" lIns="0" tIns="0" rIns="0" bIns="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1" name="Google Shape;61;p14"/>
          <p:cNvSpPr txBox="1">
            <a:spLocks noGrp="1"/>
          </p:cNvSpPr>
          <p:nvPr>
            <p:ph type="body" idx="1"/>
          </p:nvPr>
        </p:nvSpPr>
        <p:spPr>
          <a:xfrm>
            <a:off x="405053" y="621000"/>
            <a:ext cx="8333400" cy="2970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800"/>
              </a:spcBef>
              <a:spcAft>
                <a:spcPts val="0"/>
              </a:spcAft>
              <a:buSzPts val="1500"/>
              <a:buNone/>
              <a:defRPr sz="1500" b="1">
                <a:solidFill>
                  <a:srgbClr val="006AB0"/>
                </a:solidFill>
              </a:defRPr>
            </a:lvl1pPr>
            <a:lvl2pPr marL="914400" lvl="1" indent="-317500" algn="l" rtl="0">
              <a:lnSpc>
                <a:spcPct val="90000"/>
              </a:lnSpc>
              <a:spcBef>
                <a:spcPts val="1200"/>
              </a:spcBef>
              <a:spcAft>
                <a:spcPts val="0"/>
              </a:spcAft>
              <a:buSzPts val="1400"/>
              <a:buChar char="○"/>
              <a:defRPr/>
            </a:lvl2pPr>
            <a:lvl3pPr marL="1371600" lvl="2" indent="-317500" algn="l" rtl="0">
              <a:lnSpc>
                <a:spcPct val="90000"/>
              </a:lnSpc>
              <a:spcBef>
                <a:spcPts val="1200"/>
              </a:spcBef>
              <a:spcAft>
                <a:spcPts val="0"/>
              </a:spcAft>
              <a:buSzPts val="1400"/>
              <a:buChar char="■"/>
              <a:defRPr/>
            </a:lvl3pPr>
            <a:lvl4pPr marL="1828800" lvl="3" indent="-317500" algn="l" rtl="0">
              <a:lnSpc>
                <a:spcPct val="90000"/>
              </a:lnSpc>
              <a:spcBef>
                <a:spcPts val="1200"/>
              </a:spcBef>
              <a:spcAft>
                <a:spcPts val="0"/>
              </a:spcAft>
              <a:buSzPts val="1400"/>
              <a:buChar char="●"/>
              <a:defRPr/>
            </a:lvl4pPr>
            <a:lvl5pPr marL="2286000" lvl="4" indent="-317500" algn="l" rtl="0">
              <a:lnSpc>
                <a:spcPct val="90000"/>
              </a:lnSpc>
              <a:spcBef>
                <a:spcPts val="1200"/>
              </a:spcBef>
              <a:spcAft>
                <a:spcPts val="0"/>
              </a:spcAft>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pic>
        <p:nvPicPr>
          <p:cNvPr id="62" name="Google Shape;62;p14"/>
          <p:cNvPicPr preferRelativeResize="0"/>
          <p:nvPr/>
        </p:nvPicPr>
        <p:blipFill rotWithShape="1">
          <a:blip r:embed="rId2">
            <a:alphaModFix/>
          </a:blip>
          <a:srcRect/>
          <a:stretch/>
        </p:blipFill>
        <p:spPr>
          <a:xfrm>
            <a:off x="7619183" y="4754700"/>
            <a:ext cx="1119155" cy="291599"/>
          </a:xfrm>
          <a:prstGeom prst="rect">
            <a:avLst/>
          </a:prstGeom>
          <a:noFill/>
          <a:ln>
            <a:noFill/>
          </a:ln>
        </p:spPr>
      </p:pic>
      <p:cxnSp>
        <p:nvCxnSpPr>
          <p:cNvPr id="63" name="Google Shape;63;p14"/>
          <p:cNvCxnSpPr/>
          <p:nvPr/>
        </p:nvCxnSpPr>
        <p:spPr>
          <a:xfrm>
            <a:off x="-1" y="4771468"/>
            <a:ext cx="7950600" cy="0"/>
          </a:xfrm>
          <a:prstGeom prst="straightConnector1">
            <a:avLst/>
          </a:prstGeom>
          <a:noFill/>
          <a:ln w="19050" cap="flat" cmpd="sng">
            <a:solidFill>
              <a:srgbClr val="006AB0"/>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0" y="0"/>
            <a:ext cx="6096600" cy="51435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399891" scaled="0"/>
          </a:gradFill>
          <a:ln>
            <a:noFill/>
          </a:ln>
        </p:spPr>
        <p:txBody>
          <a:bodyPr spcFirstLastPara="1" wrap="square" lIns="27000" tIns="27000" rIns="27000" bIns="27000" anchor="t" anchorCtr="0">
            <a:normAutofit/>
          </a:bodyPr>
          <a:lstStyle/>
          <a:p>
            <a:pPr marL="0" lvl="0" indent="0" algn="ctr" rtl="0">
              <a:lnSpc>
                <a:spcPct val="90000"/>
              </a:lnSpc>
              <a:spcBef>
                <a:spcPts val="0"/>
              </a:spcBef>
              <a:spcAft>
                <a:spcPts val="1200"/>
              </a:spcAft>
              <a:buSzPts val="1400"/>
              <a:buNone/>
            </a:pPr>
            <a:r>
              <a:rPr lang="en" dirty="0"/>
              <a:t> </a:t>
            </a:r>
            <a:endParaRPr dirty="0"/>
          </a:p>
        </p:txBody>
      </p:sp>
      <p:sp>
        <p:nvSpPr>
          <p:cNvPr id="69" name="Google Shape;69;p15"/>
          <p:cNvSpPr txBox="1">
            <a:spLocks noGrp="1"/>
          </p:cNvSpPr>
          <p:nvPr>
            <p:ph type="body" idx="2"/>
          </p:nvPr>
        </p:nvSpPr>
        <p:spPr>
          <a:xfrm>
            <a:off x="656837" y="2396250"/>
            <a:ext cx="5032800" cy="270000"/>
          </a:xfrm>
          <a:prstGeom prst="rect">
            <a:avLst/>
          </a:prstGeom>
          <a:noFill/>
          <a:ln>
            <a:noFill/>
          </a:ln>
        </p:spPr>
        <p:txBody>
          <a:bodyPr spcFirstLastPara="1" wrap="square" lIns="0" tIns="0" rIns="0" bIns="0" anchor="t" anchorCtr="0">
            <a:normAutofit/>
          </a:bodyPr>
          <a:lstStyle/>
          <a:p>
            <a:pPr marL="0" lvl="0" indent="0" algn="r" rtl="0">
              <a:lnSpc>
                <a:spcPct val="90000"/>
              </a:lnSpc>
              <a:spcBef>
                <a:spcPts val="0"/>
              </a:spcBef>
              <a:spcAft>
                <a:spcPts val="0"/>
              </a:spcAft>
              <a:buSzPts val="1800"/>
              <a:buNone/>
            </a:pPr>
            <a:r>
              <a:rPr lang="en" dirty="0"/>
              <a:t> </a:t>
            </a:r>
            <a:endParaRPr dirty="0"/>
          </a:p>
        </p:txBody>
      </p:sp>
      <p:sp>
        <p:nvSpPr>
          <p:cNvPr id="70" name="Google Shape;70;p15"/>
          <p:cNvSpPr txBox="1">
            <a:spLocks noGrp="1"/>
          </p:cNvSpPr>
          <p:nvPr>
            <p:ph type="body" idx="3"/>
          </p:nvPr>
        </p:nvSpPr>
        <p:spPr>
          <a:xfrm>
            <a:off x="795819" y="3189544"/>
            <a:ext cx="5190000" cy="1697010"/>
          </a:xfrm>
          <a:prstGeom prst="rect">
            <a:avLst/>
          </a:prstGeom>
          <a:noFill/>
          <a:ln>
            <a:noFill/>
          </a:ln>
        </p:spPr>
        <p:txBody>
          <a:bodyPr spcFirstLastPara="1" wrap="square" lIns="0" tIns="0" rIns="0" bIns="0" anchor="t" anchorCtr="0">
            <a:noAutofit/>
          </a:bodyPr>
          <a:lstStyle/>
          <a:p>
            <a:pPr marL="0" lvl="0" indent="0" algn="r" rtl="0">
              <a:lnSpc>
                <a:spcPct val="70000"/>
              </a:lnSpc>
              <a:spcBef>
                <a:spcPts val="0"/>
              </a:spcBef>
              <a:spcAft>
                <a:spcPts val="0"/>
              </a:spcAft>
              <a:buSzPts val="900"/>
              <a:buNone/>
            </a:pPr>
            <a:r>
              <a:rPr lang="en" sz="2400" dirty="0"/>
              <a:t>Bibek Dhungel</a:t>
            </a:r>
            <a:endParaRPr sz="2400" dirty="0"/>
          </a:p>
          <a:p>
            <a:pPr marL="0" lvl="0" indent="0" algn="r" rtl="0">
              <a:lnSpc>
                <a:spcPct val="70000"/>
              </a:lnSpc>
              <a:spcBef>
                <a:spcPts val="0"/>
              </a:spcBef>
              <a:spcAft>
                <a:spcPts val="0"/>
              </a:spcAft>
              <a:buSzPts val="900"/>
              <a:buNone/>
            </a:pPr>
            <a:r>
              <a:rPr lang="en" sz="2400" dirty="0"/>
              <a:t>Anirudh</a:t>
            </a:r>
            <a:endParaRPr sz="2400" dirty="0"/>
          </a:p>
          <a:p>
            <a:pPr marL="0" lvl="0" indent="0" algn="r" rtl="0">
              <a:lnSpc>
                <a:spcPct val="70000"/>
              </a:lnSpc>
              <a:spcBef>
                <a:spcPts val="0"/>
              </a:spcBef>
              <a:spcAft>
                <a:spcPts val="0"/>
              </a:spcAft>
              <a:buSzPts val="900"/>
              <a:buNone/>
            </a:pPr>
            <a:r>
              <a:rPr lang="en" sz="2400" dirty="0"/>
              <a:t>Dixa</a:t>
            </a:r>
            <a:endParaRPr sz="2400" dirty="0"/>
          </a:p>
          <a:p>
            <a:pPr marL="0" lvl="0" indent="0" algn="r" rtl="0">
              <a:lnSpc>
                <a:spcPct val="70000"/>
              </a:lnSpc>
              <a:spcBef>
                <a:spcPts val="0"/>
              </a:spcBef>
              <a:spcAft>
                <a:spcPts val="0"/>
              </a:spcAft>
              <a:buSzPts val="900"/>
              <a:buNone/>
            </a:pPr>
            <a:r>
              <a:rPr lang="en" sz="2400" dirty="0"/>
              <a:t>Harshith</a:t>
            </a:r>
            <a:endParaRPr sz="2400" dirty="0"/>
          </a:p>
          <a:p>
            <a:pPr marL="0" lvl="0" indent="0" algn="r" rtl="0">
              <a:lnSpc>
                <a:spcPct val="70000"/>
              </a:lnSpc>
              <a:spcBef>
                <a:spcPts val="800"/>
              </a:spcBef>
              <a:spcAft>
                <a:spcPts val="0"/>
              </a:spcAft>
              <a:buSzPts val="900"/>
              <a:buNone/>
            </a:pPr>
            <a:r>
              <a:rPr lang="en" sz="2400" dirty="0"/>
              <a:t>Paderborn | </a:t>
            </a:r>
            <a:r>
              <a:rPr lang="en" sz="2400" dirty="0" smtClean="0"/>
              <a:t>07.04.2021</a:t>
            </a:r>
            <a:endParaRPr sz="2400" dirty="0"/>
          </a:p>
        </p:txBody>
      </p:sp>
      <p:sp>
        <p:nvSpPr>
          <p:cNvPr id="71" name="Google Shape;71;p15"/>
          <p:cNvSpPr txBox="1"/>
          <p:nvPr/>
        </p:nvSpPr>
        <p:spPr>
          <a:xfrm>
            <a:off x="683119" y="1024688"/>
            <a:ext cx="5786700" cy="8466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800"/>
              <a:buFont typeface="Arial"/>
              <a:buNone/>
            </a:pPr>
            <a:r>
              <a:rPr lang="en" sz="2400" dirty="0" smtClean="0">
                <a:solidFill>
                  <a:schemeClr val="dk1"/>
                </a:solidFill>
                <a:highlight>
                  <a:srgbClr val="E6E6E6"/>
                </a:highlight>
              </a:rPr>
              <a:t>	Clustering Project</a:t>
            </a:r>
            <a:endParaRPr sz="2400" dirty="0">
              <a:solidFill>
                <a:schemeClr val="dk1"/>
              </a:solidFill>
              <a:highlight>
                <a:srgbClr val="E6E6E6"/>
              </a:highlight>
            </a:endParaRPr>
          </a:p>
          <a:p>
            <a:pPr marL="114300" lvl="0" indent="0" algn="l" rtl="0">
              <a:spcBef>
                <a:spcPts val="0"/>
              </a:spcBef>
              <a:spcAft>
                <a:spcPts val="0"/>
              </a:spcAft>
              <a:buClr>
                <a:schemeClr val="dk1"/>
              </a:buClr>
              <a:buSzPts val="800"/>
              <a:buFont typeface="Arial"/>
              <a:buNone/>
            </a:pPr>
            <a:endParaRPr sz="1100" dirty="0">
              <a:solidFill>
                <a:schemeClr val="dk1"/>
              </a:solidFill>
              <a:highlight>
                <a:srgbClr val="E6E6E6"/>
              </a:highlight>
            </a:endParaRPr>
          </a:p>
          <a:p>
            <a:pPr marL="0" lvl="0" indent="0" algn="l" rtl="0">
              <a:spcBef>
                <a:spcPts val="0"/>
              </a:spcBef>
              <a:spcAft>
                <a:spcPts val="0"/>
              </a:spcAft>
              <a:buNone/>
            </a:pPr>
            <a:endParaRPr sz="11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K – Means elbow method </a:t>
            </a:r>
            <a:r>
              <a:rPr lang="en-IN" sz="2400" dirty="0" smtClean="0"/>
              <a:t/>
            </a:r>
            <a:br>
              <a:rPr lang="en-IN" sz="2400" dirty="0" smtClean="0"/>
            </a:br>
            <a:endParaRPr lang="en-IN" sz="1200" dirty="0"/>
          </a:p>
        </p:txBody>
      </p:sp>
      <p:pic>
        <p:nvPicPr>
          <p:cNvPr id="4" name="Picture 3" descr="Screenshot (124).png"/>
          <p:cNvPicPr>
            <a:picLocks noChangeAspect="1"/>
          </p:cNvPicPr>
          <p:nvPr/>
        </p:nvPicPr>
        <p:blipFill>
          <a:blip r:embed="rId2"/>
          <a:stretch>
            <a:fillRect/>
          </a:stretch>
        </p:blipFill>
        <p:spPr>
          <a:xfrm>
            <a:off x="219076" y="904875"/>
            <a:ext cx="4229100" cy="3110866"/>
          </a:xfrm>
          <a:prstGeom prst="rect">
            <a:avLst/>
          </a:prstGeom>
        </p:spPr>
      </p:pic>
      <p:pic>
        <p:nvPicPr>
          <p:cNvPr id="5" name="Picture 4" descr="Screenshot (129).png"/>
          <p:cNvPicPr>
            <a:picLocks noChangeAspect="1"/>
          </p:cNvPicPr>
          <p:nvPr/>
        </p:nvPicPr>
        <p:blipFill>
          <a:blip r:embed="rId3"/>
          <a:stretch>
            <a:fillRect/>
          </a:stretch>
        </p:blipFill>
        <p:spPr>
          <a:xfrm>
            <a:off x="4362450" y="1019175"/>
            <a:ext cx="4467225" cy="2912745"/>
          </a:xfrm>
          <a:prstGeom prst="rect">
            <a:avLst/>
          </a:prstGeom>
        </p:spPr>
      </p:pic>
      <p:sp>
        <p:nvSpPr>
          <p:cNvPr id="7" name="TextBox 6"/>
          <p:cNvSpPr txBox="1"/>
          <p:nvPr/>
        </p:nvSpPr>
        <p:spPr>
          <a:xfrm>
            <a:off x="390526" y="619126"/>
            <a:ext cx="3565514" cy="307777"/>
          </a:xfrm>
          <a:prstGeom prst="rect">
            <a:avLst/>
          </a:prstGeom>
          <a:noFill/>
        </p:spPr>
        <p:txBody>
          <a:bodyPr wrap="square" rtlCol="0">
            <a:spAutoFit/>
          </a:bodyPr>
          <a:lstStyle/>
          <a:p>
            <a:r>
              <a:rPr lang="en-US" dirty="0" smtClean="0">
                <a:latin typeface="Times New Roman" pitchFamily="18" charset="0"/>
                <a:cs typeface="Times New Roman" pitchFamily="18" charset="0"/>
              </a:rPr>
              <a:t>Elbow Method to determine the best K value</a:t>
            </a:r>
            <a:endParaRPr lang="en-US" dirty="0">
              <a:latin typeface="Times New Roman" pitchFamily="18" charset="0"/>
              <a:cs typeface="Times New Roman" pitchFamily="18" charset="0"/>
            </a:endParaRPr>
          </a:p>
        </p:txBody>
      </p:sp>
      <p:sp>
        <p:nvSpPr>
          <p:cNvPr id="3" name="TextBox 2"/>
          <p:cNvSpPr txBox="1"/>
          <p:nvPr/>
        </p:nvSpPr>
        <p:spPr>
          <a:xfrm>
            <a:off x="662940" y="4145280"/>
            <a:ext cx="3552576" cy="307777"/>
          </a:xfrm>
          <a:prstGeom prst="rect">
            <a:avLst/>
          </a:prstGeom>
          <a:noFill/>
        </p:spPr>
        <p:txBody>
          <a:bodyPr wrap="none" rtlCol="0">
            <a:spAutoFit/>
          </a:bodyPr>
          <a:lstStyle/>
          <a:p>
            <a:r>
              <a:rPr lang="en-US" dirty="0" smtClean="0"/>
              <a:t>Dataset before Normalization: K value = 2</a:t>
            </a:r>
            <a:endParaRPr lang="en-US" dirty="0"/>
          </a:p>
        </p:txBody>
      </p:sp>
      <p:sp>
        <p:nvSpPr>
          <p:cNvPr id="8" name="TextBox 7"/>
          <p:cNvSpPr txBox="1"/>
          <p:nvPr/>
        </p:nvSpPr>
        <p:spPr>
          <a:xfrm>
            <a:off x="4511040" y="4159031"/>
            <a:ext cx="3403496" cy="307777"/>
          </a:xfrm>
          <a:prstGeom prst="rect">
            <a:avLst/>
          </a:prstGeom>
          <a:noFill/>
        </p:spPr>
        <p:txBody>
          <a:bodyPr wrap="none" rtlCol="0">
            <a:spAutoFit/>
          </a:bodyPr>
          <a:lstStyle/>
          <a:p>
            <a:r>
              <a:rPr lang="en-US" dirty="0" smtClean="0"/>
              <a:t>Dataset after Normalization: K value = 3 </a:t>
            </a:r>
            <a:endParaRPr lang="en-US" dirty="0"/>
          </a:p>
        </p:txBody>
      </p:sp>
    </p:spTree>
    <p:extLst>
      <p:ext uri="{BB962C8B-B14F-4D97-AF65-F5344CB8AC3E}">
        <p14:creationId xmlns:p14="http://schemas.microsoft.com/office/powerpoint/2010/main" val="319624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Multi-Dimensional plot - 2d</a:t>
            </a:r>
            <a:endParaRPr lang="en-US" sz="2400" dirty="0"/>
          </a:p>
        </p:txBody>
      </p:sp>
      <p:pic>
        <p:nvPicPr>
          <p:cNvPr id="4" name="Picture 3" descr="Screenshot (140).png"/>
          <p:cNvPicPr>
            <a:picLocks noChangeAspect="1"/>
          </p:cNvPicPr>
          <p:nvPr/>
        </p:nvPicPr>
        <p:blipFill>
          <a:blip r:embed="rId2"/>
          <a:stretch>
            <a:fillRect/>
          </a:stretch>
        </p:blipFill>
        <p:spPr>
          <a:xfrm>
            <a:off x="0" y="647700"/>
            <a:ext cx="9144000" cy="1885950"/>
          </a:xfrm>
          <a:prstGeom prst="rect">
            <a:avLst/>
          </a:prstGeom>
        </p:spPr>
      </p:pic>
      <p:pic>
        <p:nvPicPr>
          <p:cNvPr id="5" name="Picture 4" descr="Screenshot (127).png"/>
          <p:cNvPicPr>
            <a:picLocks noChangeAspect="1"/>
          </p:cNvPicPr>
          <p:nvPr/>
        </p:nvPicPr>
        <p:blipFill>
          <a:blip r:embed="rId3"/>
          <a:stretch>
            <a:fillRect/>
          </a:stretch>
        </p:blipFill>
        <p:spPr>
          <a:xfrm>
            <a:off x="0" y="2733675"/>
            <a:ext cx="9144000" cy="20383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Multi-Dimensional plot - 3d</a:t>
            </a:r>
            <a:endParaRPr lang="en-US" sz="2400" dirty="0">
              <a:latin typeface="Times New Roman" pitchFamily="18" charset="0"/>
              <a:cs typeface="Times New Roman" pitchFamily="18" charset="0"/>
            </a:endParaRPr>
          </a:p>
        </p:txBody>
      </p:sp>
      <p:pic>
        <p:nvPicPr>
          <p:cNvPr id="9" name="Picture 8" descr="Screenshot (134).png"/>
          <p:cNvPicPr>
            <a:picLocks noChangeAspect="1"/>
          </p:cNvPicPr>
          <p:nvPr/>
        </p:nvPicPr>
        <p:blipFill>
          <a:blip r:embed="rId2"/>
          <a:stretch>
            <a:fillRect/>
          </a:stretch>
        </p:blipFill>
        <p:spPr>
          <a:xfrm>
            <a:off x="497205" y="1093470"/>
            <a:ext cx="4371975" cy="2838450"/>
          </a:xfrm>
          <a:prstGeom prst="rect">
            <a:avLst/>
          </a:prstGeom>
        </p:spPr>
      </p:pic>
      <p:pic>
        <p:nvPicPr>
          <p:cNvPr id="10" name="Picture 9" descr="Screenshot (133).png"/>
          <p:cNvPicPr>
            <a:picLocks noChangeAspect="1"/>
          </p:cNvPicPr>
          <p:nvPr/>
        </p:nvPicPr>
        <p:blipFill>
          <a:blip r:embed="rId3"/>
          <a:stretch>
            <a:fillRect/>
          </a:stretch>
        </p:blipFill>
        <p:spPr>
          <a:xfrm>
            <a:off x="4638675" y="1009649"/>
            <a:ext cx="4191000" cy="32194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07" y="343050"/>
            <a:ext cx="8333400" cy="297000"/>
          </a:xfrm>
        </p:spPr>
        <p:txBody>
          <a:bodyPr/>
          <a:lstStyle/>
          <a:p>
            <a:r>
              <a:rPr lang="en-IN" dirty="0" smtClean="0">
                <a:latin typeface="Times New Roman" pitchFamily="18" charset="0"/>
                <a:cs typeface="Times New Roman" pitchFamily="18" charset="0"/>
              </a:rPr>
              <a:t>Clusters generated by K means</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20" y="933308"/>
            <a:ext cx="8763759" cy="3276884"/>
          </a:xfrm>
          <a:prstGeom prst="rect">
            <a:avLst/>
          </a:prstGeom>
        </p:spPr>
      </p:pic>
    </p:spTree>
    <p:extLst>
      <p:ext uri="{BB962C8B-B14F-4D97-AF65-F5344CB8AC3E}">
        <p14:creationId xmlns:p14="http://schemas.microsoft.com/office/powerpoint/2010/main" val="154168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07" y="343050"/>
            <a:ext cx="8333400" cy="297000"/>
          </a:xfrm>
        </p:spPr>
        <p:txBody>
          <a:bodyPr/>
          <a:lstStyle/>
          <a:p>
            <a:r>
              <a:rPr lang="en-IN" dirty="0">
                <a:latin typeface="Times New Roman" pitchFamily="18" charset="0"/>
                <a:cs typeface="Times New Roman" pitchFamily="18" charset="0"/>
              </a:rPr>
              <a:t>Clusters generated by K </a:t>
            </a:r>
            <a:r>
              <a:rPr lang="en-IN" dirty="0" smtClean="0">
                <a:latin typeface="Times New Roman" pitchFamily="18" charset="0"/>
                <a:cs typeface="Times New Roman" pitchFamily="18" charset="0"/>
              </a:rPr>
              <a:t>means..</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27" y="1013325"/>
            <a:ext cx="8832345" cy="3116850"/>
          </a:xfrm>
          <a:prstGeom prst="rect">
            <a:avLst/>
          </a:prstGeom>
        </p:spPr>
      </p:pic>
    </p:spTree>
    <p:extLst>
      <p:ext uri="{BB962C8B-B14F-4D97-AF65-F5344CB8AC3E}">
        <p14:creationId xmlns:p14="http://schemas.microsoft.com/office/powerpoint/2010/main" val="352037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3D scatter plot </a:t>
            </a:r>
            <a:endParaRPr lang="en-US" sz="2400" dirty="0">
              <a:latin typeface="Times New Roman" pitchFamily="18" charset="0"/>
              <a:cs typeface="Times New Roman" pitchFamily="18" charset="0"/>
            </a:endParaRPr>
          </a:p>
        </p:txBody>
      </p:sp>
      <p:pic>
        <p:nvPicPr>
          <p:cNvPr id="4" name="Picture 3" descr="Screenshot (141).png"/>
          <p:cNvPicPr>
            <a:picLocks noChangeAspect="1"/>
          </p:cNvPicPr>
          <p:nvPr/>
        </p:nvPicPr>
        <p:blipFill>
          <a:blip r:embed="rId2"/>
          <a:stretch>
            <a:fillRect/>
          </a:stretch>
        </p:blipFill>
        <p:spPr>
          <a:xfrm>
            <a:off x="647699" y="895351"/>
            <a:ext cx="7553326" cy="34956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latin typeface="Times New Roman" pitchFamily="18" charset="0"/>
                <a:cs typeface="Times New Roman" pitchFamily="18" charset="0"/>
              </a:rPr>
              <a:t>Comparing 2 clusters</a:t>
            </a:r>
            <a:endParaRPr lang="en-US" sz="2000" dirty="0">
              <a:latin typeface="Times New Roman" pitchFamily="18" charset="0"/>
              <a:cs typeface="Times New Roman" pitchFamily="18" charset="0"/>
            </a:endParaRPr>
          </a:p>
        </p:txBody>
      </p:sp>
      <p:pic>
        <p:nvPicPr>
          <p:cNvPr id="4" name="Picture 3" descr="Screenshot (142).png"/>
          <p:cNvPicPr>
            <a:picLocks noChangeAspect="1"/>
          </p:cNvPicPr>
          <p:nvPr/>
        </p:nvPicPr>
        <p:blipFill>
          <a:blip r:embed="rId2"/>
          <a:stretch>
            <a:fillRect/>
          </a:stretch>
        </p:blipFill>
        <p:spPr>
          <a:xfrm>
            <a:off x="314325" y="895350"/>
            <a:ext cx="3819525" cy="3886200"/>
          </a:xfrm>
          <a:prstGeom prst="rect">
            <a:avLst/>
          </a:prstGeom>
        </p:spPr>
      </p:pic>
      <p:pic>
        <p:nvPicPr>
          <p:cNvPr id="5" name="Picture 4" descr="Screenshot (143).png"/>
          <p:cNvPicPr>
            <a:picLocks noChangeAspect="1"/>
          </p:cNvPicPr>
          <p:nvPr/>
        </p:nvPicPr>
        <p:blipFill>
          <a:blip r:embed="rId3"/>
          <a:stretch>
            <a:fillRect/>
          </a:stretch>
        </p:blipFill>
        <p:spPr>
          <a:xfrm>
            <a:off x="4352925" y="847725"/>
            <a:ext cx="4514850" cy="3867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smtClean="0">
                <a:latin typeface="Times New Roman" pitchFamily="18" charset="0"/>
                <a:cs typeface="Times New Roman" pitchFamily="18" charset="0"/>
              </a:rPr>
              <a:t> Joy plot to show the selling price increases as the car age is less.</a:t>
            </a:r>
            <a:endParaRPr lang="en-US" sz="1600" dirty="0">
              <a:latin typeface="Times New Roman" pitchFamily="18" charset="0"/>
              <a:cs typeface="Times New Roman" pitchFamily="18" charset="0"/>
            </a:endParaRPr>
          </a:p>
        </p:txBody>
      </p:sp>
      <p:sp>
        <p:nvSpPr>
          <p:cNvPr id="3" name="Text Placeholder 2"/>
          <p:cNvSpPr>
            <a:spLocks noGrp="1"/>
          </p:cNvSpPr>
          <p:nvPr>
            <p:ph type="body" idx="1"/>
          </p:nvPr>
        </p:nvSpPr>
        <p:spPr>
          <a:xfrm>
            <a:off x="0" y="620999"/>
            <a:ext cx="8667750" cy="887761"/>
          </a:xfrm>
        </p:spPr>
        <p:txBody>
          <a:bodyPr/>
          <a:lstStyle/>
          <a:p>
            <a:pPr algn="just">
              <a:buFont typeface="Arial" pitchFamily="34" charset="0"/>
              <a:buChar char="•"/>
            </a:pPr>
            <a:r>
              <a:rPr lang="en-US" sz="1200" b="0" dirty="0" smtClean="0">
                <a:solidFill>
                  <a:schemeClr val="tx1"/>
                </a:solidFill>
                <a:latin typeface="Times New Roman" pitchFamily="18" charset="0"/>
                <a:cs typeface="Times New Roman" pitchFamily="18" charset="0"/>
              </a:rPr>
              <a:t>The </a:t>
            </a:r>
            <a:r>
              <a:rPr lang="en-US" sz="1200" b="0" dirty="0" smtClean="0">
                <a:solidFill>
                  <a:schemeClr val="tx1"/>
                </a:solidFill>
                <a:latin typeface="Times New Roman" pitchFamily="18" charset="0"/>
                <a:cs typeface="Times New Roman" pitchFamily="18" charset="0"/>
              </a:rPr>
              <a:t>cars which are new model and km-driven is very less have the more selling </a:t>
            </a:r>
            <a:r>
              <a:rPr lang="en-US" sz="1200" b="0" dirty="0" smtClean="0">
                <a:solidFill>
                  <a:schemeClr val="tx1"/>
                </a:solidFill>
                <a:latin typeface="Times New Roman" pitchFamily="18" charset="0"/>
                <a:cs typeface="Times New Roman" pitchFamily="18" charset="0"/>
              </a:rPr>
              <a:t>price.  </a:t>
            </a:r>
          </a:p>
          <a:p>
            <a:pPr algn="just">
              <a:buFont typeface="Arial" pitchFamily="34" charset="0"/>
              <a:buChar char="•"/>
            </a:pPr>
            <a:r>
              <a:rPr lang="en-US" sz="1200" b="0" dirty="0" smtClean="0">
                <a:solidFill>
                  <a:schemeClr val="tx1"/>
                </a:solidFill>
                <a:latin typeface="Times New Roman" pitchFamily="18" charset="0"/>
                <a:cs typeface="Times New Roman" pitchFamily="18" charset="0"/>
              </a:rPr>
              <a:t> </a:t>
            </a:r>
            <a:r>
              <a:rPr lang="en-US" sz="1200" b="0" dirty="0" smtClean="0">
                <a:solidFill>
                  <a:schemeClr val="tx1"/>
                </a:solidFill>
                <a:latin typeface="Times New Roman" pitchFamily="18" charset="0"/>
                <a:cs typeface="Times New Roman" pitchFamily="18" charset="0"/>
              </a:rPr>
              <a:t>the selling price drops as the car gets older and increasing </a:t>
            </a:r>
            <a:r>
              <a:rPr lang="en-US" sz="1200" b="0" dirty="0" smtClean="0">
                <a:solidFill>
                  <a:schemeClr val="tx1"/>
                </a:solidFill>
                <a:latin typeface="Times New Roman" pitchFamily="18" charset="0"/>
                <a:cs typeface="Times New Roman" pitchFamily="18" charset="0"/>
              </a:rPr>
              <a:t>km-driven </a:t>
            </a:r>
            <a:endParaRPr lang="en-US" sz="1200" dirty="0">
              <a:solidFill>
                <a:schemeClr val="tx1"/>
              </a:solidFill>
              <a:latin typeface="Times New Roman" pitchFamily="18" charset="0"/>
              <a:cs typeface="Times New Roman" pitchFamily="18" charset="0"/>
            </a:endParaRPr>
          </a:p>
        </p:txBody>
      </p:sp>
      <p:pic>
        <p:nvPicPr>
          <p:cNvPr id="5" name="Picture 4" descr="Screenshot (144).png"/>
          <p:cNvPicPr>
            <a:picLocks noChangeAspect="1"/>
          </p:cNvPicPr>
          <p:nvPr/>
        </p:nvPicPr>
        <p:blipFill>
          <a:blip r:embed="rId2"/>
          <a:stretch>
            <a:fillRect/>
          </a:stretch>
        </p:blipFill>
        <p:spPr>
          <a:xfrm>
            <a:off x="245365" y="1790700"/>
            <a:ext cx="8508110" cy="28289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latin typeface="Times New Roman" pitchFamily="18" charset="0"/>
                <a:cs typeface="Times New Roman" pitchFamily="18" charset="0"/>
              </a:rPr>
              <a:t>Comparison  of  2 clusters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1000" dirty="0" smtClean="0"/>
              <a:t>From the clustering, we can analyze that Petrol engines(cluster 0) has higher rpm which means more fuel burnt and low torque. Diesel engines (Cluster 2) has the higher torque with low rpm to give more mileage. Concluding the clusters, Diesel engines are better than petrol is that the power in diesel is high and the heat capacity is also high. So, it runs on less rpm and produce high torque to give a better mileage and horsepower.</a:t>
            </a:r>
            <a:endParaRPr lang="en-US" sz="1000" dirty="0">
              <a:latin typeface="Times New Roman" pitchFamily="18" charset="0"/>
              <a:cs typeface="Times New Roman" pitchFamily="18" charset="0"/>
            </a:endParaRPr>
          </a:p>
        </p:txBody>
      </p:sp>
      <p:pic>
        <p:nvPicPr>
          <p:cNvPr id="6" name="Picture 5" descr="Screenshot (137).png"/>
          <p:cNvPicPr>
            <a:picLocks noChangeAspect="1"/>
          </p:cNvPicPr>
          <p:nvPr/>
        </p:nvPicPr>
        <p:blipFill>
          <a:blip r:embed="rId2"/>
          <a:stretch>
            <a:fillRect/>
          </a:stretch>
        </p:blipFill>
        <p:spPr>
          <a:xfrm>
            <a:off x="213923" y="1333500"/>
            <a:ext cx="2691202" cy="3286125"/>
          </a:xfrm>
          <a:prstGeom prst="rect">
            <a:avLst/>
          </a:prstGeom>
        </p:spPr>
      </p:pic>
      <p:pic>
        <p:nvPicPr>
          <p:cNvPr id="7" name="Picture 6" descr="Screenshot (138).png"/>
          <p:cNvPicPr>
            <a:picLocks noChangeAspect="1"/>
          </p:cNvPicPr>
          <p:nvPr/>
        </p:nvPicPr>
        <p:blipFill>
          <a:blip r:embed="rId3"/>
          <a:stretch>
            <a:fillRect/>
          </a:stretch>
        </p:blipFill>
        <p:spPr>
          <a:xfrm>
            <a:off x="2867025" y="1295401"/>
            <a:ext cx="3048000" cy="3419474"/>
          </a:xfrm>
          <a:prstGeom prst="rect">
            <a:avLst/>
          </a:prstGeom>
        </p:spPr>
      </p:pic>
      <p:pic>
        <p:nvPicPr>
          <p:cNvPr id="8" name="Picture 7" descr="Screenshot (138).png"/>
          <p:cNvPicPr>
            <a:picLocks noChangeAspect="1"/>
          </p:cNvPicPr>
          <p:nvPr/>
        </p:nvPicPr>
        <p:blipFill>
          <a:blip r:embed="rId3"/>
          <a:stretch>
            <a:fillRect/>
          </a:stretch>
        </p:blipFill>
        <p:spPr>
          <a:xfrm>
            <a:off x="5905500" y="1285875"/>
            <a:ext cx="3009900" cy="34004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95"/>
        <p:cNvGrpSpPr/>
        <p:nvPr/>
      </p:nvGrpSpPr>
      <p:grpSpPr>
        <a:xfrm>
          <a:off x="0" y="0"/>
          <a:ext cx="0" cy="0"/>
          <a:chOff x="0" y="0"/>
          <a:chExt cx="0" cy="0"/>
        </a:xfrm>
      </p:grpSpPr>
      <p:sp>
        <p:nvSpPr>
          <p:cNvPr id="196" name="Google Shape;196;p26"/>
          <p:cNvSpPr txBox="1">
            <a:spLocks noGrp="1"/>
          </p:cNvSpPr>
          <p:nvPr>
            <p:ph type="sldNum" idx="12"/>
          </p:nvPr>
        </p:nvSpPr>
        <p:spPr>
          <a:xfrm>
            <a:off x="405053" y="4792500"/>
            <a:ext cx="170100" cy="216000"/>
          </a:xfrm>
          <a:prstGeom prst="rect">
            <a:avLst/>
          </a:prstGeom>
        </p:spPr>
        <p:txBody>
          <a:bodyPr spcFirstLastPara="1" wrap="square" lIns="0" tIns="0" rIns="0" bIns="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
                <a:solidFill>
                  <a:srgbClr val="3F3F3F"/>
                </a:solidFill>
              </a:rPr>
              <a:pPr marL="0" lvl="0" indent="0" algn="r" rtl="0">
                <a:spcBef>
                  <a:spcPts val="0"/>
                </a:spcBef>
                <a:spcAft>
                  <a:spcPts val="0"/>
                </a:spcAft>
                <a:buClr>
                  <a:srgbClr val="000000"/>
                </a:buClr>
                <a:buFont typeface="Arial"/>
                <a:buNone/>
              </a:pPr>
              <a:t>19</a:t>
            </a:fld>
            <a:endParaRPr>
              <a:solidFill>
                <a:srgbClr val="3F3F3F"/>
              </a:solidFill>
            </a:endParaRPr>
          </a:p>
        </p:txBody>
      </p:sp>
      <p:sp>
        <p:nvSpPr>
          <p:cNvPr id="197" name="Google Shape;197;p26"/>
          <p:cNvSpPr txBox="1">
            <a:spLocks noGrp="1"/>
          </p:cNvSpPr>
          <p:nvPr>
            <p:ph type="body" idx="1"/>
          </p:nvPr>
        </p:nvSpPr>
        <p:spPr>
          <a:xfrm>
            <a:off x="405053" y="621000"/>
            <a:ext cx="8333400" cy="297000"/>
          </a:xfrm>
          <a:prstGeom prst="rect">
            <a:avLst/>
          </a:prstGeom>
        </p:spPr>
        <p:txBody>
          <a:bodyPr spcFirstLastPara="1" wrap="square" lIns="0" tIns="0" rIns="0" bIns="0" anchor="t" anchorCtr="0">
            <a:noAutofit/>
          </a:bodyPr>
          <a:lstStyle/>
          <a:p>
            <a:pPr marL="0" lvl="0" indent="0" algn="l" rtl="0">
              <a:spcBef>
                <a:spcPts val="800"/>
              </a:spcBef>
              <a:spcAft>
                <a:spcPts val="0"/>
              </a:spcAft>
              <a:buNone/>
            </a:pPr>
            <a:r>
              <a:rPr lang="en" sz="6500">
                <a:solidFill>
                  <a:srgbClr val="FFFFFF"/>
                </a:solidFill>
              </a:rPr>
              <a:t>      Thank You.. </a:t>
            </a:r>
            <a:endParaRPr sz="6500">
              <a:solidFill>
                <a:srgbClr val="FFFFFF"/>
              </a:solidFill>
            </a:endParaRPr>
          </a:p>
          <a:p>
            <a:pPr marL="0" lvl="0" indent="0" algn="l" rtl="0">
              <a:spcBef>
                <a:spcPts val="1200"/>
              </a:spcBef>
              <a:spcAft>
                <a:spcPts val="0"/>
              </a:spcAft>
              <a:buNone/>
            </a:pPr>
            <a:endParaRPr sz="6500">
              <a:solidFill>
                <a:srgbClr val="FFFFFF"/>
              </a:solidFill>
            </a:endParaRPr>
          </a:p>
          <a:p>
            <a:pPr marL="0" lvl="0" indent="0" algn="l" rtl="0">
              <a:spcBef>
                <a:spcPts val="1200"/>
              </a:spcBef>
              <a:spcAft>
                <a:spcPts val="1200"/>
              </a:spcAft>
              <a:buNone/>
            </a:pPr>
            <a:r>
              <a:rPr lang="en" sz="6500">
                <a:solidFill>
                  <a:srgbClr val="FFFFFF"/>
                </a:solidFill>
              </a:rPr>
              <a:t>      Questions?</a:t>
            </a:r>
            <a:endParaRPr sz="65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0" y="0"/>
            <a:ext cx="6096600" cy="51435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399891" scaled="0"/>
          </a:gradFill>
          <a:ln>
            <a:noFill/>
          </a:ln>
        </p:spPr>
        <p:txBody>
          <a:bodyPr spcFirstLastPara="1" wrap="square" lIns="27000" tIns="27000" rIns="27000" bIns="27000" anchor="t" anchorCtr="0">
            <a:normAutofit/>
          </a:bodyPr>
          <a:lstStyle/>
          <a:p>
            <a:pPr marL="0" lvl="0" indent="0" algn="ctr" rtl="0">
              <a:lnSpc>
                <a:spcPct val="90000"/>
              </a:lnSpc>
              <a:spcBef>
                <a:spcPts val="0"/>
              </a:spcBef>
              <a:spcAft>
                <a:spcPts val="1200"/>
              </a:spcAft>
              <a:buSzPts val="1400"/>
              <a:buNone/>
            </a:pPr>
            <a:r>
              <a:rPr lang="en" dirty="0"/>
              <a:t> </a:t>
            </a:r>
            <a:endParaRPr dirty="0"/>
          </a:p>
        </p:txBody>
      </p:sp>
      <p:sp>
        <p:nvSpPr>
          <p:cNvPr id="70" name="Google Shape;70;p15"/>
          <p:cNvSpPr txBox="1">
            <a:spLocks noGrp="1"/>
          </p:cNvSpPr>
          <p:nvPr>
            <p:ph type="body" idx="3"/>
          </p:nvPr>
        </p:nvSpPr>
        <p:spPr>
          <a:xfrm>
            <a:off x="795819" y="3189544"/>
            <a:ext cx="5190000" cy="1697010"/>
          </a:xfrm>
          <a:prstGeom prst="rect">
            <a:avLst/>
          </a:prstGeom>
          <a:noFill/>
          <a:ln>
            <a:noFill/>
          </a:ln>
        </p:spPr>
        <p:txBody>
          <a:bodyPr spcFirstLastPara="1" wrap="square" lIns="0" tIns="0" rIns="0" bIns="0" anchor="t" anchorCtr="0">
            <a:noAutofit/>
          </a:bodyPr>
          <a:lstStyle/>
          <a:p>
            <a:pPr marL="0" lvl="0" indent="0" algn="r" rtl="0">
              <a:lnSpc>
                <a:spcPct val="70000"/>
              </a:lnSpc>
              <a:spcBef>
                <a:spcPts val="0"/>
              </a:spcBef>
              <a:spcAft>
                <a:spcPts val="0"/>
              </a:spcAft>
              <a:buSzPts val="900"/>
              <a:buNone/>
            </a:pPr>
            <a:endParaRPr sz="2400" dirty="0"/>
          </a:p>
          <a:p>
            <a:pPr marL="0" lvl="0" indent="0" algn="r" rtl="0">
              <a:lnSpc>
                <a:spcPct val="70000"/>
              </a:lnSpc>
              <a:spcBef>
                <a:spcPts val="800"/>
              </a:spcBef>
              <a:spcAft>
                <a:spcPts val="0"/>
              </a:spcAft>
              <a:buSzPts val="900"/>
              <a:buNone/>
            </a:pPr>
            <a:r>
              <a:rPr lang="en" sz="2400" dirty="0"/>
              <a:t>Paderborn | </a:t>
            </a:r>
            <a:r>
              <a:rPr lang="en" sz="2400" dirty="0" smtClean="0"/>
              <a:t>07.04.2021</a:t>
            </a:r>
            <a:endParaRPr sz="2400" dirty="0"/>
          </a:p>
        </p:txBody>
      </p:sp>
      <p:sp>
        <p:nvSpPr>
          <p:cNvPr id="71" name="Google Shape;71;p15"/>
          <p:cNvSpPr txBox="1"/>
          <p:nvPr/>
        </p:nvSpPr>
        <p:spPr>
          <a:xfrm>
            <a:off x="0" y="1266824"/>
            <a:ext cx="5476875" cy="1215707"/>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800"/>
              <a:buFont typeface="Arial"/>
              <a:buNone/>
            </a:pPr>
            <a:r>
              <a:rPr lang="en" sz="2400" dirty="0" smtClean="0">
                <a:solidFill>
                  <a:schemeClr val="dk1"/>
                </a:solidFill>
                <a:highlight>
                  <a:srgbClr val="E6E6E6"/>
                </a:highlight>
              </a:rPr>
              <a:t>	</a:t>
            </a:r>
          </a:p>
          <a:p>
            <a:pPr lvl="0">
              <a:buClr>
                <a:schemeClr val="dk1"/>
              </a:buClr>
              <a:buSzPts val="800"/>
            </a:pPr>
            <a:r>
              <a:rPr lang="en-GB" sz="2400" b="1" cap="all" dirty="0" smtClean="0"/>
              <a:t>Data Pre-Processing</a:t>
            </a:r>
          </a:p>
          <a:p>
            <a:pPr lvl="0">
              <a:buClr>
                <a:schemeClr val="dk1"/>
              </a:buClr>
              <a:buSzPts val="800"/>
            </a:pPr>
            <a:endParaRPr sz="1100" dirty="0">
              <a:solidFill>
                <a:schemeClr val="dk1"/>
              </a:solidFill>
              <a:highlight>
                <a:srgbClr val="E6E6E6"/>
              </a:highlight>
            </a:endParaRPr>
          </a:p>
          <a:p>
            <a:pPr marL="0" lvl="0" indent="0" algn="l" rtl="0">
              <a:spcBef>
                <a:spcPts val="0"/>
              </a:spcBef>
              <a:spcAft>
                <a:spcPts val="0"/>
              </a:spcAft>
              <a:buNone/>
            </a:pPr>
            <a:endParaRPr sz="1100" dirty="0"/>
          </a:p>
        </p:txBody>
      </p:sp>
    </p:spTree>
    <p:extLst>
      <p:ext uri="{BB962C8B-B14F-4D97-AF65-F5344CB8AC3E}">
        <p14:creationId xmlns:p14="http://schemas.microsoft.com/office/powerpoint/2010/main" val="22596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405357" y="324000"/>
            <a:ext cx="8333400" cy="297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latin typeface="Times New Roman" pitchFamily="18" charset="0"/>
                <a:cs typeface="Times New Roman" pitchFamily="18" charset="0"/>
              </a:rPr>
              <a:t>Original Dataset</a:t>
            </a:r>
            <a:endParaRPr dirty="0">
              <a:latin typeface="Times New Roman" pitchFamily="18" charset="0"/>
              <a:cs typeface="Times New Roman" pitchFamily="18" charset="0"/>
            </a:endParaRPr>
          </a:p>
        </p:txBody>
      </p:sp>
      <p:sp>
        <p:nvSpPr>
          <p:cNvPr id="78" name="Google Shape;78;p16"/>
          <p:cNvSpPr txBox="1">
            <a:spLocks noGrp="1"/>
          </p:cNvSpPr>
          <p:nvPr>
            <p:ph type="sldNum" idx="12"/>
          </p:nvPr>
        </p:nvSpPr>
        <p:spPr>
          <a:xfrm>
            <a:off x="405053" y="4792500"/>
            <a:ext cx="170100" cy="216000"/>
          </a:xfrm>
          <a:prstGeom prst="rect">
            <a:avLst/>
          </a:prstGeom>
        </p:spPr>
        <p:txBody>
          <a:bodyPr spcFirstLastPara="1" wrap="square" lIns="0" tIns="0" rIns="0" bIns="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
              <a:pPr marL="0" lvl="0" indent="0" algn="r" rtl="0">
                <a:spcBef>
                  <a:spcPts val="0"/>
                </a:spcBef>
                <a:spcAft>
                  <a:spcPts val="0"/>
                </a:spcAft>
                <a:buClr>
                  <a:srgbClr val="000000"/>
                </a:buClr>
                <a:buFont typeface="Arial"/>
                <a:buNone/>
              </a:pPr>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1561"/>
            <a:ext cx="9144000" cy="2483378"/>
          </a:xfrm>
          <a:prstGeom prst="rect">
            <a:avLst/>
          </a:prstGeom>
        </p:spPr>
      </p:pic>
      <p:sp>
        <p:nvSpPr>
          <p:cNvPr id="3" name="TextBox 2"/>
          <p:cNvSpPr txBox="1"/>
          <p:nvPr/>
        </p:nvSpPr>
        <p:spPr>
          <a:xfrm>
            <a:off x="525780" y="1082040"/>
            <a:ext cx="6551794" cy="523220"/>
          </a:xfrm>
          <a:prstGeom prst="rect">
            <a:avLst/>
          </a:prstGeom>
          <a:noFill/>
        </p:spPr>
        <p:txBody>
          <a:bodyPr wrap="none" rtlCol="0">
            <a:spAutoFit/>
          </a:bodyPr>
          <a:lstStyle/>
          <a:p>
            <a:pPr marL="285750" indent="-285750">
              <a:buFont typeface="Arial" pitchFamily="34" charset="0"/>
              <a:buChar char="•"/>
            </a:pPr>
            <a:r>
              <a:rPr lang="en-US" dirty="0" smtClean="0"/>
              <a:t>Consists of many null values </a:t>
            </a:r>
          </a:p>
          <a:p>
            <a:pPr marL="285750" indent="-285750">
              <a:buFont typeface="Arial" pitchFamily="34" charset="0"/>
              <a:buChar char="•"/>
            </a:pPr>
            <a:r>
              <a:rPr lang="en-US" dirty="0" smtClean="0"/>
              <a:t>Some Name field have values that has to be distributed along many columns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05357" y="324000"/>
            <a:ext cx="8333400" cy="297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latin typeface="Times New Roman" pitchFamily="18" charset="0"/>
                <a:cs typeface="Times New Roman" pitchFamily="18" charset="0"/>
              </a:rPr>
              <a:t>Dataset after fixing Name column</a:t>
            </a:r>
            <a:endParaRPr dirty="0">
              <a:latin typeface="Times New Roman" pitchFamily="18" charset="0"/>
              <a:cs typeface="Times New Roman" pitchFamily="18" charset="0"/>
            </a:endParaRPr>
          </a:p>
        </p:txBody>
      </p:sp>
      <p:pic>
        <p:nvPicPr>
          <p:cNvPr id="4" name="Picture 3" descr="Screenshot (110).png"/>
          <p:cNvPicPr>
            <a:picLocks noChangeAspect="1"/>
          </p:cNvPicPr>
          <p:nvPr/>
        </p:nvPicPr>
        <p:blipFill>
          <a:blip r:embed="rId3"/>
          <a:stretch>
            <a:fillRect/>
          </a:stretch>
        </p:blipFill>
        <p:spPr>
          <a:xfrm>
            <a:off x="485774" y="901295"/>
            <a:ext cx="8181975" cy="351251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20597" y="644040"/>
            <a:ext cx="8333400" cy="297000"/>
          </a:xfrm>
          <a:prstGeom prst="rect">
            <a:avLst/>
          </a:prstGeom>
        </p:spPr>
        <p:txBody>
          <a:bodyPr spcFirstLastPara="1" wrap="square" lIns="0" tIns="0" rIns="0" bIns="0" anchor="t" anchorCtr="0">
            <a:noAutofit/>
          </a:bodyPr>
          <a:lstStyle/>
          <a:p>
            <a:pPr lvl="0"/>
            <a:r>
              <a:rPr lang="en-US" sz="1600" dirty="0" smtClean="0"/>
              <a:t>Label encoding is done for fuel, </a:t>
            </a:r>
            <a:r>
              <a:rPr lang="en-US" sz="1600" dirty="0" err="1" smtClean="0"/>
              <a:t>seller_type</a:t>
            </a:r>
            <a:r>
              <a:rPr lang="en-US" sz="1600" dirty="0" smtClean="0"/>
              <a:t>, transmission and owner columns</a:t>
            </a:r>
            <a:endParaRPr sz="1600" dirty="0"/>
          </a:p>
        </p:txBody>
      </p:sp>
      <p:pic>
        <p:nvPicPr>
          <p:cNvPr id="6" name="Picture 5" descr="Screenshot (113).png"/>
          <p:cNvPicPr>
            <a:picLocks noChangeAspect="1"/>
          </p:cNvPicPr>
          <p:nvPr/>
        </p:nvPicPr>
        <p:blipFill>
          <a:blip r:embed="rId3"/>
          <a:stretch>
            <a:fillRect/>
          </a:stretch>
        </p:blipFill>
        <p:spPr>
          <a:xfrm>
            <a:off x="228600" y="1066800"/>
            <a:ext cx="8420100" cy="3164394"/>
          </a:xfrm>
          <a:prstGeom prst="rect">
            <a:avLst/>
          </a:prstGeom>
        </p:spPr>
      </p:pic>
    </p:spTree>
    <p:extLst>
      <p:ext uri="{BB962C8B-B14F-4D97-AF65-F5344CB8AC3E}">
        <p14:creationId xmlns:p14="http://schemas.microsoft.com/office/powerpoint/2010/main" val="2527101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Final Dataset</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27913" y="735300"/>
            <a:ext cx="8333400" cy="297000"/>
          </a:xfrm>
          <a:ln>
            <a:solidFill>
              <a:schemeClr val="tx1"/>
            </a:solidFill>
          </a:ln>
        </p:spPr>
        <p:txBody>
          <a:bodyPr/>
          <a:lstStyle/>
          <a:p>
            <a:pPr marL="514350" indent="-285750">
              <a:buFont typeface="Arial" pitchFamily="34" charset="0"/>
              <a:buChar char="•"/>
            </a:pPr>
            <a:r>
              <a:rPr lang="en-US" b="0" dirty="0" smtClean="0">
                <a:solidFill>
                  <a:schemeClr val="tx1"/>
                </a:solidFill>
              </a:rPr>
              <a:t>Distinct outliers and rows with multiple null values are dropped</a:t>
            </a:r>
          </a:p>
          <a:p>
            <a:pPr marL="514350" indent="-285750">
              <a:buFont typeface="Arial" pitchFamily="34" charset="0"/>
              <a:buChar char="•"/>
            </a:pPr>
            <a:r>
              <a:rPr lang="en-US" b="0" dirty="0" smtClean="0">
                <a:solidFill>
                  <a:schemeClr val="tx1"/>
                </a:solidFill>
              </a:rPr>
              <a:t>Rpm and torque is separated and torque values are converted to same unit</a:t>
            </a:r>
            <a:endParaRPr lang="en-US" b="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 y="1485174"/>
            <a:ext cx="7444740" cy="30133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0" y="0"/>
            <a:ext cx="6096600" cy="5143500"/>
          </a:xfrm>
          <a:prstGeom prst="rect">
            <a:avLst/>
          </a:prstGeom>
          <a:gradFill>
            <a:gsLst>
              <a:gs pos="0">
                <a:srgbClr val="006AB0">
                  <a:alpha val="80000"/>
                </a:srgbClr>
              </a:gs>
              <a:gs pos="5000">
                <a:srgbClr val="006AB0">
                  <a:alpha val="80000"/>
                </a:srgbClr>
              </a:gs>
              <a:gs pos="90000">
                <a:srgbClr val="000000">
                  <a:alpha val="80000"/>
                </a:srgbClr>
              </a:gs>
              <a:gs pos="100000">
                <a:srgbClr val="000000">
                  <a:alpha val="80000"/>
                </a:srgbClr>
              </a:gs>
            </a:gsLst>
            <a:lin ang="2399891" scaled="0"/>
          </a:gradFill>
          <a:ln>
            <a:noFill/>
          </a:ln>
        </p:spPr>
        <p:txBody>
          <a:bodyPr spcFirstLastPara="1" wrap="square" lIns="27000" tIns="27000" rIns="27000" bIns="27000" anchor="t" anchorCtr="0">
            <a:normAutofit/>
          </a:bodyPr>
          <a:lstStyle/>
          <a:p>
            <a:pPr marL="0" lvl="0" indent="0" algn="ctr" rtl="0">
              <a:lnSpc>
                <a:spcPct val="90000"/>
              </a:lnSpc>
              <a:spcBef>
                <a:spcPts val="0"/>
              </a:spcBef>
              <a:spcAft>
                <a:spcPts val="1200"/>
              </a:spcAft>
              <a:buSzPts val="1400"/>
              <a:buNone/>
            </a:pPr>
            <a:r>
              <a:rPr lang="en" dirty="0"/>
              <a:t> </a:t>
            </a:r>
            <a:endParaRPr dirty="0"/>
          </a:p>
        </p:txBody>
      </p:sp>
      <p:sp>
        <p:nvSpPr>
          <p:cNvPr id="70" name="Google Shape;70;p15"/>
          <p:cNvSpPr txBox="1">
            <a:spLocks noGrp="1"/>
          </p:cNvSpPr>
          <p:nvPr>
            <p:ph type="body" idx="3"/>
          </p:nvPr>
        </p:nvSpPr>
        <p:spPr>
          <a:xfrm>
            <a:off x="795819" y="3189544"/>
            <a:ext cx="5190000" cy="1697010"/>
          </a:xfrm>
          <a:prstGeom prst="rect">
            <a:avLst/>
          </a:prstGeom>
          <a:noFill/>
          <a:ln>
            <a:noFill/>
          </a:ln>
        </p:spPr>
        <p:txBody>
          <a:bodyPr spcFirstLastPara="1" wrap="square" lIns="0" tIns="0" rIns="0" bIns="0" anchor="t" anchorCtr="0">
            <a:noAutofit/>
          </a:bodyPr>
          <a:lstStyle/>
          <a:p>
            <a:pPr marL="0" lvl="0" indent="0" algn="r" rtl="0">
              <a:lnSpc>
                <a:spcPct val="70000"/>
              </a:lnSpc>
              <a:spcBef>
                <a:spcPts val="0"/>
              </a:spcBef>
              <a:spcAft>
                <a:spcPts val="0"/>
              </a:spcAft>
              <a:buSzPts val="900"/>
              <a:buNone/>
            </a:pPr>
            <a:endParaRPr sz="2400" dirty="0"/>
          </a:p>
          <a:p>
            <a:pPr marL="0" lvl="0" indent="0" algn="r" rtl="0">
              <a:lnSpc>
                <a:spcPct val="70000"/>
              </a:lnSpc>
              <a:spcBef>
                <a:spcPts val="800"/>
              </a:spcBef>
              <a:spcAft>
                <a:spcPts val="0"/>
              </a:spcAft>
              <a:buSzPts val="900"/>
              <a:buNone/>
            </a:pPr>
            <a:r>
              <a:rPr lang="en" sz="2400" dirty="0"/>
              <a:t>Paderborn | </a:t>
            </a:r>
            <a:r>
              <a:rPr lang="en" sz="2400" dirty="0" smtClean="0"/>
              <a:t>07.04.2021</a:t>
            </a:r>
            <a:endParaRPr sz="2400" dirty="0"/>
          </a:p>
        </p:txBody>
      </p:sp>
      <p:sp>
        <p:nvSpPr>
          <p:cNvPr id="71" name="Google Shape;71;p15"/>
          <p:cNvSpPr txBox="1"/>
          <p:nvPr/>
        </p:nvSpPr>
        <p:spPr>
          <a:xfrm>
            <a:off x="571500" y="1024688"/>
            <a:ext cx="3971926" cy="677098"/>
          </a:xfrm>
          <a:prstGeom prst="rect">
            <a:avLst/>
          </a:prstGeom>
          <a:noFill/>
          <a:ln>
            <a:noFill/>
          </a:ln>
        </p:spPr>
        <p:txBody>
          <a:bodyPr spcFirstLastPara="1" wrap="square" lIns="68575" tIns="68575" rIns="68575" bIns="68575" anchor="t" anchorCtr="0">
            <a:spAutoFit/>
          </a:bodyPr>
          <a:lstStyle/>
          <a:p>
            <a:pPr lvl="0">
              <a:buClr>
                <a:schemeClr val="dk1"/>
              </a:buClr>
              <a:buSzPts val="800"/>
            </a:pPr>
            <a:r>
              <a:rPr lang="en" sz="2400" dirty="0" smtClean="0">
                <a:solidFill>
                  <a:schemeClr val="dk1"/>
                </a:solidFill>
                <a:highlight>
                  <a:srgbClr val="E6E6E6"/>
                </a:highlight>
              </a:rPr>
              <a:t>DB scan and K-means </a:t>
            </a:r>
            <a:endParaRPr sz="1100" dirty="0">
              <a:solidFill>
                <a:schemeClr val="dk1"/>
              </a:solidFill>
              <a:highlight>
                <a:srgbClr val="E6E6E6"/>
              </a:highlight>
            </a:endParaRPr>
          </a:p>
          <a:p>
            <a:pPr marL="0" lvl="0" indent="0" algn="l" rtl="0">
              <a:spcBef>
                <a:spcPts val="0"/>
              </a:spcBef>
              <a:spcAft>
                <a:spcPts val="0"/>
              </a:spcAft>
              <a:buNone/>
            </a:pPr>
            <a:endParaRPr sz="1100" dirty="0"/>
          </a:p>
        </p:txBody>
      </p:sp>
    </p:spTree>
    <p:extLst>
      <p:ext uri="{BB962C8B-B14F-4D97-AF65-F5344CB8AC3E}">
        <p14:creationId xmlns:p14="http://schemas.microsoft.com/office/powerpoint/2010/main" val="386284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latin typeface="Times New Roman" pitchFamily="18" charset="0"/>
                <a:cs typeface="Times New Roman" pitchFamily="18" charset="0"/>
              </a:rPr>
              <a:t>DB Scan</a:t>
            </a:r>
            <a:endParaRPr lang="en-IN" sz="2400" dirty="0">
              <a:latin typeface="Times New Roman" pitchFamily="18" charset="0"/>
              <a:cs typeface="Times New Roman" pitchFamily="18" charset="0"/>
            </a:endParaRPr>
          </a:p>
        </p:txBody>
      </p:sp>
      <p:pic>
        <p:nvPicPr>
          <p:cNvPr id="10" name="Picture 9" descr="WhatsApp Image 2021-04-06 at 9.18.04 PM.jpeg"/>
          <p:cNvPicPr>
            <a:picLocks noChangeAspect="1"/>
          </p:cNvPicPr>
          <p:nvPr/>
        </p:nvPicPr>
        <p:blipFill>
          <a:blip r:embed="rId2"/>
          <a:stretch>
            <a:fillRect/>
          </a:stretch>
        </p:blipFill>
        <p:spPr>
          <a:xfrm>
            <a:off x="381000" y="1200149"/>
            <a:ext cx="8067675" cy="3400426"/>
          </a:xfrm>
          <a:prstGeom prst="rect">
            <a:avLst/>
          </a:prstGeom>
        </p:spPr>
      </p:pic>
      <p:sp>
        <p:nvSpPr>
          <p:cNvPr id="11" name="TextBox 10"/>
          <p:cNvSpPr txBox="1"/>
          <p:nvPr/>
        </p:nvSpPr>
        <p:spPr>
          <a:xfrm>
            <a:off x="428626" y="628650"/>
            <a:ext cx="8048624" cy="600164"/>
          </a:xfrm>
          <a:prstGeom prst="rect">
            <a:avLst/>
          </a:prstGeom>
          <a:noFill/>
        </p:spPr>
        <p:txBody>
          <a:bodyPr wrap="square" rtlCol="0">
            <a:spAutoFit/>
          </a:bodyPr>
          <a:lstStyle/>
          <a:p>
            <a:endParaRPr lang="en-US" sz="1100" dirty="0" smtClean="0"/>
          </a:p>
          <a:p>
            <a:r>
              <a:rPr lang="en-US" sz="1100" dirty="0" smtClean="0"/>
              <a:t>With different parameters, dbscan parameter cannot be figured out with perfection. Different  esp. and min samples values are tried with our dataset</a:t>
            </a:r>
            <a:endParaRPr lang="en-US" sz="1100" dirty="0"/>
          </a:p>
        </p:txBody>
      </p:sp>
    </p:spTree>
    <p:extLst>
      <p:ext uri="{BB962C8B-B14F-4D97-AF65-F5344CB8AC3E}">
        <p14:creationId xmlns:p14="http://schemas.microsoft.com/office/powerpoint/2010/main" val="124207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latin typeface="Times New Roman" pitchFamily="18" charset="0"/>
                <a:cs typeface="Times New Roman" pitchFamily="18" charset="0"/>
              </a:rPr>
              <a:t>DB Scan</a:t>
            </a:r>
            <a:endParaRPr lang="en-IN" sz="2400" dirty="0">
              <a:latin typeface="Times New Roman" pitchFamily="18" charset="0"/>
              <a:cs typeface="Times New Roman" pitchFamily="18" charset="0"/>
            </a:endParaRPr>
          </a:p>
        </p:txBody>
      </p:sp>
      <p:sp>
        <p:nvSpPr>
          <p:cNvPr id="11" name="TextBox 10"/>
          <p:cNvSpPr txBox="1"/>
          <p:nvPr/>
        </p:nvSpPr>
        <p:spPr>
          <a:xfrm>
            <a:off x="428626" y="628650"/>
            <a:ext cx="8048624" cy="430887"/>
          </a:xfrm>
          <a:prstGeom prst="rect">
            <a:avLst/>
          </a:prstGeom>
          <a:noFill/>
        </p:spPr>
        <p:txBody>
          <a:bodyPr wrap="square" rtlCol="0">
            <a:spAutoFit/>
          </a:bodyPr>
          <a:lstStyle/>
          <a:p>
            <a:endParaRPr lang="en-US" sz="1100" dirty="0" smtClean="0"/>
          </a:p>
          <a:p>
            <a:r>
              <a:rPr lang="en-US" sz="1100" dirty="0" smtClean="0"/>
              <a:t>With parameters </a:t>
            </a:r>
            <a:r>
              <a:rPr lang="en-US" sz="1100" dirty="0" err="1" smtClean="0"/>
              <a:t>eps</a:t>
            </a:r>
            <a:r>
              <a:rPr lang="en-US" sz="1100" dirty="0" smtClean="0"/>
              <a:t> </a:t>
            </a:r>
            <a:r>
              <a:rPr lang="en-US" sz="1100" dirty="0"/>
              <a:t>= 0.04, </a:t>
            </a:r>
            <a:r>
              <a:rPr lang="en-US" sz="1100" dirty="0" err="1"/>
              <a:t>min_samples</a:t>
            </a:r>
            <a:r>
              <a:rPr lang="en-US" sz="1100" dirty="0"/>
              <a:t> = 7</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7" y="1466673"/>
            <a:ext cx="6673214" cy="3284520"/>
          </a:xfrm>
          <a:prstGeom prst="rect">
            <a:avLst/>
          </a:prstGeom>
        </p:spPr>
      </p:pic>
    </p:spTree>
    <p:extLst>
      <p:ext uri="{BB962C8B-B14F-4D97-AF65-F5344CB8AC3E}">
        <p14:creationId xmlns:p14="http://schemas.microsoft.com/office/powerpoint/2010/main" val="291889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D389D93C70591C4EADFBCC5E3227DAB8" ma:contentTypeVersion="6" ma:contentTypeDescription="Ein neues Dokument erstellen." ma:contentTypeScope="" ma:versionID="30b62a536b69e295bce214e894452fe0">
  <xsd:schema xmlns:xsd="http://www.w3.org/2001/XMLSchema" xmlns:xs="http://www.w3.org/2001/XMLSchema" xmlns:p="http://schemas.microsoft.com/office/2006/metadata/properties" xmlns:ns2="3f175076-50bf-4241-be1c-19950b825023" targetNamespace="http://schemas.microsoft.com/office/2006/metadata/properties" ma:root="true" ma:fieldsID="e34b04e65fe39c45bae7b801cd99ab98" ns2:_="">
    <xsd:import namespace="3f175076-50bf-4241-be1c-19950b8250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75076-50bf-4241-be1c-19950b8250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E9CB0-9254-4591-9045-0A529959BF8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6FAE57E-A4EB-4C68-9A36-0456D277CDA3}">
  <ds:schemaRefs>
    <ds:schemaRef ds:uri="http://schemas.microsoft.com/sharepoint/v3/contenttype/forms"/>
  </ds:schemaRefs>
</ds:datastoreItem>
</file>

<file path=customXml/itemProps3.xml><?xml version="1.0" encoding="utf-8"?>
<ds:datastoreItem xmlns:ds="http://schemas.openxmlformats.org/officeDocument/2006/customXml" ds:itemID="{8E9D74DA-5B11-4EF8-BC72-7288A3E39F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75076-50bf-4241-be1c-19950b825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1053</TotalTime>
  <Words>238</Words>
  <Application>Microsoft Office PowerPoint</Application>
  <PresentationFormat>On-screen Show (16:9)</PresentationFormat>
  <Paragraphs>52</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Simple Light</vt:lpstr>
      <vt:lpstr>PowerPoint Presentation</vt:lpstr>
      <vt:lpstr>PowerPoint Presentation</vt:lpstr>
      <vt:lpstr>Original Dataset</vt:lpstr>
      <vt:lpstr>Dataset after fixing Name column</vt:lpstr>
      <vt:lpstr>Label encoding is done for fuel, seller_type, transmission and owner columns</vt:lpstr>
      <vt:lpstr>Final Dataset</vt:lpstr>
      <vt:lpstr>PowerPoint Presentation</vt:lpstr>
      <vt:lpstr>DB Scan</vt:lpstr>
      <vt:lpstr>DB Scan</vt:lpstr>
      <vt:lpstr>K – Means elbow method  </vt:lpstr>
      <vt:lpstr>Multi-Dimensional plot - 2d</vt:lpstr>
      <vt:lpstr>Multi-Dimensional plot - 3d</vt:lpstr>
      <vt:lpstr>Clusters generated by K means</vt:lpstr>
      <vt:lpstr>Clusters generated by K means..</vt:lpstr>
      <vt:lpstr>3D scatter plot </vt:lpstr>
      <vt:lpstr>Comparing 2 clusters</vt:lpstr>
      <vt:lpstr> Joy plot to show the selling price increases as the car age is less.</vt:lpstr>
      <vt:lpstr>Comparison  of  2 clusters  From the clustering, we can analyze that Petrol engines(cluster 0) has higher rpm which means more fuel burnt and low torque. Diesel engines (Cluster 2) has the higher torque with low rpm to give more mileage. Concluding the clusters, Diesel engines are better than petrol is that the power in diesel is high and the heat capacity is also high. So, it runs on less rpm and produce high torque to give a better mileage and horsepower.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Bibek</cp:lastModifiedBy>
  <cp:revision>23</cp:revision>
  <dcterms:modified xsi:type="dcterms:W3CDTF">2021-04-07T09:27:00Z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0x010100D389D93C70591C4EADFBCC5E3227DAB8</vt:lpwstr>
  </property>
</Properties>
</file>