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2"/>
  </p:notesMasterIdLst>
  <p:sldIdLst>
    <p:sldId id="256" r:id="rId5"/>
    <p:sldId id="286" r:id="rId6"/>
    <p:sldId id="289" r:id="rId7"/>
    <p:sldId id="290" r:id="rId8"/>
    <p:sldId id="291" r:id="rId9"/>
    <p:sldId id="292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1025250-E9DE-412D-AAD1-12EBF6E58D8E}">
          <p14:sldIdLst>
            <p14:sldId id="256"/>
            <p14:sldId id="286"/>
            <p14:sldId id="289"/>
            <p14:sldId id="290"/>
            <p14:sldId id="291"/>
            <p14:sldId id="292"/>
          </p14:sldIdLst>
        </p14:section>
        <p14:section name="Untitled Section" id="{8FC0644D-7C15-4771-82C9-60DACAEF325B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975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33397628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c3339762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43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33397628a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33397628a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c33397628a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69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: Kurz mit Subline">
  <p:cSld name="Titel: Kurz mit Sublin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Ein Bild, das Gebäude, gefüllt, groß, Zug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l="4050" r="16828"/>
          <a:stretch/>
        </p:blipFill>
        <p:spPr>
          <a:xfrm>
            <a:off x="15" y="8"/>
            <a:ext cx="6096587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6096600" cy="51435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56744" y="1047600"/>
            <a:ext cx="50328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656837" y="2396250"/>
            <a:ext cx="5032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656837" y="3071250"/>
            <a:ext cx="5032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6" name="Google Shape;56;p13" descr="Ein Bild, das Zeichnung, Schild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2447" y="2178999"/>
            <a:ext cx="1984760" cy="785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05357" y="324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845116" y="4792500"/>
            <a:ext cx="37269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405053" y="4792500"/>
            <a:ext cx="170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05053" y="621000"/>
            <a:ext cx="83334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006AB0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9183" y="4754700"/>
            <a:ext cx="1119155" cy="29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-1" y="4771468"/>
            <a:ext cx="7950600" cy="0"/>
          </a:xfrm>
          <a:prstGeom prst="straightConnector1">
            <a:avLst/>
          </a:prstGeom>
          <a:noFill/>
          <a:ln w="19050" cap="flat" cmpd="sng">
            <a:solidFill>
              <a:srgbClr val="006AB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6096600" cy="5143500"/>
          </a:xfrm>
          <a:prstGeom prst="rect">
            <a:avLst/>
          </a:prstGeom>
          <a:gradFill>
            <a:gsLst>
              <a:gs pos="0">
                <a:srgbClr val="006AB0">
                  <a:alpha val="80000"/>
                </a:srgbClr>
              </a:gs>
              <a:gs pos="5000">
                <a:srgbClr val="006AB0">
                  <a:alpha val="80000"/>
                </a:srgbClr>
              </a:gs>
              <a:gs pos="90000">
                <a:srgbClr val="000000">
                  <a:alpha val="80000"/>
                </a:srgbClr>
              </a:gs>
              <a:gs pos="100000">
                <a:srgbClr val="000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27000" tIns="27000" rIns="27000" bIns="270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656837" y="2396250"/>
            <a:ext cx="5032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795819" y="3189544"/>
            <a:ext cx="5190000" cy="169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Bibek Dhungel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Anirudh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Dixa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Harshith</a:t>
            </a:r>
            <a:endParaRPr sz="2400" dirty="0"/>
          </a:p>
          <a:p>
            <a:pPr marL="0" lvl="0" indent="0" algn="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</a:pPr>
            <a:r>
              <a:rPr lang="en" sz="2400" dirty="0"/>
              <a:t>Paderborn | 7.04.2021</a:t>
            </a:r>
            <a:endParaRPr sz="2400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683119" y="1024688"/>
            <a:ext cx="5786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2400" dirty="0">
              <a:solidFill>
                <a:schemeClr val="dk1"/>
              </a:solidFill>
              <a:highlight>
                <a:srgbClr val="E6E6E6"/>
              </a:highlight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solidFill>
                <a:schemeClr val="dk1"/>
              </a:solidFill>
              <a:highlight>
                <a:srgbClr val="E6E6E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22E5F9-B202-47A2-BB61-1797BDD1A7F0}"/>
              </a:ext>
            </a:extLst>
          </p:cNvPr>
          <p:cNvSpPr/>
          <p:nvPr/>
        </p:nvSpPr>
        <p:spPr>
          <a:xfrm>
            <a:off x="3043250" y="985838"/>
            <a:ext cx="1835943" cy="5143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AC9AF-7F87-45B1-9E47-0EE3570F11B3}"/>
              </a:ext>
            </a:extLst>
          </p:cNvPr>
          <p:cNvSpPr/>
          <p:nvPr/>
        </p:nvSpPr>
        <p:spPr>
          <a:xfrm>
            <a:off x="3045628" y="2195518"/>
            <a:ext cx="1835943" cy="5143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F4C7D4-13E1-41D6-AE72-277D0015ACB1}"/>
              </a:ext>
            </a:extLst>
          </p:cNvPr>
          <p:cNvSpPr/>
          <p:nvPr/>
        </p:nvSpPr>
        <p:spPr>
          <a:xfrm>
            <a:off x="3050381" y="3364723"/>
            <a:ext cx="1835943" cy="5143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Insights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6A0E7-4EA0-430C-854E-9FA061417383}"/>
              </a:ext>
            </a:extLst>
          </p:cNvPr>
          <p:cNvCxnSpPr>
            <a:cxnSpLocks/>
          </p:cNvCxnSpPr>
          <p:nvPr/>
        </p:nvCxnSpPr>
        <p:spPr>
          <a:xfrm>
            <a:off x="3958833" y="1574011"/>
            <a:ext cx="0" cy="54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3BDB3D-678F-41C4-BF69-5FE0B2772B09}"/>
              </a:ext>
            </a:extLst>
          </p:cNvPr>
          <p:cNvCxnSpPr>
            <a:cxnSpLocks/>
          </p:cNvCxnSpPr>
          <p:nvPr/>
        </p:nvCxnSpPr>
        <p:spPr>
          <a:xfrm>
            <a:off x="3968353" y="2762259"/>
            <a:ext cx="0" cy="54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FA465D-0146-4F1D-BF41-92DED647D7F5}"/>
              </a:ext>
            </a:extLst>
          </p:cNvPr>
          <p:cNvCxnSpPr/>
          <p:nvPr/>
        </p:nvCxnSpPr>
        <p:spPr>
          <a:xfrm>
            <a:off x="4964920" y="2447931"/>
            <a:ext cx="707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13C47C1-F5B4-44E0-B351-7AF749FFF84B}"/>
              </a:ext>
            </a:extLst>
          </p:cNvPr>
          <p:cNvSpPr/>
          <p:nvPr/>
        </p:nvSpPr>
        <p:spPr>
          <a:xfrm>
            <a:off x="5715011" y="2293148"/>
            <a:ext cx="1757352" cy="3119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 Infrastructure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u="none" strike="noStrike" baseline="0" dirty="0">
                <a:solidFill>
                  <a:srgbClr val="006AB0"/>
                </a:solidFill>
                <a:latin typeface="Arial" panose="020B0604020202020204" pitchFamily="34" charset="0"/>
              </a:rPr>
              <a:t>Data Infrastructure?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716A3D-B35B-4AE6-83BE-786B887D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497" y="757238"/>
            <a:ext cx="8333400" cy="3293268"/>
          </a:xfrm>
        </p:spPr>
        <p:txBody>
          <a:bodyPr/>
          <a:lstStyle/>
          <a:p>
            <a:pPr marL="228600" indent="0"/>
            <a:r>
              <a:rPr lang="en-US" dirty="0">
                <a:solidFill>
                  <a:schemeClr val="tx1"/>
                </a:solidFill>
              </a:rPr>
              <a:t>What is??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Systematic Technology process set-up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</a:rPr>
              <a:t>Acquisition – Storage – Maintenance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u="sng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extract useful </a:t>
            </a:r>
            <a:r>
              <a:rPr lang="en-US" dirty="0">
                <a:solidFill>
                  <a:srgbClr val="00B050"/>
                </a:solidFill>
              </a:rPr>
              <a:t>Insights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indent="0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46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5A58ADC-39A3-487D-A07E-CAB8CC45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497" y="757238"/>
            <a:ext cx="8333400" cy="3293268"/>
          </a:xfrm>
        </p:spPr>
        <p:txBody>
          <a:bodyPr/>
          <a:lstStyle/>
          <a:p>
            <a:pPr marL="228600" indent="0"/>
            <a:r>
              <a:rPr lang="en-US" dirty="0">
                <a:solidFill>
                  <a:schemeClr val="tx1"/>
                </a:solidFill>
              </a:rPr>
              <a:t>How ??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indent="0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u="none" strike="noStrike" baseline="0" dirty="0">
                <a:solidFill>
                  <a:srgbClr val="006AB0"/>
                </a:solidFill>
                <a:latin typeface="Arial" panose="020B0604020202020204" pitchFamily="34" charset="0"/>
              </a:rPr>
              <a:t>Data Infrastructure</a:t>
            </a:r>
            <a:endParaRPr lang="en-US" sz="2400" dirty="0"/>
          </a:p>
        </p:txBody>
      </p:sp>
      <p:pic>
        <p:nvPicPr>
          <p:cNvPr id="1026" name="Picture 2" descr="Building Data Infrastucture">
            <a:extLst>
              <a:ext uri="{FF2B5EF4-FFF2-40B4-BE49-F238E27FC236}">
                <a16:creationId xmlns:a16="http://schemas.microsoft.com/office/drawing/2014/main" id="{A52F6A34-E932-49BE-8FE6-A2B0537C8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" t="9951" r="-278" b="-278"/>
          <a:stretch/>
        </p:blipFill>
        <p:spPr bwMode="auto">
          <a:xfrm>
            <a:off x="2287196" y="757238"/>
            <a:ext cx="3478150" cy="31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6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5A58ADC-39A3-487D-A07E-CAB8CC45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497" y="757238"/>
            <a:ext cx="8333400" cy="3293268"/>
          </a:xfrm>
        </p:spPr>
        <p:txBody>
          <a:bodyPr/>
          <a:lstStyle/>
          <a:p>
            <a:pPr marL="228600" indent="0"/>
            <a:r>
              <a:rPr lang="en-US" dirty="0">
                <a:solidFill>
                  <a:srgbClr val="00B050"/>
                </a:solidFill>
              </a:rPr>
              <a:t>Data Ingestion :</a:t>
            </a:r>
            <a:r>
              <a:rPr lang="en-US" dirty="0">
                <a:solidFill>
                  <a:schemeClr val="tx1"/>
                </a:solidFill>
              </a:rPr>
              <a:t> Infrastructure to transport Data.</a:t>
            </a:r>
          </a:p>
          <a:p>
            <a:pPr marL="228600" indent="0"/>
            <a:r>
              <a:rPr lang="en-US" dirty="0">
                <a:solidFill>
                  <a:srgbClr val="00B050"/>
                </a:solidFill>
              </a:rPr>
              <a:t>Data Access :</a:t>
            </a:r>
            <a:r>
              <a:rPr lang="en-US" dirty="0">
                <a:solidFill>
                  <a:schemeClr val="tx1"/>
                </a:solidFill>
              </a:rPr>
              <a:t> Infrastructure to retrieve – modify – copy Data.</a:t>
            </a:r>
          </a:p>
          <a:p>
            <a:pPr marL="228600" indent="0"/>
            <a:r>
              <a:rPr lang="en-US" dirty="0">
                <a:solidFill>
                  <a:srgbClr val="00B050"/>
                </a:solidFill>
              </a:rPr>
              <a:t>API Integration :</a:t>
            </a:r>
            <a:r>
              <a:rPr lang="en-US" dirty="0">
                <a:solidFill>
                  <a:schemeClr val="tx1"/>
                </a:solidFill>
              </a:rPr>
              <a:t> Infrastructure to support interaction between front-end and back-end.</a:t>
            </a:r>
          </a:p>
          <a:p>
            <a:pPr marL="228600" indent="0"/>
            <a:r>
              <a:rPr lang="en-US" dirty="0">
                <a:solidFill>
                  <a:srgbClr val="00B050"/>
                </a:solidFill>
              </a:rPr>
              <a:t>Data Storage and Processing :</a:t>
            </a:r>
            <a:r>
              <a:rPr lang="en-US" dirty="0">
                <a:solidFill>
                  <a:schemeClr val="tx1"/>
                </a:solidFill>
              </a:rPr>
              <a:t> Infrastructure to store data and analyze.</a:t>
            </a:r>
          </a:p>
          <a:p>
            <a:pPr marL="228600" indent="0"/>
            <a:r>
              <a:rPr lang="en-US" dirty="0">
                <a:solidFill>
                  <a:srgbClr val="00B050"/>
                </a:solidFill>
              </a:rPr>
              <a:t>Data Quality and Security :</a:t>
            </a:r>
            <a:r>
              <a:rPr lang="en-US" dirty="0">
                <a:solidFill>
                  <a:schemeClr val="tx1"/>
                </a:solidFill>
              </a:rPr>
              <a:t> Infrastructure to support Efficiency and Robustness Data.</a:t>
            </a:r>
          </a:p>
          <a:p>
            <a:pPr marL="228600" indent="0"/>
            <a:r>
              <a:rPr lang="en-US" dirty="0">
                <a:solidFill>
                  <a:srgbClr val="00B050"/>
                </a:solidFill>
              </a:rPr>
              <a:t>Data Visualization :</a:t>
            </a:r>
            <a:r>
              <a:rPr lang="en-US" dirty="0">
                <a:solidFill>
                  <a:schemeClr val="tx1"/>
                </a:solidFill>
              </a:rPr>
              <a:t> Infrastructure to generate Data Reports/Dashboards.</a:t>
            </a:r>
          </a:p>
          <a:p>
            <a:pPr marL="228600" indent="0"/>
            <a:endParaRPr lang="en-US" dirty="0">
              <a:solidFill>
                <a:schemeClr val="tx1"/>
              </a:solidFill>
            </a:endParaRPr>
          </a:p>
          <a:p>
            <a:pPr marL="228600" indent="0"/>
            <a:endParaRPr lang="en-US" dirty="0">
              <a:solidFill>
                <a:schemeClr val="tx1"/>
              </a:solidFill>
            </a:endParaRPr>
          </a:p>
          <a:p>
            <a:pPr marL="228600" indent="0"/>
            <a:endParaRPr lang="en-US" dirty="0">
              <a:solidFill>
                <a:schemeClr val="tx1"/>
              </a:solidFill>
            </a:endParaRPr>
          </a:p>
          <a:p>
            <a:pPr marL="228600" indent="0"/>
            <a:endParaRPr lang="en-US" dirty="0">
              <a:solidFill>
                <a:schemeClr val="tx1"/>
              </a:solidFill>
            </a:endParaRPr>
          </a:p>
          <a:p>
            <a:pPr marL="228600" indent="0"/>
            <a:endParaRPr lang="en-US" dirty="0">
              <a:solidFill>
                <a:schemeClr val="tx1"/>
              </a:solidFill>
            </a:endParaRPr>
          </a:p>
          <a:p>
            <a:pPr marL="228600" indent="0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u="none" strike="noStrike" baseline="0" dirty="0">
                <a:solidFill>
                  <a:srgbClr val="006AB0"/>
                </a:solidFill>
                <a:latin typeface="Arial" panose="020B0604020202020204" pitchFamily="34" charset="0"/>
              </a:rPr>
              <a:t>Types of Data Infrastructure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96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5A58ADC-39A3-487D-A07E-CAB8CC45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4181" y="621000"/>
            <a:ext cx="3524009" cy="3293268"/>
          </a:xfrm>
        </p:spPr>
        <p:txBody>
          <a:bodyPr/>
          <a:lstStyle/>
          <a:p>
            <a:pPr marL="228600" indent="0"/>
            <a:r>
              <a:rPr lang="en-US" dirty="0">
                <a:solidFill>
                  <a:srgbClr val="00B050"/>
                </a:solidFill>
              </a:rPr>
              <a:t>Ansible </a:t>
            </a:r>
            <a:r>
              <a:rPr lang="en-US" dirty="0">
                <a:solidFill>
                  <a:schemeClr val="tx1"/>
                </a:solidFill>
              </a:rPr>
              <a:t>includes configuration management, application deployment, cloud provisioning.</a:t>
            </a:r>
          </a:p>
          <a:p>
            <a:pPr marL="228600" indent="0"/>
            <a:r>
              <a:rPr lang="en-US" dirty="0">
                <a:solidFill>
                  <a:srgbClr val="00B050"/>
                </a:solidFill>
              </a:rPr>
              <a:t>Puppet </a:t>
            </a:r>
            <a:r>
              <a:rPr lang="en-GB" dirty="0">
                <a:solidFill>
                  <a:schemeClr val="tx1"/>
                </a:solidFill>
              </a:rPr>
              <a:t>lets users define the state they require to form the infrastructure and automating the system. </a:t>
            </a:r>
            <a:endParaRPr lang="en-US" dirty="0">
              <a:solidFill>
                <a:schemeClr val="tx1"/>
              </a:solidFill>
            </a:endParaRPr>
          </a:p>
          <a:p>
            <a:pPr marL="228600" indent="0"/>
            <a:r>
              <a:rPr lang="en-US" dirty="0">
                <a:solidFill>
                  <a:srgbClr val="00B050"/>
                </a:solidFill>
              </a:rPr>
              <a:t>Docker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lets the user focus on continuous integration and deployment of code</a:t>
            </a:r>
          </a:p>
          <a:p>
            <a:pPr marL="228600" indent="0"/>
            <a:r>
              <a:rPr lang="en-US" dirty="0">
                <a:solidFill>
                  <a:srgbClr val="00B050"/>
                </a:solidFill>
              </a:rPr>
              <a:t>Selenium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lets users create quick bug-fixing-scripts along with automated bug fixing mechanisms. </a:t>
            </a:r>
          </a:p>
          <a:p>
            <a:pPr marL="228600" indent="0"/>
            <a:endParaRPr lang="en-US" dirty="0">
              <a:solidFill>
                <a:schemeClr val="tx1"/>
              </a:solidFill>
            </a:endParaRPr>
          </a:p>
          <a:p>
            <a:pPr marL="228600" indent="0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u="none" strike="noStrike" baseline="0" dirty="0">
                <a:solidFill>
                  <a:srgbClr val="006AB0"/>
                </a:solidFill>
                <a:latin typeface="Arial" panose="020B0604020202020204" pitchFamily="34" charset="0"/>
              </a:rPr>
              <a:t>Data Infrastructure Tools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8D80-DE12-408E-95C9-1B9AAA9A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26" y="834240"/>
            <a:ext cx="1391405" cy="973130"/>
          </a:xfrm>
          <a:prstGeom prst="rect">
            <a:avLst/>
          </a:prstGeom>
        </p:spPr>
      </p:pic>
      <p:pic>
        <p:nvPicPr>
          <p:cNvPr id="2050" name="Picture 2" descr="Powerful infrastructure automation and delivery | Puppet">
            <a:extLst>
              <a:ext uri="{FF2B5EF4-FFF2-40B4-BE49-F238E27FC236}">
                <a16:creationId xmlns:a16="http://schemas.microsoft.com/office/drawing/2014/main" id="{6B01D10D-651E-44C6-A776-A951539FD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60" y="1202752"/>
            <a:ext cx="1243794" cy="23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ker 101: Fundamentals &amp; The Dockerfile | by Paige Niedringhaus | ITNEXT">
            <a:extLst>
              <a:ext uri="{FF2B5EF4-FFF2-40B4-BE49-F238E27FC236}">
                <a16:creationId xmlns:a16="http://schemas.microsoft.com/office/drawing/2014/main" id="{0A0367E7-2493-4B62-8078-787B38D2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57" y="2248702"/>
            <a:ext cx="979200" cy="9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lenium Training">
            <a:extLst>
              <a:ext uri="{FF2B5EF4-FFF2-40B4-BE49-F238E27FC236}">
                <a16:creationId xmlns:a16="http://schemas.microsoft.com/office/drawing/2014/main" id="{1AE0DBC6-08AA-42C6-A818-F5B6EFC5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17" y="2085185"/>
            <a:ext cx="973130" cy="97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34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405053" y="4792500"/>
            <a:ext cx="170100" cy="2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rgbClr val="3F3F3F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>
              <a:solidFill>
                <a:srgbClr val="3F3F3F"/>
              </a:solidFill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405053" y="621000"/>
            <a:ext cx="8333400" cy="29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FFFFFF"/>
                </a:solidFill>
              </a:rPr>
              <a:t>      Thank You.. </a:t>
            </a:r>
            <a:endParaRPr sz="6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500">
                <a:solidFill>
                  <a:srgbClr val="FFFFFF"/>
                </a:solidFill>
              </a:rPr>
              <a:t>      Questions?</a:t>
            </a:r>
            <a:endParaRPr sz="6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89D93C70591C4EADFBCC5E3227DAB8" ma:contentTypeVersion="6" ma:contentTypeDescription="Ein neues Dokument erstellen." ma:contentTypeScope="" ma:versionID="30b62a536b69e295bce214e894452fe0">
  <xsd:schema xmlns:xsd="http://www.w3.org/2001/XMLSchema" xmlns:xs="http://www.w3.org/2001/XMLSchema" xmlns:p="http://schemas.microsoft.com/office/2006/metadata/properties" xmlns:ns2="3f175076-50bf-4241-be1c-19950b825023" targetNamespace="http://schemas.microsoft.com/office/2006/metadata/properties" ma:root="true" ma:fieldsID="e34b04e65fe39c45bae7b801cd99ab98" ns2:_="">
    <xsd:import namespace="3f175076-50bf-4241-be1c-19950b8250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75076-50bf-4241-be1c-19950b825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E9CB0-9254-4591-9045-0A529959BF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FAE57E-A4EB-4C68-9A36-0456D277CD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9D74DA-5B11-4EF8-BC72-7288A3E39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75076-50bf-4241-be1c-19950b825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182</Words>
  <Application>Microsoft Office PowerPoint</Application>
  <PresentationFormat>On-screen Show (16:9)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Data Infrastructure?</vt:lpstr>
      <vt:lpstr>Data Infrastructure</vt:lpstr>
      <vt:lpstr>Types of Data Infrastructure</vt:lpstr>
      <vt:lpstr>Data Infrastructure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Harshith Srinivas</cp:lastModifiedBy>
  <cp:revision>19</cp:revision>
  <dcterms:modified xsi:type="dcterms:W3CDTF">2021-04-18T15:14:32Z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0x010100D389D93C70591C4EADFBCC5E3227DAB8</vt:lpwstr>
  </property>
</Properties>
</file>