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4"/>
  </p:sldMasterIdLst>
  <p:notesMasterIdLst>
    <p:notesMasterId r:id="rId10"/>
  </p:notesMasterIdLst>
  <p:sldIdLst>
    <p:sldId id="256" r:id="rId5"/>
    <p:sldId id="286" r:id="rId6"/>
    <p:sldId id="288" r:id="rId7"/>
    <p:sldId id="283" r:id="rId8"/>
    <p:sldId id="267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504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26979755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33397628a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gc33397628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1616439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c33397628a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c33397628a_1_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c33397628a_1_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5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362699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: Kurz mit Subline">
  <p:cSld name="Titel: Kurz mit Sublin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 descr="Ein Bild, das Gebäude, gefüllt, groß, Zug enthält.&#10;&#10;Automatisch generierte Beschreibung"/>
          <p:cNvPicPr preferRelativeResize="0"/>
          <p:nvPr/>
        </p:nvPicPr>
        <p:blipFill rotWithShape="1">
          <a:blip r:embed="rId2">
            <a:alphaModFix/>
          </a:blip>
          <a:srcRect l="4050" r="16828"/>
          <a:stretch/>
        </p:blipFill>
        <p:spPr>
          <a:xfrm>
            <a:off x="15" y="8"/>
            <a:ext cx="6096587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6096600" cy="5143500"/>
          </a:xfrm>
          <a:prstGeom prst="rect">
            <a:avLst/>
          </a:prstGeom>
          <a:gradFill>
            <a:gsLst>
              <a:gs pos="0">
                <a:srgbClr val="006AB0">
                  <a:alpha val="80000"/>
                </a:srgbClr>
              </a:gs>
              <a:gs pos="5000">
                <a:srgbClr val="006AB0">
                  <a:alpha val="80000"/>
                </a:srgbClr>
              </a:gs>
              <a:gs pos="90000">
                <a:srgbClr val="000000">
                  <a:alpha val="80000"/>
                </a:srgbClr>
              </a:gs>
              <a:gs pos="100000">
                <a:srgbClr val="000000">
                  <a:alpha val="80000"/>
                </a:srgbClr>
              </a:gs>
            </a:gsLst>
            <a:lin ang="2399891" scaled="0"/>
          </a:gradFill>
          <a:ln>
            <a:noFill/>
          </a:ln>
        </p:spPr>
        <p:txBody>
          <a:bodyPr spcFirstLastPara="1" wrap="square" lIns="27000" tIns="27000" rIns="27000" bIns="270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1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656744" y="1047600"/>
            <a:ext cx="5032800" cy="12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 cap="none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2"/>
          </p:nvPr>
        </p:nvSpPr>
        <p:spPr>
          <a:xfrm>
            <a:off x="656837" y="2396250"/>
            <a:ext cx="50328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chemeClr val="lt1"/>
                </a:solidFill>
              </a:defRPr>
            </a:lvl1pPr>
            <a:lvl2pPr marL="914400" lvl="1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3"/>
          </p:nvPr>
        </p:nvSpPr>
        <p:spPr>
          <a:xfrm>
            <a:off x="656837" y="3071250"/>
            <a:ext cx="50328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chemeClr val="lt1"/>
                </a:solidFill>
              </a:defRPr>
            </a:lvl1pPr>
            <a:lvl2pPr marL="914400" lvl="1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56" name="Google Shape;56;p13" descr="Ein Bild, das Zeichnung, Schild enthält.&#10;&#10;Automatisch generierte Beschreibu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2447" y="2178999"/>
            <a:ext cx="1984760" cy="785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>
  <p:cSld name="Leer">
    <p:bg>
      <p:bgPr>
        <a:solidFill>
          <a:schemeClr val="l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405357" y="324000"/>
            <a:ext cx="8333400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845116" y="4792500"/>
            <a:ext cx="37269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405053" y="4792500"/>
            <a:ext cx="1701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405053" y="621000"/>
            <a:ext cx="8333400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sz="1500" b="1">
                <a:solidFill>
                  <a:srgbClr val="006AB0"/>
                </a:solidFill>
              </a:defRPr>
            </a:lvl1pPr>
            <a:lvl2pPr marL="914400" lvl="1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19183" y="4754700"/>
            <a:ext cx="1119155" cy="2915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Google Shape;63;p14"/>
          <p:cNvCxnSpPr/>
          <p:nvPr/>
        </p:nvCxnSpPr>
        <p:spPr>
          <a:xfrm>
            <a:off x="-1" y="4771468"/>
            <a:ext cx="7950600" cy="0"/>
          </a:xfrm>
          <a:prstGeom prst="straightConnector1">
            <a:avLst/>
          </a:prstGeom>
          <a:noFill/>
          <a:ln w="19050" cap="flat" cmpd="sng">
            <a:solidFill>
              <a:srgbClr val="006AB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6096600" cy="5143500"/>
          </a:xfrm>
          <a:prstGeom prst="rect">
            <a:avLst/>
          </a:prstGeom>
          <a:gradFill>
            <a:gsLst>
              <a:gs pos="0">
                <a:srgbClr val="006AB0">
                  <a:alpha val="80000"/>
                </a:srgbClr>
              </a:gs>
              <a:gs pos="5000">
                <a:srgbClr val="006AB0">
                  <a:alpha val="80000"/>
                </a:srgbClr>
              </a:gs>
              <a:gs pos="90000">
                <a:srgbClr val="000000">
                  <a:alpha val="80000"/>
                </a:srgbClr>
              </a:gs>
              <a:gs pos="100000">
                <a:srgbClr val="000000">
                  <a:alpha val="80000"/>
                </a:srgbClr>
              </a:gs>
            </a:gsLst>
            <a:lin ang="2399891" scaled="0"/>
          </a:gradFill>
          <a:ln>
            <a:noFill/>
          </a:ln>
        </p:spPr>
        <p:txBody>
          <a:bodyPr spcFirstLastPara="1" wrap="square" lIns="27000" tIns="27000" rIns="27000" bIns="270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2"/>
          </p:nvPr>
        </p:nvSpPr>
        <p:spPr>
          <a:xfrm>
            <a:off x="656837" y="2396250"/>
            <a:ext cx="50328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3"/>
          </p:nvPr>
        </p:nvSpPr>
        <p:spPr>
          <a:xfrm>
            <a:off x="795819" y="3189544"/>
            <a:ext cx="5190000" cy="1697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2400" dirty="0"/>
              <a:t>Bibek Dhungel</a:t>
            </a:r>
            <a:endParaRPr sz="2400" dirty="0"/>
          </a:p>
          <a:p>
            <a:pPr marL="0" lvl="0" indent="0" algn="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2400" dirty="0"/>
              <a:t>Anirudh</a:t>
            </a:r>
            <a:endParaRPr sz="2400" dirty="0"/>
          </a:p>
          <a:p>
            <a:pPr marL="0" lvl="0" indent="0" algn="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2400" dirty="0"/>
              <a:t>Dixa</a:t>
            </a:r>
            <a:endParaRPr sz="2400" dirty="0"/>
          </a:p>
          <a:p>
            <a:pPr marL="0" lvl="0" indent="0" algn="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2400" dirty="0"/>
              <a:t>Harshith</a:t>
            </a:r>
            <a:endParaRPr sz="2400" dirty="0"/>
          </a:p>
          <a:p>
            <a:pPr marL="0" lvl="0" indent="0" algn="r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</a:pPr>
            <a:r>
              <a:rPr lang="en" sz="2400" dirty="0"/>
              <a:t>Paderborn | </a:t>
            </a:r>
            <a:r>
              <a:rPr lang="en" sz="2400" dirty="0" smtClean="0"/>
              <a:t>7.04.2021</a:t>
            </a:r>
            <a:endParaRPr sz="2400" dirty="0"/>
          </a:p>
        </p:txBody>
      </p:sp>
      <p:sp>
        <p:nvSpPr>
          <p:cNvPr id="71" name="Google Shape;71;p15"/>
          <p:cNvSpPr txBox="1"/>
          <p:nvPr/>
        </p:nvSpPr>
        <p:spPr>
          <a:xfrm>
            <a:off x="683119" y="1024688"/>
            <a:ext cx="57867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2400" dirty="0">
              <a:solidFill>
                <a:schemeClr val="dk1"/>
              </a:solidFill>
              <a:highlight>
                <a:srgbClr val="E6E6E6"/>
              </a:highlight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100" dirty="0">
              <a:solidFill>
                <a:schemeClr val="dk1"/>
              </a:solidFill>
              <a:highlight>
                <a:srgbClr val="E6E6E6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Data Storage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975" y="619125"/>
            <a:ext cx="8557478" cy="3876675"/>
          </a:xfrm>
        </p:spPr>
        <p:txBody>
          <a:bodyPr/>
          <a:lstStyle/>
          <a:p>
            <a:pPr algn="just"/>
            <a:r>
              <a:rPr lang="en-US" sz="1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What is Data Storage?</a:t>
            </a:r>
          </a:p>
          <a:p>
            <a:pPr algn="just">
              <a:lnSpc>
                <a:spcPct val="100000"/>
              </a:lnSpc>
            </a:pPr>
            <a:r>
              <a:rPr lang="en-US" sz="1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 storing in data science refers to storing of useful data which you may use in your data science process to dig the actionable </a:t>
            </a:r>
            <a:endParaRPr lang="en-US" sz="1200" b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1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nsights out of it.</a:t>
            </a:r>
            <a:endParaRPr lang="en-US" sz="1200" b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datastorage-Page-1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" y="1543050"/>
            <a:ext cx="7043738" cy="3095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Storage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" y="621000"/>
            <a:ext cx="8624153" cy="3912900"/>
          </a:xfrm>
        </p:spPr>
        <p:txBody>
          <a:bodyPr/>
          <a:lstStyle/>
          <a:p>
            <a:pPr fontAlgn="base"/>
            <a:endParaRPr lang="en-US" sz="1600" b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US" sz="16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Why </a:t>
            </a:r>
            <a:r>
              <a:rPr lang="en-US" sz="16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Storage is Important?</a:t>
            </a:r>
          </a:p>
          <a:p>
            <a:pPr algn="just" fontAlgn="base">
              <a:buFont typeface="+mj-lt"/>
              <a:buAutoNum type="arabicPeriod"/>
            </a:pPr>
            <a:r>
              <a:rPr lang="en-US" sz="1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Due to its absolute volume, how and where to store this ever-growing pool of data has become more important than ever. The IT infrastructure must be able to scale with growth and continue to provide consistent levels of performance.</a:t>
            </a:r>
          </a:p>
          <a:p>
            <a:pPr algn="just" fontAlgn="base">
              <a:buFont typeface="+mj-lt"/>
              <a:buAutoNum type="arabicPeriod"/>
            </a:pPr>
            <a:r>
              <a:rPr lang="en-US" sz="1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Storing data is not just about how and where, but also the speed in which it can be accessed, manipulated, and presented. For example, accessing data in 5-10 ms is just too slow for a data-driven business that is responding in real time to global business opportunities on a 24×7 basis.</a:t>
            </a:r>
          </a:p>
          <a:p>
            <a:pPr algn="just" fontAlgn="base"/>
            <a:endParaRPr lang="en-US" sz="1200" b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200" b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Factors for picking data storage:</a:t>
            </a:r>
          </a:p>
          <a:p>
            <a:pPr algn="just">
              <a:buFont typeface="+mj-lt"/>
              <a:buAutoNum type="arabicPeriod"/>
            </a:pPr>
            <a:r>
              <a:rPr lang="en-US" sz="1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Quantity, amount of data or size.</a:t>
            </a:r>
          </a:p>
          <a:p>
            <a:pPr algn="just">
              <a:buFont typeface="+mj-lt"/>
              <a:buAutoNum type="arabicPeriod"/>
            </a:pPr>
            <a:r>
              <a:rPr lang="en-US" sz="1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Type, what is the data binary, character, numeric, etc.</a:t>
            </a:r>
          </a:p>
          <a:p>
            <a:pPr algn="just">
              <a:buFont typeface="+mj-lt"/>
              <a:buAutoNum type="arabicPeriod"/>
            </a:pPr>
            <a:r>
              <a:rPr lang="en-US" sz="1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Users, who is accessing the data.</a:t>
            </a:r>
          </a:p>
          <a:p>
            <a:endParaRPr lang="en-US" sz="1200" dirty="0" smtClean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5" y="324000"/>
            <a:ext cx="8557782" cy="297000"/>
          </a:xfrm>
        </p:spPr>
        <p:txBody>
          <a:bodyPr/>
          <a:lstStyle/>
          <a:p>
            <a:r>
              <a:rPr lang="en-IN" dirty="0" smtClean="0"/>
              <a:t>Data Storage</a:t>
            </a:r>
            <a:br>
              <a:rPr lang="en-IN" dirty="0" smtClean="0"/>
            </a:br>
            <a:r>
              <a:rPr lang="en-IN" dirty="0" smtClean="0"/>
              <a:t> </a:t>
            </a:r>
            <a:r>
              <a:rPr lang="en-IN" sz="1600" dirty="0" smtClean="0"/>
              <a:t>Example</a:t>
            </a:r>
            <a:endParaRPr lang="en-IN" sz="1600" dirty="0"/>
          </a:p>
        </p:txBody>
      </p:sp>
      <p:sp>
        <p:nvSpPr>
          <p:cNvPr id="3" name="Rectangle 2"/>
          <p:cNvSpPr/>
          <p:nvPr/>
        </p:nvSpPr>
        <p:spPr>
          <a:xfrm>
            <a:off x="190500" y="876300"/>
            <a:ext cx="859155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algn="just" fontAlgn="base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Elastic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search(Search Engine)</a:t>
            </a:r>
          </a:p>
          <a:p>
            <a:pPr algn="just" fontAlgn="base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a powerful, out-of-the-box text search and indexing functionality. Aside from the traditional search engine tasks, text search, and exact value queries, Elastic search also offers layered aggregation capabilities.</a:t>
            </a:r>
          </a:p>
          <a:p>
            <a:pPr algn="just" fontAlgn="base"/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algn="just" fontAlgn="base"/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algn="just" fontAlgn="base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Columnar Store: Amazon Redshift</a:t>
            </a:r>
          </a:p>
          <a:p>
            <a:pPr algn="just" fontAlgn="base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storing data in columns instead of the usual rows, aggregation operations can be executed directly from the disk, greatly increasing performance. A few years ago</a:t>
            </a:r>
            <a:r>
              <a:rPr lang="en-US" sz="1200" dirty="0" smtClean="0"/>
              <a:t>,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Amazon rolled out its hosted service for a columnar store called Redshift.</a:t>
            </a:r>
          </a:p>
          <a:p>
            <a:pPr algn="just" fontAlgn="base"/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algn="just" fontAlgn="base"/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algn="just" fontAlgn="base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Document Store: MongoDB</a:t>
            </a:r>
          </a:p>
          <a:p>
            <a:pPr algn="just" fontAlgn="base"/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MongoDB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supports rich and adaptable querying for digging into complex documents. Often-queried fields can be sped up through indexing, and when aggregating a large chunk of data, MongoDB offers a multi-stage pipeline.</a:t>
            </a:r>
          </a:p>
          <a:p>
            <a:pPr algn="just" fontAlgn="base"/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algn="just" fontAlgn="base"/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algn="just" fontAlgn="base"/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877990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4587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>
            <a:spLocks noGrp="1"/>
          </p:cNvSpPr>
          <p:nvPr>
            <p:ph type="sldNum" idx="12"/>
          </p:nvPr>
        </p:nvSpPr>
        <p:spPr>
          <a:xfrm>
            <a:off x="405053" y="4792500"/>
            <a:ext cx="170100" cy="21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>
                <a:solidFill>
                  <a:srgbClr val="3F3F3F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5</a:t>
            </a:fld>
            <a:endParaRPr>
              <a:solidFill>
                <a:srgbClr val="3F3F3F"/>
              </a:solidFill>
            </a:endParaRPr>
          </a:p>
        </p:txBody>
      </p:sp>
      <p:sp>
        <p:nvSpPr>
          <p:cNvPr id="197" name="Google Shape;197;p26"/>
          <p:cNvSpPr txBox="1">
            <a:spLocks noGrp="1"/>
          </p:cNvSpPr>
          <p:nvPr>
            <p:ph type="body" idx="1"/>
          </p:nvPr>
        </p:nvSpPr>
        <p:spPr>
          <a:xfrm>
            <a:off x="405053" y="621000"/>
            <a:ext cx="8333400" cy="29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6500">
                <a:solidFill>
                  <a:srgbClr val="FFFFFF"/>
                </a:solidFill>
              </a:rPr>
              <a:t>      Thank You.. </a:t>
            </a:r>
            <a:endParaRPr sz="65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65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6500">
                <a:solidFill>
                  <a:srgbClr val="FFFFFF"/>
                </a:solidFill>
              </a:rPr>
              <a:t>      Questions?</a:t>
            </a:r>
            <a:endParaRPr sz="6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389D93C70591C4EADFBCC5E3227DAB8" ma:contentTypeVersion="6" ma:contentTypeDescription="Ein neues Dokument erstellen." ma:contentTypeScope="" ma:versionID="30b62a536b69e295bce214e894452fe0">
  <xsd:schema xmlns:xsd="http://www.w3.org/2001/XMLSchema" xmlns:xs="http://www.w3.org/2001/XMLSchema" xmlns:p="http://schemas.microsoft.com/office/2006/metadata/properties" xmlns:ns2="3f175076-50bf-4241-be1c-19950b825023" targetNamespace="http://schemas.microsoft.com/office/2006/metadata/properties" ma:root="true" ma:fieldsID="e34b04e65fe39c45bae7b801cd99ab98" ns2:_="">
    <xsd:import namespace="3f175076-50bf-4241-be1c-19950b82502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175076-50bf-4241-be1c-19950b8250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E9D74DA-5B11-4EF8-BC72-7288A3E39F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175076-50bf-4241-be1c-19950b82502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6FAE57E-A4EB-4C68-9A36-0456D277CDA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0E9CB0-9254-4591-9045-0A529959BF8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1397</TotalTime>
  <Words>327</Words>
  <Application>Microsoft Office PowerPoint</Application>
  <PresentationFormat>On-screen Show (16:9)</PresentationFormat>
  <Paragraphs>41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Simple Light</vt:lpstr>
      <vt:lpstr>Slide 1</vt:lpstr>
      <vt:lpstr>Data Storage</vt:lpstr>
      <vt:lpstr>Data Storage</vt:lpstr>
      <vt:lpstr>Data Storage  Example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Windows User</cp:lastModifiedBy>
  <cp:revision>18</cp:revision>
  <dcterms:modified xsi:type="dcterms:W3CDTF">2021-04-18T09:05:46Z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0x010100D389D93C70591C4EADFBCC5E3227DAB8</vt:lpwstr>
  </property>
</Properties>
</file>