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8" r:id="rId4"/>
    <p:sldId id="281" r:id="rId5"/>
    <p:sldId id="259" r:id="rId6"/>
    <p:sldId id="260" r:id="rId7"/>
    <p:sldId id="282" r:id="rId8"/>
    <p:sldId id="283" r:id="rId9"/>
    <p:sldId id="261" r:id="rId10"/>
    <p:sldId id="274" r:id="rId11"/>
    <p:sldId id="275" r:id="rId12"/>
    <p:sldId id="273" r:id="rId13"/>
    <p:sldId id="262" r:id="rId14"/>
    <p:sldId id="276" r:id="rId15"/>
    <p:sldId id="272" r:id="rId16"/>
    <p:sldId id="263" r:id="rId17"/>
    <p:sldId id="285" r:id="rId18"/>
    <p:sldId id="286" r:id="rId19"/>
    <p:sldId id="271" r:id="rId20"/>
    <p:sldId id="264" r:id="rId21"/>
    <p:sldId id="265" r:id="rId22"/>
    <p:sldId id="266" r:id="rId23"/>
    <p:sldId id="267" r:id="rId24"/>
    <p:sldId id="268" r:id="rId25"/>
    <p:sldId id="269" r:id="rId26"/>
    <p:sldId id="280" r:id="rId27"/>
    <p:sldId id="279" r:id="rId28"/>
    <p:sldId id="284" r:id="rId29"/>
    <p:sldId id="27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816" y="6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A56F8B-9274-4F25-B273-4206DDF191F8}" type="datetimeFigureOut">
              <a:rPr lang="en-US" smtClean="0"/>
              <a:pPr/>
              <a:t>4/12/2020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26C819C-E1B7-41C3-8A7A-0E222AAF4C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A56F8B-9274-4F25-B273-4206DDF191F8}" type="datetimeFigureOut">
              <a:rPr lang="en-US" smtClean="0"/>
              <a:pPr/>
              <a:t>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A56F8B-9274-4F25-B273-4206DDF191F8}" type="datetimeFigureOut">
              <a:rPr lang="en-US" smtClean="0"/>
              <a:pPr/>
              <a:t>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A56F8B-9274-4F25-B273-4206DDF191F8}" type="datetimeFigureOut">
              <a:rPr lang="en-US" smtClean="0"/>
              <a:pPr/>
              <a:t>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A56F8B-9274-4F25-B273-4206DDF191F8}" type="datetimeFigureOut">
              <a:rPr lang="en-US" smtClean="0"/>
              <a:pPr/>
              <a:t>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C819C-E1B7-41C3-8A7A-0E222AAF4C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A56F8B-9274-4F25-B273-4206DDF191F8}" type="datetimeFigureOut">
              <a:rPr lang="en-US" smtClean="0"/>
              <a:pPr/>
              <a:t>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A56F8B-9274-4F25-B273-4206DDF191F8}" type="datetimeFigureOut">
              <a:rPr lang="en-US" smtClean="0"/>
              <a:pPr/>
              <a:t>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A56F8B-9274-4F25-B273-4206DDF191F8}" type="datetimeFigureOut">
              <a:rPr lang="en-US" smtClean="0"/>
              <a:pPr/>
              <a:t>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56F8B-9274-4F25-B273-4206DDF191F8}" type="datetimeFigureOut">
              <a:rPr lang="en-US" smtClean="0"/>
              <a:pPr/>
              <a:t>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A56F8B-9274-4F25-B273-4206DDF191F8}" type="datetimeFigureOut">
              <a:rPr lang="en-US" smtClean="0"/>
              <a:pPr/>
              <a:t>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C819C-E1B7-41C3-8A7A-0E222AAF4C1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A56F8B-9274-4F25-B273-4206DDF191F8}" type="datetimeFigureOut">
              <a:rPr lang="en-US" smtClean="0"/>
              <a:pPr/>
              <a:t>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26C819C-E1B7-41C3-8A7A-0E222AAF4C18}"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A56F8B-9274-4F25-B273-4206DDF191F8}" type="datetimeFigureOut">
              <a:rPr lang="en-US" smtClean="0"/>
              <a:pPr/>
              <a:t>4/12/2020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6C819C-E1B7-41C3-8A7A-0E222AAF4C18}"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Application Build to analyse geological data of earthquake</a:t>
            </a:r>
            <a:endParaRPr lang="en-IN" dirty="0"/>
          </a:p>
        </p:txBody>
      </p:sp>
      <p:sp>
        <p:nvSpPr>
          <p:cNvPr id="3" name="Subtitle 2"/>
          <p:cNvSpPr>
            <a:spLocks noGrp="1"/>
          </p:cNvSpPr>
          <p:nvPr>
            <p:ph type="subTitle" idx="1"/>
          </p:nvPr>
        </p:nvSpPr>
        <p:spPr>
          <a:xfrm>
            <a:off x="533400" y="5715016"/>
            <a:ext cx="7854696" cy="857256"/>
          </a:xfrm>
        </p:spPr>
        <p:txBody>
          <a:bodyPr/>
          <a:lstStyle/>
          <a:p>
            <a:r>
              <a:rPr lang="en-IN" dirty="0" smtClean="0"/>
              <a:t>Ankur Dixit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14290"/>
            <a:ext cx="8501122" cy="785818"/>
          </a:xfrm>
        </p:spPr>
        <p:txBody>
          <a:bodyPr>
            <a:noAutofit/>
          </a:bodyPr>
          <a:lstStyle/>
          <a:p>
            <a:pPr algn="l"/>
            <a:r>
              <a:rPr lang="en-IN" sz="3600" dirty="0" smtClean="0"/>
              <a:t>separating geometry , id, properties, type and making a list :</a:t>
            </a:r>
            <a:endParaRPr lang="en-IN" sz="36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9218" name="Picture 2" descr="C:\Users\sony\Downloads\Chart\seperating geometry id properties type and making a list.PNG"/>
          <p:cNvPicPr>
            <a:picLocks noChangeAspect="1" noChangeArrowheads="1"/>
          </p:cNvPicPr>
          <p:nvPr/>
        </p:nvPicPr>
        <p:blipFill>
          <a:blip r:embed="rId2" cstate="print"/>
          <a:srcRect/>
          <a:stretch>
            <a:fillRect/>
          </a:stretch>
        </p:blipFill>
        <p:spPr bwMode="auto">
          <a:xfrm>
            <a:off x="500034" y="1142984"/>
            <a:ext cx="8286807" cy="417673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14290"/>
            <a:ext cx="8786874" cy="785818"/>
          </a:xfrm>
        </p:spPr>
        <p:txBody>
          <a:bodyPr>
            <a:normAutofit fontScale="90000"/>
          </a:bodyPr>
          <a:lstStyle/>
          <a:p>
            <a:pPr algn="l"/>
            <a:r>
              <a:rPr lang="en-IN" sz="2200" dirty="0" smtClean="0"/>
              <a:t> </a:t>
            </a:r>
            <a:r>
              <a:rPr lang="en-IN" sz="3200" dirty="0" smtClean="0"/>
              <a:t>Dataframe contains list of variables present under Json :</a:t>
            </a:r>
            <a:r>
              <a:rPr lang="en-IN" dirty="0" smtClean="0"/>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7170" name="Picture 2" descr="C:\Users\sony\Downloads\Chart\Dataframe contains list of variables present under Json.PNG"/>
          <p:cNvPicPr>
            <a:picLocks noChangeAspect="1" noChangeArrowheads="1"/>
          </p:cNvPicPr>
          <p:nvPr/>
        </p:nvPicPr>
        <p:blipFill>
          <a:blip r:embed="rId2" cstate="print"/>
          <a:srcRect/>
          <a:stretch>
            <a:fillRect/>
          </a:stretch>
        </p:blipFill>
        <p:spPr bwMode="auto">
          <a:xfrm>
            <a:off x="142844" y="1428736"/>
            <a:ext cx="8877300" cy="550072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 Data Frame:-</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6146" name="Picture 2" descr="C:\Users\sony\Downloads\Chart\Dataframe.PNG"/>
          <p:cNvPicPr>
            <a:picLocks noChangeAspect="1" noChangeArrowheads="1"/>
          </p:cNvPicPr>
          <p:nvPr/>
        </p:nvPicPr>
        <p:blipFill>
          <a:blip r:embed="rId2" cstate="print"/>
          <a:srcRect/>
          <a:stretch>
            <a:fillRect/>
          </a:stretch>
        </p:blipFill>
        <p:spPr bwMode="auto">
          <a:xfrm>
            <a:off x="142844" y="857232"/>
            <a:ext cx="8786874" cy="578647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Generic Methods Created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marL="514350" indent="-514350" algn="l"/>
            <a:r>
              <a:rPr lang="en-IN" dirty="0" smtClean="0"/>
              <a:t>1) def check_attribute(data, **kwargs):</a:t>
            </a:r>
          </a:p>
          <a:p>
            <a:pPr marL="514350" indent="-514350" algn="l"/>
            <a:r>
              <a:rPr lang="en-IN" dirty="0" smtClean="0"/>
              <a:t>    """This module checks for geographical attributes for each line ""“</a:t>
            </a:r>
          </a:p>
          <a:p>
            <a:pPr marL="514350" indent="-514350" algn="l"/>
            <a:endParaRPr lang="en-IN" dirty="0" smtClean="0"/>
          </a:p>
          <a:p>
            <a:pPr marL="514350" indent="-514350" algn="l"/>
            <a:r>
              <a:rPr lang="en-IN" dirty="0" smtClean="0"/>
              <a:t>2) def check_date(</a:t>
            </a:r>
            <a:r>
              <a:rPr lang="en-IN" dirty="0" err="1" smtClean="0"/>
              <a:t>ytdstatus</a:t>
            </a:r>
            <a:r>
              <a:rPr lang="en-IN" dirty="0" smtClean="0"/>
              <a:t>):</a:t>
            </a:r>
          </a:p>
          <a:p>
            <a:pPr marL="514350" indent="-514350" algn="l"/>
            <a:r>
              <a:rPr lang="en-IN" dirty="0" smtClean="0"/>
              <a:t>  """This module set startdate and enddate for url """Errors</a:t>
            </a:r>
          </a:p>
          <a:p>
            <a:pPr marL="514350" indent="-514350" algn="l"/>
            <a:endParaRPr lang="en-IN" dirty="0" smtClean="0"/>
          </a:p>
          <a:p>
            <a:pPr marL="514350" indent="-514350" algn="l"/>
            <a:r>
              <a:rPr lang="en-IN" dirty="0" smtClean="0"/>
              <a:t>3) def load_data(</a:t>
            </a:r>
            <a:r>
              <a:rPr lang="en-IN" dirty="0" err="1" smtClean="0"/>
              <a:t>pagesrc</a:t>
            </a:r>
            <a:r>
              <a:rPr lang="en-IN" dirty="0" smtClean="0"/>
              <a:t>):</a:t>
            </a:r>
          </a:p>
          <a:p>
            <a:pPr marL="514350" indent="-514350" algn="l"/>
            <a:r>
              <a:rPr lang="en-IN" dirty="0" smtClean="0"/>
              <a:t>    """This module loads data in jsn format and store it in data object """</a:t>
            </a:r>
          </a:p>
          <a:p>
            <a:pPr marL="514350" indent="-514350" algn="l">
              <a:buAutoNum type="arabicParenR"/>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Generic Methods Created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marL="514350" indent="-514350" algn="l"/>
            <a:r>
              <a:rPr lang="en-IN" dirty="0" smtClean="0"/>
              <a:t>4) def open_url(url):</a:t>
            </a:r>
          </a:p>
          <a:p>
            <a:pPr marL="514350" indent="-514350" algn="l"/>
            <a:r>
              <a:rPr lang="en-IN" dirty="0" smtClean="0"/>
              <a:t>    """This module reads the data from url passed by check_date function "“”</a:t>
            </a:r>
          </a:p>
          <a:p>
            <a:pPr marL="514350" indent="-514350" algn="l">
              <a:buAutoNum type="arabicParenR"/>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Static code Analysis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marL="514350" indent="-514350" algn="l">
              <a:buAutoNum type="arabicParenR"/>
            </a:pPr>
            <a:r>
              <a:rPr lang="en-IN" dirty="0" smtClean="0"/>
              <a:t>Convention</a:t>
            </a:r>
          </a:p>
          <a:p>
            <a:pPr marL="514350" indent="-514350" algn="l">
              <a:buAutoNum type="arabicParenR"/>
            </a:pPr>
            <a:r>
              <a:rPr lang="en-IN" dirty="0" smtClean="0"/>
              <a:t>Refractor</a:t>
            </a:r>
          </a:p>
          <a:p>
            <a:pPr marL="514350" indent="-514350" algn="l">
              <a:buAutoNum type="arabicParenR"/>
            </a:pPr>
            <a:r>
              <a:rPr lang="en-IN" dirty="0" smtClean="0"/>
              <a:t>Errors</a:t>
            </a:r>
          </a:p>
          <a:p>
            <a:pPr marL="514350" indent="-514350" algn="l">
              <a:buAutoNum type="arabicParenR"/>
            </a:pPr>
            <a:r>
              <a:rPr lang="en-IN" dirty="0" smtClean="0"/>
              <a:t>Warnings</a:t>
            </a:r>
          </a:p>
          <a:p>
            <a:pPr marL="514350" indent="-514350" algn="l">
              <a:buAutoNum type="arabicParenR"/>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7000924" cy="2071678"/>
          </a:xfrm>
        </p:spPr>
        <p:txBody>
          <a:bodyPr>
            <a:normAutofit fontScale="90000"/>
          </a:bodyPr>
          <a:lstStyle/>
          <a:p>
            <a:pPr algn="l"/>
            <a:r>
              <a:rPr lang="en-IN" dirty="0" smtClean="0"/>
              <a:t>Graphical representation of Data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2000240"/>
            <a:ext cx="7854696" cy="4617750"/>
          </a:xfrm>
        </p:spPr>
        <p:txBody>
          <a:bodyPr>
            <a:normAutofit/>
          </a:bodyPr>
          <a:lstStyle/>
          <a:p>
            <a:pPr algn="l"/>
            <a:r>
              <a:rPr lang="en-IN" dirty="0" smtClean="0"/>
              <a:t>Modules used :</a:t>
            </a:r>
          </a:p>
          <a:p>
            <a:pPr marL="514350" indent="-514350" algn="l">
              <a:buAutoNum type="arabicParenR"/>
            </a:pPr>
            <a:r>
              <a:rPr lang="en-IN" dirty="0" smtClean="0"/>
              <a:t>MatplotLib</a:t>
            </a:r>
          </a:p>
          <a:p>
            <a:pPr marL="514350" indent="-514350" algn="l">
              <a:buAutoNum type="arabicParenR"/>
            </a:pPr>
            <a:r>
              <a:rPr lang="en-IN" dirty="0" smtClean="0"/>
              <a:t>Seaborn</a:t>
            </a:r>
          </a:p>
          <a:p>
            <a:pPr marL="514350" indent="-514350" algn="l">
              <a:buAutoNum type="arabicParenR"/>
            </a:pPr>
            <a:endParaRPr lang="en-IN" dirty="0" smtClean="0"/>
          </a:p>
          <a:p>
            <a:pPr marL="514350" indent="-514350" algn="l"/>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7000924" cy="2071678"/>
          </a:xfrm>
        </p:spPr>
        <p:txBody>
          <a:bodyPr>
            <a:normAutofit/>
          </a:bodyPr>
          <a:lstStyle/>
          <a:p>
            <a:pPr algn="l"/>
            <a:r>
              <a:rPr lang="en-IN" dirty="0" smtClean="0"/>
              <a:t>Columns to be consider for analytics</a:t>
            </a:r>
            <a:r>
              <a:rPr lang="en-IN" dirty="0" smtClean="0"/>
              <a:t> </a:t>
            </a:r>
            <a:r>
              <a:rPr lang="en-IN" dirty="0" smtClean="0"/>
              <a:t>:-</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2000240"/>
            <a:ext cx="7854696" cy="4617750"/>
          </a:xfrm>
        </p:spPr>
        <p:txBody>
          <a:bodyPr>
            <a:normAutofit lnSpcReduction="10000"/>
          </a:bodyPr>
          <a:lstStyle/>
          <a:p>
            <a:pPr marL="514350" indent="-514350" algn="l">
              <a:buAutoNum type="arabicParenR"/>
            </a:pPr>
            <a:r>
              <a:rPr lang="en-IN" dirty="0" smtClean="0"/>
              <a:t>Gap :- Seismic gap. It is a zone along a tectonically active area where no earthquakes have occurred recently, but it is known that elastic strain is building in the rocks.</a:t>
            </a:r>
            <a:endParaRPr lang="en-IN" dirty="0" smtClean="0"/>
          </a:p>
          <a:p>
            <a:pPr marL="514350" indent="-514350" algn="l">
              <a:buAutoNum type="arabicParenR"/>
            </a:pPr>
            <a:r>
              <a:rPr lang="en-IN" dirty="0" err="1" smtClean="0"/>
              <a:t>Nst</a:t>
            </a:r>
            <a:r>
              <a:rPr lang="en-IN" dirty="0" smtClean="0"/>
              <a:t> :- The total number of seismic stations used to determine earthquake location. Number of </a:t>
            </a:r>
            <a:r>
              <a:rPr lang="en-IN" dirty="0" err="1" smtClean="0"/>
              <a:t>Sesimic</a:t>
            </a:r>
            <a:r>
              <a:rPr lang="en-IN" dirty="0" smtClean="0"/>
              <a:t> stations which reported P_ and S_ arrival times for this earthquake.</a:t>
            </a:r>
          </a:p>
          <a:p>
            <a:pPr marL="514350" indent="-514350" algn="l">
              <a:buAutoNum type="arabicParenR"/>
            </a:pPr>
            <a:r>
              <a:rPr lang="en-IN" dirty="0" err="1" smtClean="0"/>
              <a:t>Mag</a:t>
            </a:r>
            <a:r>
              <a:rPr lang="en-IN" dirty="0" smtClean="0"/>
              <a:t> :- Magnitude of the earthquake.</a:t>
            </a:r>
          </a:p>
          <a:p>
            <a:pPr marL="514350" indent="-514350" algn="l">
              <a:buAutoNum type="arabicParenR"/>
            </a:pPr>
            <a:r>
              <a:rPr lang="en-IN" dirty="0" err="1" smtClean="0"/>
              <a:t>Rms</a:t>
            </a:r>
            <a:r>
              <a:rPr lang="en-IN" dirty="0" smtClean="0"/>
              <a:t> :- Root Mean Square. </a:t>
            </a:r>
            <a:r>
              <a:rPr lang="en-US" dirty="0" smtClean="0"/>
              <a:t>This parameter provides a measure of the fit of the observed arrival times to the predicted arrival times for this location.</a:t>
            </a:r>
            <a:endParaRPr lang="en-IN" dirty="0" smtClean="0"/>
          </a:p>
          <a:p>
            <a:pPr marL="514350" indent="-514350" algn="l">
              <a:buAutoNum type="arabicParenR"/>
            </a:pPr>
            <a:endParaRPr lang="en-IN" dirty="0" smtClean="0"/>
          </a:p>
          <a:p>
            <a:pPr marL="514350" indent="-514350" algn="l"/>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0"/>
            <a:ext cx="6500890" cy="642918"/>
          </a:xfrm>
        </p:spPr>
        <p:txBody>
          <a:bodyPr>
            <a:normAutofit/>
          </a:bodyPr>
          <a:lstStyle/>
          <a:p>
            <a:pPr algn="l"/>
            <a:r>
              <a:rPr lang="en-IN" sz="2400" dirty="0" smtClean="0">
                <a:solidFill>
                  <a:schemeClr val="tx1"/>
                </a:solidFill>
              </a:rPr>
              <a:t>Continued :</a:t>
            </a:r>
            <a:endParaRPr lang="en-IN" sz="2200" dirty="0">
              <a:solidFill>
                <a:schemeClr val="tx1"/>
              </a:solidFill>
            </a:endParaRPr>
          </a:p>
        </p:txBody>
      </p:sp>
      <p:sp>
        <p:nvSpPr>
          <p:cNvPr id="3" name="Subtitle 2"/>
          <p:cNvSpPr>
            <a:spLocks noGrp="1"/>
          </p:cNvSpPr>
          <p:nvPr>
            <p:ph type="subTitle" idx="1"/>
          </p:nvPr>
        </p:nvSpPr>
        <p:spPr>
          <a:xfrm rot="10800000" flipV="1">
            <a:off x="533400" y="1428736"/>
            <a:ext cx="7854696" cy="5189254"/>
          </a:xfrm>
        </p:spPr>
        <p:txBody>
          <a:bodyPr>
            <a:normAutofit/>
          </a:bodyPr>
          <a:lstStyle/>
          <a:p>
            <a:pPr marL="514350" indent="-514350" algn="l">
              <a:buAutoNum type="arabicParenR"/>
            </a:pPr>
            <a:r>
              <a:rPr lang="en-IN" dirty="0" smtClean="0"/>
              <a:t>Sig</a:t>
            </a:r>
            <a:r>
              <a:rPr lang="en-IN" dirty="0" smtClean="0"/>
              <a:t> :- How significant the event is </a:t>
            </a:r>
            <a:r>
              <a:rPr lang="en-IN" dirty="0" err="1" smtClean="0"/>
              <a:t>occuring</a:t>
            </a:r>
            <a:r>
              <a:rPr lang="en-IN" dirty="0" smtClean="0"/>
              <a:t>.</a:t>
            </a:r>
            <a:endParaRPr lang="en-IN" dirty="0" smtClean="0"/>
          </a:p>
          <a:p>
            <a:pPr marL="514350" indent="-514350" algn="l">
              <a:buAutoNum type="arabicParenR"/>
            </a:pPr>
            <a:r>
              <a:rPr lang="en-IN" dirty="0" smtClean="0"/>
              <a:t>Sources :- The places where the earthquake </a:t>
            </a:r>
            <a:r>
              <a:rPr lang="en-IN" dirty="0" err="1" smtClean="0"/>
              <a:t>occured</a:t>
            </a:r>
            <a:r>
              <a:rPr lang="en-IN" dirty="0" smtClean="0"/>
              <a:t>.</a:t>
            </a:r>
          </a:p>
          <a:p>
            <a:pPr marL="514350" indent="-514350" algn="l">
              <a:buAutoNum type="arabicParenR"/>
            </a:pPr>
            <a:r>
              <a:rPr lang="en-IN" dirty="0" err="1" smtClean="0"/>
              <a:t>dmin</a:t>
            </a:r>
            <a:r>
              <a:rPr lang="en-IN" dirty="0" smtClean="0"/>
              <a:t> :- Horizontal distance from the </a:t>
            </a:r>
            <a:r>
              <a:rPr lang="en-IN" dirty="0" err="1" smtClean="0"/>
              <a:t>epicenter</a:t>
            </a:r>
            <a:r>
              <a:rPr lang="en-IN" dirty="0" smtClean="0"/>
              <a:t> to the nearest station(in degrees)</a:t>
            </a:r>
            <a:endParaRPr lang="en-IN" dirty="0" smtClean="0"/>
          </a:p>
          <a:p>
            <a:pPr marL="514350" indent="-514350" algn="l"/>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8358246" cy="1143008"/>
          </a:xfrm>
        </p:spPr>
        <p:txBody>
          <a:bodyPr>
            <a:normAutofit fontScale="90000"/>
          </a:bodyPr>
          <a:lstStyle/>
          <a:p>
            <a:pPr algn="l"/>
            <a:r>
              <a:rPr lang="en-IN" dirty="0" smtClean="0"/>
              <a:t> Generic methods created :-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r>
              <a:rPr lang="en-IN" dirty="0" smtClean="0"/>
              <a:t>        Primary method to call generic methods - </a:t>
            </a:r>
          </a:p>
          <a:p>
            <a:pPr marL="514350" indent="-514350" algn="l"/>
            <a:r>
              <a:rPr lang="en-IN" dirty="0" smtClean="0"/>
              <a:t>           I)  def create_stats(dataframe):</a:t>
            </a:r>
          </a:p>
          <a:p>
            <a:pPr marL="514350" indent="-514350" algn="l">
              <a:buAutoNum type="arabicParenR"/>
            </a:pPr>
            <a:endParaRPr lang="en-IN" dirty="0" smtClean="0"/>
          </a:p>
          <a:p>
            <a:pPr marL="514350" indent="-514350" algn="l"/>
            <a:r>
              <a:rPr lang="en-IN" dirty="0" smtClean="0"/>
              <a:t>         Methods :</a:t>
            </a:r>
          </a:p>
          <a:p>
            <a:pPr marL="514350" indent="-514350" algn="l">
              <a:buAutoNum type="arabicParenR"/>
            </a:pPr>
            <a:r>
              <a:rPr lang="en-IN" dirty="0" smtClean="0"/>
              <a:t>def create_hist(dataframe):</a:t>
            </a:r>
          </a:p>
          <a:p>
            <a:pPr marL="514350" indent="-514350" algn="l">
              <a:buAutoNum type="arabicParenR"/>
            </a:pPr>
            <a:r>
              <a:rPr lang="en-IN" dirty="0" smtClean="0"/>
              <a:t>def create_violin(dataframe):</a:t>
            </a:r>
          </a:p>
          <a:p>
            <a:pPr marL="514350" indent="-514350" algn="l">
              <a:buAutoNum type="arabicParenR"/>
            </a:pPr>
            <a:r>
              <a:rPr lang="en-IN" dirty="0" smtClean="0"/>
              <a:t>def create_linechart(dataframe):</a:t>
            </a:r>
          </a:p>
          <a:p>
            <a:pPr marL="514350" indent="-514350" algn="l">
              <a:buAutoNum type="arabicParenR"/>
            </a:pPr>
            <a:r>
              <a:rPr lang="en-IN" dirty="0" smtClean="0"/>
              <a:t>def create_stackedchart(dataframe):</a:t>
            </a:r>
          </a:p>
          <a:p>
            <a:pPr marL="514350" indent="-514350" algn="l">
              <a:buAutoNum type="arabicParenR"/>
            </a:pPr>
            <a:r>
              <a:rPr lang="en-IN" dirty="0" smtClean="0"/>
              <a:t>def create_piechart(dataframe):</a:t>
            </a:r>
          </a:p>
          <a:p>
            <a:pPr marL="514350" indent="-514350" algn="l">
              <a:buAutoNum type="arabicParenR"/>
            </a:pPr>
            <a:endParaRPr lang="en-IN" dirty="0" smtClean="0"/>
          </a:p>
          <a:p>
            <a:pPr marL="514350" indent="-514350" algn="l"/>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Project Requirement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fontScale="92500" lnSpcReduction="10000"/>
          </a:bodyPr>
          <a:lstStyle/>
          <a:p>
            <a:pPr algn="l"/>
            <a:r>
              <a:rPr lang="en-IN" sz="2800" dirty="0" smtClean="0"/>
              <a:t>1) Take a look at this site for the US Geological service Rest API for Earthquake.</a:t>
            </a:r>
            <a:br>
              <a:rPr lang="en-IN" sz="2800" dirty="0" smtClean="0"/>
            </a:br>
            <a:r>
              <a:rPr lang="en-IN" sz="2800" dirty="0" smtClean="0"/>
              <a:t>2) Create a request that returns all earthquake data for Jan-2016 in geojson format.</a:t>
            </a:r>
            <a:br>
              <a:rPr lang="en-IN" sz="2800" dirty="0" smtClean="0"/>
            </a:br>
            <a:r>
              <a:rPr lang="en-IN" sz="2800" dirty="0" smtClean="0"/>
              <a:t>3) Write python code to call the API and store the result in suitable python data structure.</a:t>
            </a:r>
            <a:br>
              <a:rPr lang="en-IN" sz="2800" dirty="0" smtClean="0"/>
            </a:br>
            <a:r>
              <a:rPr lang="en-IN" sz="2800" dirty="0" smtClean="0"/>
              <a:t>4) Extend the code to pick up all earthquake data for Jan-2016 to till date.</a:t>
            </a:r>
            <a:br>
              <a:rPr lang="en-IN" sz="2800" dirty="0" smtClean="0"/>
            </a:br>
            <a:r>
              <a:rPr lang="en-IN" sz="2800" dirty="0" smtClean="0"/>
              <a:t>5) Use a suitable visualisation approach in order to find and demonstrate trends or patterns.</a:t>
            </a:r>
            <a:br>
              <a:rPr lang="en-IN" sz="2800" dirty="0" smtClean="0"/>
            </a:br>
            <a:r>
              <a:rPr lang="en-IN" sz="2800" dirty="0" smtClean="0"/>
              <a:t>6) Be creative with the visualisation &amp; also explain about the unusual pattern in the data.</a:t>
            </a:r>
            <a:br>
              <a:rPr lang="en-IN" sz="2800" dirty="0" smtClean="0"/>
            </a:br>
            <a:r>
              <a:rPr lang="en-IN" sz="2800" dirty="0" smtClean="0"/>
              <a:t>7) Follow the same practices which we apply to production standard code. </a:t>
            </a:r>
            <a:r>
              <a:rPr lang="en-IN" sz="2800" dirty="0" err="1" smtClean="0"/>
              <a:t>i.e</a:t>
            </a:r>
            <a:r>
              <a:rPr lang="en-IN" sz="2800" dirty="0" smtClean="0"/>
              <a:t> Unit-test</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Histogram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1026" name="Picture 2" descr="C:\Users\sony\Downloads\Chart\Histogram.JPG"/>
          <p:cNvPicPr>
            <a:picLocks noChangeAspect="1" noChangeArrowheads="1"/>
          </p:cNvPicPr>
          <p:nvPr/>
        </p:nvPicPr>
        <p:blipFill>
          <a:blip r:embed="rId2" cstate="print"/>
          <a:srcRect/>
          <a:stretch>
            <a:fillRect/>
          </a:stretch>
        </p:blipFill>
        <p:spPr bwMode="auto">
          <a:xfrm>
            <a:off x="500034" y="1285860"/>
            <a:ext cx="7929618" cy="528641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Line Chart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2050" name="Picture 2" descr="C:\Users\sony\Downloads\Chart\Line_Chart.JPG"/>
          <p:cNvPicPr>
            <a:picLocks noChangeAspect="1" noChangeArrowheads="1"/>
          </p:cNvPicPr>
          <p:nvPr/>
        </p:nvPicPr>
        <p:blipFill>
          <a:blip r:embed="rId2" cstate="print"/>
          <a:srcRect/>
          <a:stretch>
            <a:fillRect/>
          </a:stretch>
        </p:blipFill>
        <p:spPr bwMode="auto">
          <a:xfrm>
            <a:off x="428596" y="1285860"/>
            <a:ext cx="8072494" cy="542928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Violin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3074" name="Picture 2" descr="C:\Users\sony\Downloads\Chart\Violin.JPG"/>
          <p:cNvPicPr>
            <a:picLocks noChangeAspect="1" noChangeArrowheads="1"/>
          </p:cNvPicPr>
          <p:nvPr/>
        </p:nvPicPr>
        <p:blipFill>
          <a:blip r:embed="rId2" cstate="print"/>
          <a:srcRect/>
          <a:stretch>
            <a:fillRect/>
          </a:stretch>
        </p:blipFill>
        <p:spPr bwMode="auto">
          <a:xfrm>
            <a:off x="428596" y="1285860"/>
            <a:ext cx="8001055" cy="535784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Stacked Chart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4098" name="Picture 2" descr="C:\Users\sony\Downloads\Chart\Stacked_Chart.JPG"/>
          <p:cNvPicPr>
            <a:picLocks noChangeAspect="1" noChangeArrowheads="1"/>
          </p:cNvPicPr>
          <p:nvPr/>
        </p:nvPicPr>
        <p:blipFill>
          <a:blip r:embed="rId2" cstate="print"/>
          <a:srcRect/>
          <a:stretch>
            <a:fillRect/>
          </a:stretch>
        </p:blipFill>
        <p:spPr bwMode="auto">
          <a:xfrm>
            <a:off x="428596" y="857232"/>
            <a:ext cx="8072494" cy="585791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Pie-Chart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5122" name="Picture 2" descr="C:\Users\sony\Downloads\Chart\Pie_Chart.JPG"/>
          <p:cNvPicPr>
            <a:picLocks noChangeAspect="1" noChangeArrowheads="1"/>
          </p:cNvPicPr>
          <p:nvPr/>
        </p:nvPicPr>
        <p:blipFill>
          <a:blip r:embed="rId2" cstate="print"/>
          <a:srcRect/>
          <a:stretch>
            <a:fillRect/>
          </a:stretch>
        </p:blipFill>
        <p:spPr bwMode="auto">
          <a:xfrm>
            <a:off x="357158" y="1214422"/>
            <a:ext cx="8286808" cy="5500726"/>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Observations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fontScale="70000" lnSpcReduction="20000"/>
          </a:bodyPr>
          <a:lstStyle/>
          <a:p>
            <a:r>
              <a:rPr lang="en-US" dirty="0" smtClean="0"/>
              <a:t>Earthquakes occur mainly as a result of plate tectonics, which involves blocks of the Earth moving about the Earth's surface. The blocks of rock move past each other along a fault. Smaller earthquakes, called foreshocks, may precede the main earthquake, and aftershocks may occur after the main earthquake. Earthquakes are mainly confined to specific areas of the Earth known as seismic zones, which coincide mainly with ocean trenches, mid-ocean ridges, and mountain ranges.</a:t>
            </a:r>
          </a:p>
          <a:p>
            <a:r>
              <a:rPr lang="en-US" dirty="0" smtClean="0"/>
              <a:t>The point of origin of an earthquake is called the focus. The </a:t>
            </a:r>
            <a:r>
              <a:rPr lang="en-US" dirty="0" smtClean="0"/>
              <a:t>epicenter </a:t>
            </a:r>
            <a:r>
              <a:rPr lang="en-US" dirty="0" smtClean="0"/>
              <a:t>is the point on the Earth's surface directly above the focus. Most earthquake foci are within a few tens of </a:t>
            </a:r>
            <a:r>
              <a:rPr lang="en-US" dirty="0" smtClean="0"/>
              <a:t>kilometers </a:t>
            </a:r>
            <a:r>
              <a:rPr lang="en-US" dirty="0" smtClean="0"/>
              <a:t>of the Earth's surface. Earthquakes less than 70 km deep are classified as shallow-focus. Intermediate-focus earthquakes are 70-300 km deep, and deep-focus earthquakes more than 300 km deep. Shallow-focus earthquakes occur in all of the Earth's seismic zones, but intermediate- and deep-focus earthquakes are almost exclusively associated with seismic zones near ocean trenches.</a:t>
            </a:r>
          </a:p>
          <a:p>
            <a:r>
              <a:rPr lang="en-US" dirty="0" smtClean="0"/>
              <a:t>The destructiveness of an earthquake depends on the size, the depth (shallow ones are more destructive) and the location. Earthquake size can be stated in terms of the damage caused (the intensity) or the amount of ground motion and the energy released by the earthquake (related to the Richter magnitude).</a:t>
            </a:r>
          </a:p>
          <a:p>
            <a:r>
              <a:rPr lang="en-US" dirty="0" smtClean="0"/>
              <a:t/>
            </a:r>
            <a:br>
              <a:rPr lang="en-US" dirty="0" smtClean="0"/>
            </a:br>
            <a:r>
              <a:rPr lang="en-IN" dirty="0" smtClean="0"/>
              <a:t> </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760" y="214290"/>
            <a:ext cx="6517958" cy="3790774"/>
          </a:xfrm>
        </p:spPr>
        <p:txBody>
          <a:bodyPr>
            <a:normAutofit/>
          </a:bodyPr>
          <a:lstStyle/>
          <a:p>
            <a:pPr algn="l"/>
            <a:r>
              <a:rPr lang="en-IN" dirty="0" smtClean="0"/>
              <a:t>    TEST </a:t>
            </a:r>
            <a:br>
              <a:rPr lang="en-IN" dirty="0" smtClean="0"/>
            </a:br>
            <a:r>
              <a:rPr lang="en-IN" dirty="0" smtClean="0"/>
              <a:t>Scenarios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r>
              <a:rPr lang="en-IN" dirty="0" smtClean="0"/>
              <a:t> </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14290"/>
            <a:ext cx="8606190" cy="1558526"/>
          </a:xfrm>
        </p:spPr>
        <p:txBody>
          <a:bodyPr>
            <a:normAutofit/>
          </a:bodyPr>
          <a:lstStyle/>
          <a:p>
            <a:pPr algn="l"/>
            <a:r>
              <a:rPr lang="en-IN" sz="4000" dirty="0" smtClean="0"/>
              <a:t>Json response to test the total count for a request URL :-</a:t>
            </a:r>
            <a:r>
              <a:rPr lang="en-IN" dirty="0" smtClean="0"/>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r>
              <a:rPr lang="en-IN" dirty="0" smtClean="0"/>
              <a:t> </a:t>
            </a:r>
            <a:endParaRPr lang="en-IN" dirty="0"/>
          </a:p>
        </p:txBody>
      </p:sp>
      <p:pic>
        <p:nvPicPr>
          <p:cNvPr id="3074" name="Picture 2" descr="C:\Users\ankurd\Downloads\Charts\Json response total count for a request URL.JPG"/>
          <p:cNvPicPr>
            <a:picLocks noChangeAspect="1" noChangeArrowheads="1"/>
          </p:cNvPicPr>
          <p:nvPr/>
        </p:nvPicPr>
        <p:blipFill>
          <a:blip r:embed="rId2" cstate="print"/>
          <a:srcRect/>
          <a:stretch>
            <a:fillRect/>
          </a:stretch>
        </p:blipFill>
        <p:spPr bwMode="auto">
          <a:xfrm>
            <a:off x="395537" y="2276872"/>
            <a:ext cx="8568952" cy="417646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85728"/>
            <a:ext cx="8715436" cy="1415080"/>
          </a:xfrm>
        </p:spPr>
        <p:txBody>
          <a:bodyPr>
            <a:normAutofit/>
          </a:bodyPr>
          <a:lstStyle/>
          <a:p>
            <a:pPr algn="l"/>
            <a:r>
              <a:rPr lang="en-IN" dirty="0" smtClean="0"/>
              <a:t>Explanation of Unit Test:-</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467544" y="1628800"/>
            <a:ext cx="7854696" cy="4917182"/>
          </a:xfrm>
        </p:spPr>
        <p:txBody>
          <a:bodyPr>
            <a:normAutofit/>
          </a:bodyPr>
          <a:lstStyle/>
          <a:p>
            <a:pPr marL="514350" indent="-514350" algn="l"/>
            <a:r>
              <a:rPr lang="en-IN" dirty="0" smtClean="0"/>
              <a:t>1)  Created a method named </a:t>
            </a:r>
            <a:r>
              <a:rPr lang="en-IN" b="1" dirty="0" smtClean="0">
                <a:solidFill>
                  <a:schemeClr val="bg1"/>
                </a:solidFill>
              </a:rPr>
              <a:t>testDataCntChk(self) </a:t>
            </a:r>
          </a:p>
          <a:p>
            <a:pPr marL="514350" indent="-514350" algn="l"/>
            <a:r>
              <a:rPr lang="en-IN" dirty="0" smtClean="0"/>
              <a:t>       to check the count of rows retrieved from the request by using the web service.</a:t>
            </a:r>
            <a:endParaRPr lang="en-IN" dirty="0"/>
          </a:p>
          <a:p>
            <a:pPr marL="514350" indent="-514350" algn="l"/>
            <a:r>
              <a:rPr lang="en-IN" dirty="0" smtClean="0"/>
              <a:t>2)  Getting the value of count from the logic of reading the geojson format for the particular </a:t>
            </a:r>
            <a:r>
              <a:rPr lang="en-IN" b="1" dirty="0" smtClean="0">
                <a:solidFill>
                  <a:schemeClr val="bg1"/>
                </a:solidFill>
              </a:rPr>
              <a:t>startdate</a:t>
            </a:r>
            <a:r>
              <a:rPr lang="en-IN" dirty="0" smtClean="0"/>
              <a:t> and </a:t>
            </a:r>
            <a:r>
              <a:rPr lang="en-IN" b="1" dirty="0" smtClean="0">
                <a:solidFill>
                  <a:schemeClr val="bg1"/>
                </a:solidFill>
              </a:rPr>
              <a:t>enddate</a:t>
            </a:r>
            <a:r>
              <a:rPr lang="en-IN" dirty="0" smtClean="0"/>
              <a:t> and comparing it with the </a:t>
            </a:r>
            <a:r>
              <a:rPr lang="en-IN" b="1" dirty="0" smtClean="0">
                <a:solidFill>
                  <a:schemeClr val="bg1"/>
                </a:solidFill>
              </a:rPr>
              <a:t>actual count</a:t>
            </a:r>
            <a:r>
              <a:rPr lang="en-IN"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3071834"/>
          </a:xfrm>
        </p:spPr>
        <p:txBody>
          <a:bodyPr>
            <a:normAutofit/>
          </a:bodyPr>
          <a:lstStyle/>
          <a:p>
            <a:pPr algn="l"/>
            <a:r>
              <a:rPr lang="en-IN" dirty="0" smtClean="0"/>
              <a:t> Questions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7500958" y="5786454"/>
            <a:ext cx="1643042" cy="831536"/>
          </a:xfrm>
        </p:spPr>
        <p:txBody>
          <a:bodyPr>
            <a:normAutofit fontScale="92500" lnSpcReduction="10000"/>
          </a:bodyPr>
          <a:lstStyle/>
          <a:p>
            <a:pPr algn="l"/>
            <a:r>
              <a:rPr lang="en-IN" dirty="0" smtClean="0"/>
              <a:t>Thanks,</a:t>
            </a:r>
          </a:p>
          <a:p>
            <a:pPr algn="l"/>
            <a:r>
              <a:rPr lang="en-IN" dirty="0" smtClean="0"/>
              <a:t>Ankur</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Flow of Application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marL="514350" indent="-514350" algn="l">
              <a:buAutoNum type="arabicParenR"/>
            </a:pPr>
            <a:r>
              <a:rPr lang="en-IN" dirty="0" smtClean="0"/>
              <a:t>Finding the </a:t>
            </a:r>
            <a:r>
              <a:rPr lang="en-IN" b="1" dirty="0" smtClean="0">
                <a:solidFill>
                  <a:schemeClr val="bg1"/>
                </a:solidFill>
              </a:rPr>
              <a:t>startdate</a:t>
            </a:r>
            <a:r>
              <a:rPr lang="en-IN" dirty="0" smtClean="0"/>
              <a:t> and </a:t>
            </a:r>
            <a:r>
              <a:rPr lang="en-IN" b="1" dirty="0" smtClean="0">
                <a:solidFill>
                  <a:schemeClr val="bg1"/>
                </a:solidFill>
              </a:rPr>
              <a:t>enddate</a:t>
            </a:r>
            <a:r>
              <a:rPr lang="en-IN" dirty="0" smtClean="0"/>
              <a:t>.</a:t>
            </a:r>
          </a:p>
          <a:p>
            <a:pPr marL="514350" indent="-514350" algn="l">
              <a:buAutoNum type="arabicParenR"/>
            </a:pPr>
            <a:r>
              <a:rPr lang="en-IN" dirty="0" smtClean="0"/>
              <a:t>Creating the </a:t>
            </a:r>
            <a:r>
              <a:rPr lang="en-IN" b="1" dirty="0" smtClean="0">
                <a:solidFill>
                  <a:schemeClr val="bg1"/>
                </a:solidFill>
              </a:rPr>
              <a:t>URL</a:t>
            </a:r>
            <a:r>
              <a:rPr lang="en-IN" dirty="0" smtClean="0"/>
              <a:t> by appending </a:t>
            </a:r>
            <a:r>
              <a:rPr lang="en-IN" b="1" dirty="0" smtClean="0">
                <a:solidFill>
                  <a:schemeClr val="bg1"/>
                </a:solidFill>
              </a:rPr>
              <a:t>startdate</a:t>
            </a:r>
            <a:r>
              <a:rPr lang="en-IN" dirty="0" smtClean="0"/>
              <a:t> and </a:t>
            </a:r>
            <a:r>
              <a:rPr lang="en-IN" b="1" dirty="0" smtClean="0">
                <a:solidFill>
                  <a:schemeClr val="bg1"/>
                </a:solidFill>
              </a:rPr>
              <a:t>enddate </a:t>
            </a:r>
            <a:r>
              <a:rPr lang="en-IN" dirty="0" smtClean="0"/>
              <a:t>dynamically</a:t>
            </a:r>
            <a:r>
              <a:rPr lang="en-IN" b="1" dirty="0" smtClean="0"/>
              <a:t>.</a:t>
            </a:r>
            <a:endParaRPr lang="en-IN" dirty="0" smtClean="0"/>
          </a:p>
          <a:p>
            <a:pPr marL="514350" indent="-514350" algn="l">
              <a:buAutoNum type="arabicParenR"/>
            </a:pPr>
            <a:r>
              <a:rPr lang="en-IN" dirty="0" smtClean="0"/>
              <a:t>Sending the request to consume the </a:t>
            </a:r>
            <a:r>
              <a:rPr lang="en-IN" b="1" dirty="0" smtClean="0">
                <a:solidFill>
                  <a:schemeClr val="bg1"/>
                </a:solidFill>
              </a:rPr>
              <a:t>Web Services </a:t>
            </a:r>
            <a:r>
              <a:rPr lang="en-IN" dirty="0" smtClean="0"/>
              <a:t>to get the data for the listed </a:t>
            </a:r>
            <a:r>
              <a:rPr lang="en-IN" b="1" dirty="0" smtClean="0">
                <a:solidFill>
                  <a:schemeClr val="bg1"/>
                </a:solidFill>
              </a:rPr>
              <a:t>startdate</a:t>
            </a:r>
            <a:r>
              <a:rPr lang="en-IN" dirty="0" smtClean="0"/>
              <a:t> and </a:t>
            </a:r>
            <a:r>
              <a:rPr lang="en-IN" b="1" dirty="0" smtClean="0">
                <a:solidFill>
                  <a:schemeClr val="bg1"/>
                </a:solidFill>
              </a:rPr>
              <a:t>enddate </a:t>
            </a:r>
            <a:r>
              <a:rPr lang="en-IN" dirty="0" smtClean="0"/>
              <a:t>in</a:t>
            </a:r>
            <a:r>
              <a:rPr lang="en-IN" b="1" dirty="0" smtClean="0">
                <a:solidFill>
                  <a:schemeClr val="bg1"/>
                </a:solidFill>
              </a:rPr>
              <a:t> geojson </a:t>
            </a:r>
            <a:r>
              <a:rPr lang="en-IN" dirty="0" smtClean="0"/>
              <a:t>format.</a:t>
            </a:r>
          </a:p>
          <a:p>
            <a:pPr marL="514350" indent="-514350" algn="l">
              <a:buAutoNum type="arabicParenR"/>
            </a:pPr>
            <a:r>
              <a:rPr lang="en-IN" dirty="0" smtClean="0"/>
              <a:t>Reading the jeojson file and storing the ‘</a:t>
            </a:r>
            <a:r>
              <a:rPr lang="en-IN" b="1" dirty="0" smtClean="0">
                <a:solidFill>
                  <a:schemeClr val="bg1"/>
                </a:solidFill>
              </a:rPr>
              <a:t>features</a:t>
            </a:r>
            <a:r>
              <a:rPr lang="en-IN" dirty="0" smtClean="0"/>
              <a:t>’ containing header like ‘</a:t>
            </a:r>
            <a:r>
              <a:rPr lang="en-IN" b="1" dirty="0" smtClean="0">
                <a:solidFill>
                  <a:schemeClr val="bg1"/>
                </a:solidFill>
              </a:rPr>
              <a:t>geometry</a:t>
            </a:r>
            <a:r>
              <a:rPr lang="en-IN" dirty="0" smtClean="0"/>
              <a:t>’ and ‘</a:t>
            </a:r>
            <a:r>
              <a:rPr lang="en-IN" b="1" dirty="0" smtClean="0">
                <a:solidFill>
                  <a:schemeClr val="bg1"/>
                </a:solidFill>
              </a:rPr>
              <a:t>properties</a:t>
            </a:r>
            <a:r>
              <a:rPr lang="en-IN" dirty="0" smtClean="0"/>
              <a:t>’ data into a dictionary.</a:t>
            </a:r>
          </a:p>
          <a:p>
            <a:pPr marL="514350" indent="-514350" algn="l">
              <a:buAutoNum type="arabicParenR"/>
            </a:pPr>
            <a:r>
              <a:rPr lang="en-IN" dirty="0" smtClean="0"/>
              <a:t>Iterating the loop to append the same attributes in a list. By this we have </a:t>
            </a:r>
            <a:r>
              <a:rPr lang="en-IN" b="1" dirty="0" smtClean="0">
                <a:solidFill>
                  <a:schemeClr val="bg1"/>
                </a:solidFill>
              </a:rPr>
              <a:t>28</a:t>
            </a:r>
            <a:r>
              <a:rPr lang="en-IN" dirty="0" smtClean="0"/>
              <a:t> attributes list containing all the data from geojson file in distributed way.</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Flow of Application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marL="514350" indent="-514350" algn="l"/>
            <a:r>
              <a:rPr lang="en-IN" dirty="0" smtClean="0"/>
              <a:t>6)  Creating a </a:t>
            </a:r>
            <a:r>
              <a:rPr lang="en-IN" b="1" dirty="0" smtClean="0">
                <a:solidFill>
                  <a:schemeClr val="bg1"/>
                </a:solidFill>
              </a:rPr>
              <a:t>Data Frame </a:t>
            </a:r>
            <a:r>
              <a:rPr lang="en-IN" dirty="0" smtClean="0"/>
              <a:t>from the dictionary of attributes having all the data.</a:t>
            </a:r>
          </a:p>
          <a:p>
            <a:pPr marL="514350" indent="-514350" algn="l"/>
            <a:r>
              <a:rPr lang="en-IN" dirty="0" smtClean="0"/>
              <a:t>7)  Iterating the whole logic for different </a:t>
            </a:r>
            <a:r>
              <a:rPr lang="en-IN" b="1" dirty="0" smtClean="0">
                <a:solidFill>
                  <a:schemeClr val="bg1"/>
                </a:solidFill>
              </a:rPr>
              <a:t>startdate</a:t>
            </a:r>
            <a:r>
              <a:rPr lang="en-IN" dirty="0" smtClean="0"/>
              <a:t> and </a:t>
            </a:r>
            <a:r>
              <a:rPr lang="en-IN" b="1" dirty="0" smtClean="0">
                <a:solidFill>
                  <a:schemeClr val="bg1"/>
                </a:solidFill>
              </a:rPr>
              <a:t>enddate</a:t>
            </a:r>
            <a:r>
              <a:rPr lang="en-IN" dirty="0" smtClean="0"/>
              <a:t>  and appending the sub Data Frames to a main Data frame</a:t>
            </a:r>
            <a:r>
              <a:rPr lang="en-IN" b="1" dirty="0" smtClean="0"/>
              <a:t>.</a:t>
            </a:r>
            <a:endParaRPr lang="en-IN" dirty="0" smtClean="0"/>
          </a:p>
          <a:p>
            <a:pPr marL="514350" indent="-514350" algn="l"/>
            <a:r>
              <a:rPr lang="en-IN" dirty="0" smtClean="0"/>
              <a:t>8)  After getting all the data in the main Data Frame start calling the </a:t>
            </a:r>
            <a:r>
              <a:rPr lang="en-IN" b="1" dirty="0" smtClean="0">
                <a:solidFill>
                  <a:schemeClr val="bg1"/>
                </a:solidFill>
              </a:rPr>
              <a:t>create_stats()</a:t>
            </a:r>
            <a:r>
              <a:rPr lang="en-IN" dirty="0" smtClean="0"/>
              <a:t> to create different visualisations on the data to analyse.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85728"/>
            <a:ext cx="8715436" cy="1415080"/>
          </a:xfrm>
        </p:spPr>
        <p:txBody>
          <a:bodyPr>
            <a:normAutofit fontScale="90000"/>
          </a:bodyPr>
          <a:lstStyle/>
          <a:p>
            <a:pPr algn="l"/>
            <a:r>
              <a:rPr lang="en-IN" dirty="0" smtClean="0"/>
              <a:t>Execution &amp; outcome of the Application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700808"/>
            <a:ext cx="7854696" cy="4917182"/>
          </a:xfrm>
        </p:spPr>
        <p:txBody>
          <a:bodyPr>
            <a:normAutofit lnSpcReduction="10000"/>
          </a:bodyPr>
          <a:lstStyle/>
          <a:p>
            <a:pPr marL="514350" indent="-514350" algn="l"/>
            <a:r>
              <a:rPr lang="en-IN" dirty="0" smtClean="0"/>
              <a:t>1)  During the execution application will print out the dynamically created </a:t>
            </a:r>
            <a:r>
              <a:rPr lang="en-IN" b="1" dirty="0" smtClean="0">
                <a:solidFill>
                  <a:schemeClr val="bg1"/>
                </a:solidFill>
              </a:rPr>
              <a:t>URL</a:t>
            </a:r>
            <a:r>
              <a:rPr lang="en-IN" dirty="0" smtClean="0"/>
              <a:t> for which the processing is going on.</a:t>
            </a:r>
          </a:p>
          <a:p>
            <a:pPr marL="514350" indent="-514350" algn="l"/>
            <a:r>
              <a:rPr lang="en-IN" dirty="0" smtClean="0"/>
              <a:t>2)  Application will be executed from </a:t>
            </a:r>
            <a:r>
              <a:rPr lang="en-IN" b="1" dirty="0" smtClean="0">
                <a:solidFill>
                  <a:schemeClr val="bg1"/>
                </a:solidFill>
              </a:rPr>
              <a:t>Jan-2016</a:t>
            </a:r>
            <a:r>
              <a:rPr lang="en-IN" dirty="0" smtClean="0"/>
              <a:t> to </a:t>
            </a:r>
            <a:r>
              <a:rPr lang="en-IN" b="1" dirty="0" smtClean="0">
                <a:solidFill>
                  <a:schemeClr val="bg1"/>
                </a:solidFill>
              </a:rPr>
              <a:t>till</a:t>
            </a:r>
            <a:r>
              <a:rPr lang="en-IN" dirty="0" smtClean="0"/>
              <a:t> </a:t>
            </a:r>
            <a:r>
              <a:rPr lang="en-IN" b="1" dirty="0" smtClean="0">
                <a:solidFill>
                  <a:schemeClr val="bg1"/>
                </a:solidFill>
              </a:rPr>
              <a:t>date</a:t>
            </a:r>
            <a:r>
              <a:rPr lang="en-IN" dirty="0" smtClean="0"/>
              <a:t> in equally distributed different segments. So, that it will not get any prompt of Bad Request from Web service.</a:t>
            </a:r>
          </a:p>
          <a:p>
            <a:pPr marL="514350" indent="-514350" algn="l"/>
            <a:r>
              <a:rPr lang="en-IN" dirty="0" smtClean="0"/>
              <a:t>3)  Different type of </a:t>
            </a:r>
            <a:r>
              <a:rPr lang="en-IN" b="1" dirty="0" smtClean="0">
                <a:solidFill>
                  <a:schemeClr val="bg1"/>
                </a:solidFill>
              </a:rPr>
              <a:t>statistical</a:t>
            </a:r>
            <a:r>
              <a:rPr lang="en-IN" dirty="0" smtClean="0"/>
              <a:t> graph will be created at the end of the execution on the data retrieved from web.</a:t>
            </a:r>
          </a:p>
          <a:p>
            <a:pPr algn="l"/>
            <a:r>
              <a:rPr lang="en-IN" dirty="0" smtClean="0"/>
              <a:t>4)  The application will take around </a:t>
            </a:r>
            <a:r>
              <a:rPr lang="en-IN" b="1" dirty="0" smtClean="0">
                <a:solidFill>
                  <a:schemeClr val="bg1"/>
                </a:solidFill>
              </a:rPr>
              <a:t>2mins </a:t>
            </a:r>
            <a:r>
              <a:rPr lang="en-IN" dirty="0" smtClean="0"/>
              <a:t>to </a:t>
            </a:r>
            <a:r>
              <a:rPr lang="en-IN" b="1" dirty="0" smtClean="0">
                <a:solidFill>
                  <a:schemeClr val="bg1"/>
                </a:solidFill>
              </a:rPr>
              <a:t>4mins</a:t>
            </a:r>
            <a:r>
              <a:rPr lang="en-IN" dirty="0" smtClean="0"/>
              <a:t>       based on getting the web response.</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8643998" cy="3286148"/>
          </a:xfrm>
        </p:spPr>
        <p:txBody>
          <a:bodyPr>
            <a:normAutofit/>
          </a:bodyPr>
          <a:lstStyle/>
          <a:p>
            <a:pPr algn="l"/>
            <a:r>
              <a:rPr lang="en-IN" dirty="0" smtClean="0"/>
              <a:t>Explaining the data structure containing the Data Frames from variable explorer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5143512"/>
            <a:ext cx="7854696" cy="1474478"/>
          </a:xfrm>
        </p:spPr>
        <p:txBody>
          <a:bodyPr>
            <a:normAutofit/>
          </a:bodyPr>
          <a:lstStyle/>
          <a:p>
            <a:pPr algn="l"/>
            <a:r>
              <a:rPr lang="en-IN" dirty="0" smtClean="0"/>
              <a:t>PageSrc = urllib.request.urlopen(</a:t>
            </a:r>
            <a:r>
              <a:rPr lang="en-IN" dirty="0" err="1" smtClean="0"/>
              <a:t>up_Url</a:t>
            </a:r>
            <a:r>
              <a:rPr lang="en-IN" dirty="0" smtClean="0"/>
              <a:t>).read()</a:t>
            </a:r>
          </a:p>
          <a:p>
            <a:pPr algn="l"/>
            <a:r>
              <a:rPr lang="en-IN" dirty="0" smtClean="0"/>
              <a:t>        data =json.loads(</a:t>
            </a:r>
            <a:r>
              <a:rPr lang="en-IN" dirty="0" err="1" smtClean="0"/>
              <a:t>PageSrc.decode</a:t>
            </a:r>
            <a:r>
              <a:rPr lang="en-IN" dirty="0" smtClean="0"/>
              <a:t>('utf-8'))</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4290"/>
            <a:ext cx="8678198" cy="785818"/>
          </a:xfrm>
        </p:spPr>
        <p:txBody>
          <a:bodyPr>
            <a:normAutofit fontScale="90000"/>
          </a:bodyPr>
          <a:lstStyle/>
          <a:p>
            <a:pPr algn="l"/>
            <a:r>
              <a:rPr lang="en-IN" sz="4000" dirty="0" smtClean="0"/>
              <a:t>Json request data for a specific URL :-</a:t>
            </a:r>
            <a:r>
              <a:rPr lang="en-IN" dirty="0" smtClean="0"/>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1026" name="Picture 2" descr="C:\Users\ankurd\Downloads\Charts\Json request data.JPG"/>
          <p:cNvPicPr>
            <a:picLocks noChangeAspect="1" noChangeArrowheads="1"/>
          </p:cNvPicPr>
          <p:nvPr/>
        </p:nvPicPr>
        <p:blipFill>
          <a:blip r:embed="rId2" cstate="print"/>
          <a:srcRect/>
          <a:stretch>
            <a:fillRect/>
          </a:stretch>
        </p:blipFill>
        <p:spPr bwMode="auto">
          <a:xfrm>
            <a:off x="251520" y="1052736"/>
            <a:ext cx="8496944" cy="561662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14290"/>
            <a:ext cx="8750206" cy="785818"/>
          </a:xfrm>
        </p:spPr>
        <p:txBody>
          <a:bodyPr>
            <a:normAutofit fontScale="90000"/>
          </a:bodyPr>
          <a:lstStyle/>
          <a:p>
            <a:pPr algn="l"/>
            <a:r>
              <a:rPr lang="en-IN" sz="4000" dirty="0" smtClean="0"/>
              <a:t>One row of Json in breakage format:-</a:t>
            </a:r>
            <a:r>
              <a:rPr lang="en-IN" dirty="0" smtClean="0"/>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2050" name="Picture 2" descr="C:\Users\ankurd\Downloads\Charts\Json breakage.JPG"/>
          <p:cNvPicPr>
            <a:picLocks noChangeAspect="1" noChangeArrowheads="1"/>
          </p:cNvPicPr>
          <p:nvPr/>
        </p:nvPicPr>
        <p:blipFill>
          <a:blip r:embed="rId2" cstate="print"/>
          <a:srcRect/>
          <a:stretch>
            <a:fillRect/>
          </a:stretch>
        </p:blipFill>
        <p:spPr bwMode="auto">
          <a:xfrm>
            <a:off x="323528" y="908720"/>
            <a:ext cx="8496943" cy="580481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14290"/>
            <a:ext cx="7286676" cy="785818"/>
          </a:xfrm>
        </p:spPr>
        <p:txBody>
          <a:bodyPr>
            <a:normAutofit fontScale="90000"/>
          </a:bodyPr>
          <a:lstStyle/>
          <a:p>
            <a:pPr algn="l"/>
            <a:r>
              <a:rPr lang="en-IN" dirty="0" smtClean="0"/>
              <a:t/>
            </a:r>
            <a:br>
              <a:rPr lang="en-IN" dirty="0" smtClean="0"/>
            </a:br>
            <a:endParaRPr lang="en-IN" sz="2200" dirty="0">
              <a:solidFill>
                <a:schemeClr val="tx1"/>
              </a:solidFill>
            </a:endParaRPr>
          </a:p>
        </p:txBody>
      </p:sp>
      <p:sp>
        <p:nvSpPr>
          <p:cNvPr id="3" name="Subtitle 2"/>
          <p:cNvSpPr>
            <a:spLocks noGrp="1"/>
          </p:cNvSpPr>
          <p:nvPr>
            <p:ph type="subTitle" idx="1"/>
          </p:nvPr>
        </p:nvSpPr>
        <p:spPr>
          <a:xfrm rot="10800000" flipV="1">
            <a:off x="533400" y="1285860"/>
            <a:ext cx="7854696" cy="5332130"/>
          </a:xfrm>
        </p:spPr>
        <p:txBody>
          <a:bodyPr>
            <a:normAutofit/>
          </a:bodyPr>
          <a:lstStyle/>
          <a:p>
            <a:pPr algn="l"/>
            <a:endParaRPr lang="en-IN" dirty="0"/>
          </a:p>
        </p:txBody>
      </p:sp>
      <p:pic>
        <p:nvPicPr>
          <p:cNvPr id="8194" name="Picture 2" descr="C:\Users\sony\Downloads\Chart\Data variable.PNG"/>
          <p:cNvPicPr>
            <a:picLocks noChangeAspect="1" noChangeArrowheads="1"/>
          </p:cNvPicPr>
          <p:nvPr/>
        </p:nvPicPr>
        <p:blipFill>
          <a:blip r:embed="rId2" cstate="print"/>
          <a:srcRect/>
          <a:stretch>
            <a:fillRect/>
          </a:stretch>
        </p:blipFill>
        <p:spPr bwMode="auto">
          <a:xfrm>
            <a:off x="428596" y="142853"/>
            <a:ext cx="8072494" cy="2143140"/>
          </a:xfrm>
          <a:prstGeom prst="rect">
            <a:avLst/>
          </a:prstGeom>
          <a:noFill/>
        </p:spPr>
      </p:pic>
      <p:pic>
        <p:nvPicPr>
          <p:cNvPr id="8195" name="Picture 3" descr="C:\Users\sony\Downloads\Chart\features variable value.PNG"/>
          <p:cNvPicPr>
            <a:picLocks noChangeAspect="1" noChangeArrowheads="1"/>
          </p:cNvPicPr>
          <p:nvPr/>
        </p:nvPicPr>
        <p:blipFill>
          <a:blip r:embed="rId3" cstate="print"/>
          <a:srcRect/>
          <a:stretch>
            <a:fillRect/>
          </a:stretch>
        </p:blipFill>
        <p:spPr bwMode="auto">
          <a:xfrm>
            <a:off x="357158" y="2371725"/>
            <a:ext cx="8259763" cy="44862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594</TotalTime>
  <Words>980</Words>
  <Application>Microsoft Office PowerPoint</Application>
  <PresentationFormat>On-screen Show (4:3)</PresentationFormat>
  <Paragraphs>89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Application Build to analyse geological data of earthquake</vt:lpstr>
      <vt:lpstr>Project Requirement :- </vt:lpstr>
      <vt:lpstr>Flow of Application :- </vt:lpstr>
      <vt:lpstr>Flow of Application :- </vt:lpstr>
      <vt:lpstr>Execution &amp; outcome of the Application :- </vt:lpstr>
      <vt:lpstr>Explaining the data structure containing the Data Frames from variable explorer :- </vt:lpstr>
      <vt:lpstr>Json request data for a specific URL :- </vt:lpstr>
      <vt:lpstr>One row of Json in breakage format:- </vt:lpstr>
      <vt:lpstr> </vt:lpstr>
      <vt:lpstr>separating geometry , id, properties, type and making a list :</vt:lpstr>
      <vt:lpstr> Dataframe contains list of variables present under Json : </vt:lpstr>
      <vt:lpstr> Data Frame:- </vt:lpstr>
      <vt:lpstr>Generic Methods Created :- </vt:lpstr>
      <vt:lpstr>Generic Methods Created :- </vt:lpstr>
      <vt:lpstr>Static code Analysis :- </vt:lpstr>
      <vt:lpstr>Graphical representation of Data :- </vt:lpstr>
      <vt:lpstr>Columns to be consider for analytics :- </vt:lpstr>
      <vt:lpstr>Continued :</vt:lpstr>
      <vt:lpstr> Generic methods created :- :- </vt:lpstr>
      <vt:lpstr>Histogram :- </vt:lpstr>
      <vt:lpstr>Line Chart :- </vt:lpstr>
      <vt:lpstr>Violin :- </vt:lpstr>
      <vt:lpstr>Stacked Chart :- </vt:lpstr>
      <vt:lpstr>Pie-Chart :- </vt:lpstr>
      <vt:lpstr>Observations :- </vt:lpstr>
      <vt:lpstr>    TEST  Scenarios : </vt:lpstr>
      <vt:lpstr>Json response to test the total count for a request URL :- </vt:lpstr>
      <vt:lpstr>Explanation of Unit Test:- </vt:lpstr>
      <vt:lpstr> Questions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116</cp:revision>
  <dcterms:created xsi:type="dcterms:W3CDTF">2017-02-04T10:40:00Z</dcterms:created>
  <dcterms:modified xsi:type="dcterms:W3CDTF">2020-04-12T09:08:47Z</dcterms:modified>
</cp:coreProperties>
</file>