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4"/>
  </p:notesMasterIdLst>
  <p:sldIdLst>
    <p:sldId id="257" r:id="rId2"/>
    <p:sldId id="258" r:id="rId3"/>
    <p:sldId id="280" r:id="rId4"/>
    <p:sldId id="281" r:id="rId5"/>
    <p:sldId id="279" r:id="rId6"/>
    <p:sldId id="291" r:id="rId7"/>
    <p:sldId id="282" r:id="rId8"/>
    <p:sldId id="292" r:id="rId9"/>
    <p:sldId id="286" r:id="rId10"/>
    <p:sldId id="287" r:id="rId11"/>
    <p:sldId id="289" r:id="rId12"/>
    <p:sldId id="293"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755" autoAdjust="0"/>
  </p:normalViewPr>
  <p:slideViewPr>
    <p:cSldViewPr snapToGrid="0">
      <p:cViewPr varScale="1">
        <p:scale>
          <a:sx n="75" d="100"/>
          <a:sy n="75" d="100"/>
        </p:scale>
        <p:origin x="9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Prakhar\Desktop\Univariate_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[Univariate_Analysis.xlsx]pdays!PivotTable10</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pdays!$D$2</c:f>
              <c:strCache>
                <c:ptCount val="1"/>
                <c:pt idx="0">
                  <c:v>Total</c:v>
                </c:pt>
              </c:strCache>
            </c:strRef>
          </c:tx>
          <c:spPr>
            <a:solidFill>
              <a:schemeClr val="accent1"/>
            </a:solidFill>
            <a:ln>
              <a:noFill/>
            </a:ln>
            <a:effectLst/>
          </c:spPr>
          <c:invertIfNegative val="0"/>
          <c:cat>
            <c:strRef>
              <c:f>pdays!$C$3:$C$549</c:f>
              <c:strCache>
                <c:ptCount val="546"/>
                <c:pt idx="0">
                  <c:v>0</c:v>
                </c:pt>
                <c:pt idx="1">
                  <c:v>1</c:v>
                </c:pt>
                <c:pt idx="2">
                  <c:v>2</c:v>
                </c:pt>
                <c:pt idx="3">
                  <c:v>3</c:v>
                </c:pt>
                <c:pt idx="4">
                  <c:v>4</c:v>
                </c:pt>
                <c:pt idx="5">
                  <c:v>5</c:v>
                </c:pt>
                <c:pt idx="6">
                  <c:v>6</c:v>
                </c:pt>
                <c:pt idx="7">
                  <c:v>7</c:v>
                </c:pt>
                <c:pt idx="8">
                  <c:v>8</c:v>
                </c:pt>
                <c:pt idx="9">
                  <c:v>9</c:v>
                </c:pt>
                <c:pt idx="10">
                  <c:v>10</c:v>
                </c:pt>
                <c:pt idx="11">
                  <c:v>12</c:v>
                </c:pt>
                <c:pt idx="12">
                  <c:v>13</c:v>
                </c:pt>
                <c:pt idx="13">
                  <c:v>14</c:v>
                </c:pt>
                <c:pt idx="14">
                  <c:v>15</c:v>
                </c:pt>
                <c:pt idx="15">
                  <c:v>17</c:v>
                </c:pt>
                <c:pt idx="16">
                  <c:v>18</c:v>
                </c:pt>
                <c:pt idx="17">
                  <c:v>19</c:v>
                </c:pt>
                <c:pt idx="18">
                  <c:v>20</c:v>
                </c:pt>
                <c:pt idx="19">
                  <c:v>21</c:v>
                </c:pt>
                <c:pt idx="20">
                  <c:v>22</c:v>
                </c:pt>
                <c:pt idx="21">
                  <c:v>24</c:v>
                </c:pt>
                <c:pt idx="22">
                  <c:v>25</c:v>
                </c:pt>
                <c:pt idx="23">
                  <c:v>26</c:v>
                </c:pt>
                <c:pt idx="24">
                  <c:v>27</c:v>
                </c:pt>
                <c:pt idx="25">
                  <c:v>28</c:v>
                </c:pt>
                <c:pt idx="26">
                  <c:v>29</c:v>
                </c:pt>
                <c:pt idx="27">
                  <c:v>30</c:v>
                </c:pt>
                <c:pt idx="28">
                  <c:v>31</c:v>
                </c:pt>
                <c:pt idx="29">
                  <c:v>32</c:v>
                </c:pt>
                <c:pt idx="30">
                  <c:v>33</c:v>
                </c:pt>
                <c:pt idx="31">
                  <c:v>34</c:v>
                </c:pt>
                <c:pt idx="32">
                  <c:v>35</c:v>
                </c:pt>
                <c:pt idx="33">
                  <c:v>36</c:v>
                </c:pt>
                <c:pt idx="34">
                  <c:v>37</c:v>
                </c:pt>
                <c:pt idx="35">
                  <c:v>38</c:v>
                </c:pt>
                <c:pt idx="36">
                  <c:v>39</c:v>
                </c:pt>
                <c:pt idx="37">
                  <c:v>40</c:v>
                </c:pt>
                <c:pt idx="38">
                  <c:v>41</c:v>
                </c:pt>
                <c:pt idx="39">
                  <c:v>42</c:v>
                </c:pt>
                <c:pt idx="40">
                  <c:v>43</c:v>
                </c:pt>
                <c:pt idx="41">
                  <c:v>44</c:v>
                </c:pt>
                <c:pt idx="42">
                  <c:v>45</c:v>
                </c:pt>
                <c:pt idx="43">
                  <c:v>46</c:v>
                </c:pt>
                <c:pt idx="44">
                  <c:v>47</c:v>
                </c:pt>
                <c:pt idx="45">
                  <c:v>48</c:v>
                </c:pt>
                <c:pt idx="46">
                  <c:v>49</c:v>
                </c:pt>
                <c:pt idx="47">
                  <c:v>50</c:v>
                </c:pt>
                <c:pt idx="48">
                  <c:v>51</c:v>
                </c:pt>
                <c:pt idx="49">
                  <c:v>52</c:v>
                </c:pt>
                <c:pt idx="50">
                  <c:v>53</c:v>
                </c:pt>
                <c:pt idx="51">
                  <c:v>54</c:v>
                </c:pt>
                <c:pt idx="52">
                  <c:v>55</c:v>
                </c:pt>
                <c:pt idx="53">
                  <c:v>56</c:v>
                </c:pt>
                <c:pt idx="54">
                  <c:v>57</c:v>
                </c:pt>
                <c:pt idx="55">
                  <c:v>58</c:v>
                </c:pt>
                <c:pt idx="56">
                  <c:v>59</c:v>
                </c:pt>
                <c:pt idx="57">
                  <c:v>60</c:v>
                </c:pt>
                <c:pt idx="58">
                  <c:v>61</c:v>
                </c:pt>
                <c:pt idx="59">
                  <c:v>62</c:v>
                </c:pt>
                <c:pt idx="60">
                  <c:v>63</c:v>
                </c:pt>
                <c:pt idx="61">
                  <c:v>64</c:v>
                </c:pt>
                <c:pt idx="62">
                  <c:v>65</c:v>
                </c:pt>
                <c:pt idx="63">
                  <c:v>66</c:v>
                </c:pt>
                <c:pt idx="64">
                  <c:v>67</c:v>
                </c:pt>
                <c:pt idx="65">
                  <c:v>68</c:v>
                </c:pt>
                <c:pt idx="66">
                  <c:v>69</c:v>
                </c:pt>
                <c:pt idx="67">
                  <c:v>70</c:v>
                </c:pt>
                <c:pt idx="68">
                  <c:v>71</c:v>
                </c:pt>
                <c:pt idx="69">
                  <c:v>72</c:v>
                </c:pt>
                <c:pt idx="70">
                  <c:v>73</c:v>
                </c:pt>
                <c:pt idx="71">
                  <c:v>74</c:v>
                </c:pt>
                <c:pt idx="72">
                  <c:v>75</c:v>
                </c:pt>
                <c:pt idx="73">
                  <c:v>76</c:v>
                </c:pt>
                <c:pt idx="74">
                  <c:v>77</c:v>
                </c:pt>
                <c:pt idx="75">
                  <c:v>78</c:v>
                </c:pt>
                <c:pt idx="76">
                  <c:v>79</c:v>
                </c:pt>
                <c:pt idx="77">
                  <c:v>80</c:v>
                </c:pt>
                <c:pt idx="78">
                  <c:v>81</c:v>
                </c:pt>
                <c:pt idx="79">
                  <c:v>82</c:v>
                </c:pt>
                <c:pt idx="80">
                  <c:v>83</c:v>
                </c:pt>
                <c:pt idx="81">
                  <c:v>84</c:v>
                </c:pt>
                <c:pt idx="82">
                  <c:v>85</c:v>
                </c:pt>
                <c:pt idx="83">
                  <c:v>86</c:v>
                </c:pt>
                <c:pt idx="84">
                  <c:v>87</c:v>
                </c:pt>
                <c:pt idx="85">
                  <c:v>88</c:v>
                </c:pt>
                <c:pt idx="86">
                  <c:v>89</c:v>
                </c:pt>
                <c:pt idx="87">
                  <c:v>90</c:v>
                </c:pt>
                <c:pt idx="88">
                  <c:v>91</c:v>
                </c:pt>
                <c:pt idx="89">
                  <c:v>92</c:v>
                </c:pt>
                <c:pt idx="90">
                  <c:v>93</c:v>
                </c:pt>
                <c:pt idx="91">
                  <c:v>94</c:v>
                </c:pt>
                <c:pt idx="92">
                  <c:v>95</c:v>
                </c:pt>
                <c:pt idx="93">
                  <c:v>96</c:v>
                </c:pt>
                <c:pt idx="94">
                  <c:v>97</c:v>
                </c:pt>
                <c:pt idx="95">
                  <c:v>98</c:v>
                </c:pt>
                <c:pt idx="96">
                  <c:v>99</c:v>
                </c:pt>
                <c:pt idx="97">
                  <c:v>100</c:v>
                </c:pt>
                <c:pt idx="98">
                  <c:v>101</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141</c:v>
                </c:pt>
                <c:pt idx="139">
                  <c:v>142</c:v>
                </c:pt>
                <c:pt idx="140">
                  <c:v>143</c:v>
                </c:pt>
                <c:pt idx="141">
                  <c:v>144</c:v>
                </c:pt>
                <c:pt idx="142">
                  <c:v>145</c:v>
                </c:pt>
                <c:pt idx="143">
                  <c:v>146</c:v>
                </c:pt>
                <c:pt idx="144">
                  <c:v>147</c:v>
                </c:pt>
                <c:pt idx="145">
                  <c:v>148</c:v>
                </c:pt>
                <c:pt idx="146">
                  <c:v>149</c:v>
                </c:pt>
                <c:pt idx="147">
                  <c:v>150</c:v>
                </c:pt>
                <c:pt idx="148">
                  <c:v>151</c:v>
                </c:pt>
                <c:pt idx="149">
                  <c:v>152</c:v>
                </c:pt>
                <c:pt idx="150">
                  <c:v>153</c:v>
                </c:pt>
                <c:pt idx="151">
                  <c:v>154</c:v>
                </c:pt>
                <c:pt idx="152">
                  <c:v>155</c:v>
                </c:pt>
                <c:pt idx="153">
                  <c:v>156</c:v>
                </c:pt>
                <c:pt idx="154">
                  <c:v>157</c:v>
                </c:pt>
                <c:pt idx="155">
                  <c:v>158</c:v>
                </c:pt>
                <c:pt idx="156">
                  <c:v>159</c:v>
                </c:pt>
                <c:pt idx="157">
                  <c:v>160</c:v>
                </c:pt>
                <c:pt idx="158">
                  <c:v>161</c:v>
                </c:pt>
                <c:pt idx="159">
                  <c:v>162</c:v>
                </c:pt>
                <c:pt idx="160">
                  <c:v>163</c:v>
                </c:pt>
                <c:pt idx="161">
                  <c:v>164</c:v>
                </c:pt>
                <c:pt idx="162">
                  <c:v>165</c:v>
                </c:pt>
                <c:pt idx="163">
                  <c:v>166</c:v>
                </c:pt>
                <c:pt idx="164">
                  <c:v>167</c:v>
                </c:pt>
                <c:pt idx="165">
                  <c:v>168</c:v>
                </c:pt>
                <c:pt idx="166">
                  <c:v>169</c:v>
                </c:pt>
                <c:pt idx="167">
                  <c:v>170</c:v>
                </c:pt>
                <c:pt idx="168">
                  <c:v>171</c:v>
                </c:pt>
                <c:pt idx="169">
                  <c:v>172</c:v>
                </c:pt>
                <c:pt idx="170">
                  <c:v>173</c:v>
                </c:pt>
                <c:pt idx="171">
                  <c:v>174</c:v>
                </c:pt>
                <c:pt idx="172">
                  <c:v>175</c:v>
                </c:pt>
                <c:pt idx="173">
                  <c:v>176</c:v>
                </c:pt>
                <c:pt idx="174">
                  <c:v>177</c:v>
                </c:pt>
                <c:pt idx="175">
                  <c:v>178</c:v>
                </c:pt>
                <c:pt idx="176">
                  <c:v>179</c:v>
                </c:pt>
                <c:pt idx="177">
                  <c:v>180</c:v>
                </c:pt>
                <c:pt idx="178">
                  <c:v>181</c:v>
                </c:pt>
                <c:pt idx="179">
                  <c:v>182</c:v>
                </c:pt>
                <c:pt idx="180">
                  <c:v>183</c:v>
                </c:pt>
                <c:pt idx="181">
                  <c:v>184</c:v>
                </c:pt>
                <c:pt idx="182">
                  <c:v>185</c:v>
                </c:pt>
                <c:pt idx="183">
                  <c:v>186</c:v>
                </c:pt>
                <c:pt idx="184">
                  <c:v>187</c:v>
                </c:pt>
                <c:pt idx="185">
                  <c:v>188</c:v>
                </c:pt>
                <c:pt idx="186">
                  <c:v>189</c:v>
                </c:pt>
                <c:pt idx="187">
                  <c:v>190</c:v>
                </c:pt>
                <c:pt idx="188">
                  <c:v>191</c:v>
                </c:pt>
                <c:pt idx="189">
                  <c:v>192</c:v>
                </c:pt>
                <c:pt idx="190">
                  <c:v>193</c:v>
                </c:pt>
                <c:pt idx="191">
                  <c:v>194</c:v>
                </c:pt>
                <c:pt idx="192">
                  <c:v>195</c:v>
                </c:pt>
                <c:pt idx="193">
                  <c:v>196</c:v>
                </c:pt>
                <c:pt idx="194">
                  <c:v>197</c:v>
                </c:pt>
                <c:pt idx="195">
                  <c:v>198</c:v>
                </c:pt>
                <c:pt idx="196">
                  <c:v>199</c:v>
                </c:pt>
                <c:pt idx="197">
                  <c:v>200</c:v>
                </c:pt>
                <c:pt idx="198">
                  <c:v>201</c:v>
                </c:pt>
                <c:pt idx="199">
                  <c:v>202</c:v>
                </c:pt>
                <c:pt idx="200">
                  <c:v>203</c:v>
                </c:pt>
                <c:pt idx="201">
                  <c:v>204</c:v>
                </c:pt>
                <c:pt idx="202">
                  <c:v>205</c:v>
                </c:pt>
                <c:pt idx="203">
                  <c:v>206</c:v>
                </c:pt>
                <c:pt idx="204">
                  <c:v>207</c:v>
                </c:pt>
                <c:pt idx="205">
                  <c:v>208</c:v>
                </c:pt>
                <c:pt idx="206">
                  <c:v>209</c:v>
                </c:pt>
                <c:pt idx="207">
                  <c:v>210</c:v>
                </c:pt>
                <c:pt idx="208">
                  <c:v>211</c:v>
                </c:pt>
                <c:pt idx="209">
                  <c:v>212</c:v>
                </c:pt>
                <c:pt idx="210">
                  <c:v>213</c:v>
                </c:pt>
                <c:pt idx="211">
                  <c:v>214</c:v>
                </c:pt>
                <c:pt idx="212">
                  <c:v>215</c:v>
                </c:pt>
                <c:pt idx="213">
                  <c:v>216</c:v>
                </c:pt>
                <c:pt idx="214">
                  <c:v>217</c:v>
                </c:pt>
                <c:pt idx="215">
                  <c:v>218</c:v>
                </c:pt>
                <c:pt idx="216">
                  <c:v>219</c:v>
                </c:pt>
                <c:pt idx="217">
                  <c:v>220</c:v>
                </c:pt>
                <c:pt idx="218">
                  <c:v>221</c:v>
                </c:pt>
                <c:pt idx="219">
                  <c:v>222</c:v>
                </c:pt>
                <c:pt idx="220">
                  <c:v>223</c:v>
                </c:pt>
                <c:pt idx="221">
                  <c:v>224</c:v>
                </c:pt>
                <c:pt idx="222">
                  <c:v>225</c:v>
                </c:pt>
                <c:pt idx="223">
                  <c:v>226</c:v>
                </c:pt>
                <c:pt idx="224">
                  <c:v>227</c:v>
                </c:pt>
                <c:pt idx="225">
                  <c:v>228</c:v>
                </c:pt>
                <c:pt idx="226">
                  <c:v>229</c:v>
                </c:pt>
                <c:pt idx="227">
                  <c:v>230</c:v>
                </c:pt>
                <c:pt idx="228">
                  <c:v>231</c:v>
                </c:pt>
                <c:pt idx="229">
                  <c:v>232</c:v>
                </c:pt>
                <c:pt idx="230">
                  <c:v>233</c:v>
                </c:pt>
                <c:pt idx="231">
                  <c:v>234</c:v>
                </c:pt>
                <c:pt idx="232">
                  <c:v>235</c:v>
                </c:pt>
                <c:pt idx="233">
                  <c:v>236</c:v>
                </c:pt>
                <c:pt idx="234">
                  <c:v>237</c:v>
                </c:pt>
                <c:pt idx="235">
                  <c:v>238</c:v>
                </c:pt>
                <c:pt idx="236">
                  <c:v>239</c:v>
                </c:pt>
                <c:pt idx="237">
                  <c:v>240</c:v>
                </c:pt>
                <c:pt idx="238">
                  <c:v>241</c:v>
                </c:pt>
                <c:pt idx="239">
                  <c:v>242</c:v>
                </c:pt>
                <c:pt idx="240">
                  <c:v>243</c:v>
                </c:pt>
                <c:pt idx="241">
                  <c:v>244</c:v>
                </c:pt>
                <c:pt idx="242">
                  <c:v>245</c:v>
                </c:pt>
                <c:pt idx="243">
                  <c:v>246</c:v>
                </c:pt>
                <c:pt idx="244">
                  <c:v>247</c:v>
                </c:pt>
                <c:pt idx="245">
                  <c:v>248</c:v>
                </c:pt>
                <c:pt idx="246">
                  <c:v>249</c:v>
                </c:pt>
                <c:pt idx="247">
                  <c:v>250</c:v>
                </c:pt>
                <c:pt idx="248">
                  <c:v>251</c:v>
                </c:pt>
                <c:pt idx="249">
                  <c:v>252</c:v>
                </c:pt>
                <c:pt idx="250">
                  <c:v>253</c:v>
                </c:pt>
                <c:pt idx="251">
                  <c:v>254</c:v>
                </c:pt>
                <c:pt idx="252">
                  <c:v>255</c:v>
                </c:pt>
                <c:pt idx="253">
                  <c:v>256</c:v>
                </c:pt>
                <c:pt idx="254">
                  <c:v>257</c:v>
                </c:pt>
                <c:pt idx="255">
                  <c:v>258</c:v>
                </c:pt>
                <c:pt idx="256">
                  <c:v>259</c:v>
                </c:pt>
                <c:pt idx="257">
                  <c:v>260</c:v>
                </c:pt>
                <c:pt idx="258">
                  <c:v>261</c:v>
                </c:pt>
                <c:pt idx="259">
                  <c:v>262</c:v>
                </c:pt>
                <c:pt idx="260">
                  <c:v>263</c:v>
                </c:pt>
                <c:pt idx="261">
                  <c:v>264</c:v>
                </c:pt>
                <c:pt idx="262">
                  <c:v>265</c:v>
                </c:pt>
                <c:pt idx="263">
                  <c:v>266</c:v>
                </c:pt>
                <c:pt idx="264">
                  <c:v>267</c:v>
                </c:pt>
                <c:pt idx="265">
                  <c:v>268</c:v>
                </c:pt>
                <c:pt idx="266">
                  <c:v>269</c:v>
                </c:pt>
                <c:pt idx="267">
                  <c:v>270</c:v>
                </c:pt>
                <c:pt idx="268">
                  <c:v>271</c:v>
                </c:pt>
                <c:pt idx="269">
                  <c:v>272</c:v>
                </c:pt>
                <c:pt idx="270">
                  <c:v>273</c:v>
                </c:pt>
                <c:pt idx="271">
                  <c:v>274</c:v>
                </c:pt>
                <c:pt idx="272">
                  <c:v>275</c:v>
                </c:pt>
                <c:pt idx="273">
                  <c:v>276</c:v>
                </c:pt>
                <c:pt idx="274">
                  <c:v>277</c:v>
                </c:pt>
                <c:pt idx="275">
                  <c:v>278</c:v>
                </c:pt>
                <c:pt idx="276">
                  <c:v>279</c:v>
                </c:pt>
                <c:pt idx="277">
                  <c:v>280</c:v>
                </c:pt>
                <c:pt idx="278">
                  <c:v>281</c:v>
                </c:pt>
                <c:pt idx="279">
                  <c:v>282</c:v>
                </c:pt>
                <c:pt idx="280">
                  <c:v>283</c:v>
                </c:pt>
                <c:pt idx="281">
                  <c:v>284</c:v>
                </c:pt>
                <c:pt idx="282">
                  <c:v>285</c:v>
                </c:pt>
                <c:pt idx="283">
                  <c:v>286</c:v>
                </c:pt>
                <c:pt idx="284">
                  <c:v>287</c:v>
                </c:pt>
                <c:pt idx="285">
                  <c:v>288</c:v>
                </c:pt>
                <c:pt idx="286">
                  <c:v>289</c:v>
                </c:pt>
                <c:pt idx="287">
                  <c:v>290</c:v>
                </c:pt>
                <c:pt idx="288">
                  <c:v>291</c:v>
                </c:pt>
                <c:pt idx="289">
                  <c:v>292</c:v>
                </c:pt>
                <c:pt idx="290">
                  <c:v>293</c:v>
                </c:pt>
                <c:pt idx="291">
                  <c:v>294</c:v>
                </c:pt>
                <c:pt idx="292">
                  <c:v>295</c:v>
                </c:pt>
                <c:pt idx="293">
                  <c:v>296</c:v>
                </c:pt>
                <c:pt idx="294">
                  <c:v>297</c:v>
                </c:pt>
                <c:pt idx="295">
                  <c:v>298</c:v>
                </c:pt>
                <c:pt idx="296">
                  <c:v>299</c:v>
                </c:pt>
                <c:pt idx="297">
                  <c:v>300</c:v>
                </c:pt>
                <c:pt idx="298">
                  <c:v>301</c:v>
                </c:pt>
                <c:pt idx="299">
                  <c:v>302</c:v>
                </c:pt>
                <c:pt idx="300">
                  <c:v>303</c:v>
                </c:pt>
                <c:pt idx="301">
                  <c:v>304</c:v>
                </c:pt>
                <c:pt idx="302">
                  <c:v>305</c:v>
                </c:pt>
                <c:pt idx="303">
                  <c:v>306</c:v>
                </c:pt>
                <c:pt idx="304">
                  <c:v>307</c:v>
                </c:pt>
                <c:pt idx="305">
                  <c:v>308</c:v>
                </c:pt>
                <c:pt idx="306">
                  <c:v>309</c:v>
                </c:pt>
                <c:pt idx="307">
                  <c:v>310</c:v>
                </c:pt>
                <c:pt idx="308">
                  <c:v>311</c:v>
                </c:pt>
                <c:pt idx="309">
                  <c:v>312</c:v>
                </c:pt>
                <c:pt idx="310">
                  <c:v>313</c:v>
                </c:pt>
                <c:pt idx="311">
                  <c:v>314</c:v>
                </c:pt>
                <c:pt idx="312">
                  <c:v>315</c:v>
                </c:pt>
                <c:pt idx="313">
                  <c:v>316</c:v>
                </c:pt>
                <c:pt idx="314">
                  <c:v>317</c:v>
                </c:pt>
                <c:pt idx="315">
                  <c:v>318</c:v>
                </c:pt>
                <c:pt idx="316">
                  <c:v>319</c:v>
                </c:pt>
                <c:pt idx="317">
                  <c:v>320</c:v>
                </c:pt>
                <c:pt idx="318">
                  <c:v>321</c:v>
                </c:pt>
                <c:pt idx="319">
                  <c:v>322</c:v>
                </c:pt>
                <c:pt idx="320">
                  <c:v>323</c:v>
                </c:pt>
                <c:pt idx="321">
                  <c:v>324</c:v>
                </c:pt>
                <c:pt idx="322">
                  <c:v>325</c:v>
                </c:pt>
                <c:pt idx="323">
                  <c:v>326</c:v>
                </c:pt>
                <c:pt idx="324">
                  <c:v>327</c:v>
                </c:pt>
                <c:pt idx="325">
                  <c:v>328</c:v>
                </c:pt>
                <c:pt idx="326">
                  <c:v>329</c:v>
                </c:pt>
                <c:pt idx="327">
                  <c:v>330</c:v>
                </c:pt>
                <c:pt idx="328">
                  <c:v>331</c:v>
                </c:pt>
                <c:pt idx="329">
                  <c:v>332</c:v>
                </c:pt>
                <c:pt idx="330">
                  <c:v>333</c:v>
                </c:pt>
                <c:pt idx="331">
                  <c:v>334</c:v>
                </c:pt>
                <c:pt idx="332">
                  <c:v>335</c:v>
                </c:pt>
                <c:pt idx="333">
                  <c:v>336</c:v>
                </c:pt>
                <c:pt idx="334">
                  <c:v>337</c:v>
                </c:pt>
                <c:pt idx="335">
                  <c:v>338</c:v>
                </c:pt>
                <c:pt idx="336">
                  <c:v>339</c:v>
                </c:pt>
                <c:pt idx="337">
                  <c:v>340</c:v>
                </c:pt>
                <c:pt idx="338">
                  <c:v>341</c:v>
                </c:pt>
                <c:pt idx="339">
                  <c:v>342</c:v>
                </c:pt>
                <c:pt idx="340">
                  <c:v>343</c:v>
                </c:pt>
                <c:pt idx="341">
                  <c:v>344</c:v>
                </c:pt>
                <c:pt idx="342">
                  <c:v>345</c:v>
                </c:pt>
                <c:pt idx="343">
                  <c:v>346</c:v>
                </c:pt>
                <c:pt idx="344">
                  <c:v>347</c:v>
                </c:pt>
                <c:pt idx="345">
                  <c:v>348</c:v>
                </c:pt>
                <c:pt idx="346">
                  <c:v>349</c:v>
                </c:pt>
                <c:pt idx="347">
                  <c:v>350</c:v>
                </c:pt>
                <c:pt idx="348">
                  <c:v>351</c:v>
                </c:pt>
                <c:pt idx="349">
                  <c:v>352</c:v>
                </c:pt>
                <c:pt idx="350">
                  <c:v>353</c:v>
                </c:pt>
                <c:pt idx="351">
                  <c:v>354</c:v>
                </c:pt>
                <c:pt idx="352">
                  <c:v>355</c:v>
                </c:pt>
                <c:pt idx="353">
                  <c:v>356</c:v>
                </c:pt>
                <c:pt idx="354">
                  <c:v>357</c:v>
                </c:pt>
                <c:pt idx="355">
                  <c:v>358</c:v>
                </c:pt>
                <c:pt idx="356">
                  <c:v>359</c:v>
                </c:pt>
                <c:pt idx="357">
                  <c:v>360</c:v>
                </c:pt>
                <c:pt idx="358">
                  <c:v>361</c:v>
                </c:pt>
                <c:pt idx="359">
                  <c:v>362</c:v>
                </c:pt>
                <c:pt idx="360">
                  <c:v>363</c:v>
                </c:pt>
                <c:pt idx="361">
                  <c:v>364</c:v>
                </c:pt>
                <c:pt idx="362">
                  <c:v>365</c:v>
                </c:pt>
                <c:pt idx="363">
                  <c:v>366</c:v>
                </c:pt>
                <c:pt idx="364">
                  <c:v>367</c:v>
                </c:pt>
                <c:pt idx="365">
                  <c:v>368</c:v>
                </c:pt>
                <c:pt idx="366">
                  <c:v>369</c:v>
                </c:pt>
                <c:pt idx="367">
                  <c:v>370</c:v>
                </c:pt>
                <c:pt idx="368">
                  <c:v>371</c:v>
                </c:pt>
                <c:pt idx="369">
                  <c:v>372</c:v>
                </c:pt>
                <c:pt idx="370">
                  <c:v>373</c:v>
                </c:pt>
                <c:pt idx="371">
                  <c:v>374</c:v>
                </c:pt>
                <c:pt idx="372">
                  <c:v>375</c:v>
                </c:pt>
                <c:pt idx="373">
                  <c:v>376</c:v>
                </c:pt>
                <c:pt idx="374">
                  <c:v>377</c:v>
                </c:pt>
                <c:pt idx="375">
                  <c:v>378</c:v>
                </c:pt>
                <c:pt idx="376">
                  <c:v>379</c:v>
                </c:pt>
                <c:pt idx="377">
                  <c:v>380</c:v>
                </c:pt>
                <c:pt idx="378">
                  <c:v>381</c:v>
                </c:pt>
                <c:pt idx="379">
                  <c:v>382</c:v>
                </c:pt>
                <c:pt idx="380">
                  <c:v>383</c:v>
                </c:pt>
                <c:pt idx="381">
                  <c:v>384</c:v>
                </c:pt>
                <c:pt idx="382">
                  <c:v>385</c:v>
                </c:pt>
                <c:pt idx="383">
                  <c:v>386</c:v>
                </c:pt>
                <c:pt idx="384">
                  <c:v>387</c:v>
                </c:pt>
                <c:pt idx="385">
                  <c:v>388</c:v>
                </c:pt>
                <c:pt idx="386">
                  <c:v>389</c:v>
                </c:pt>
                <c:pt idx="387">
                  <c:v>390</c:v>
                </c:pt>
                <c:pt idx="388">
                  <c:v>391</c:v>
                </c:pt>
                <c:pt idx="389">
                  <c:v>392</c:v>
                </c:pt>
                <c:pt idx="390">
                  <c:v>393</c:v>
                </c:pt>
                <c:pt idx="391">
                  <c:v>394</c:v>
                </c:pt>
                <c:pt idx="392">
                  <c:v>395</c:v>
                </c:pt>
                <c:pt idx="393">
                  <c:v>396</c:v>
                </c:pt>
                <c:pt idx="394">
                  <c:v>397</c:v>
                </c:pt>
                <c:pt idx="395">
                  <c:v>398</c:v>
                </c:pt>
                <c:pt idx="396">
                  <c:v>399</c:v>
                </c:pt>
                <c:pt idx="397">
                  <c:v>401</c:v>
                </c:pt>
                <c:pt idx="398">
                  <c:v>403</c:v>
                </c:pt>
                <c:pt idx="399">
                  <c:v>404</c:v>
                </c:pt>
                <c:pt idx="400">
                  <c:v>405</c:v>
                </c:pt>
                <c:pt idx="401">
                  <c:v>407</c:v>
                </c:pt>
                <c:pt idx="402">
                  <c:v>409</c:v>
                </c:pt>
                <c:pt idx="403">
                  <c:v>410</c:v>
                </c:pt>
                <c:pt idx="404">
                  <c:v>411</c:v>
                </c:pt>
                <c:pt idx="405">
                  <c:v>412</c:v>
                </c:pt>
                <c:pt idx="406">
                  <c:v>413</c:v>
                </c:pt>
                <c:pt idx="407">
                  <c:v>414</c:v>
                </c:pt>
                <c:pt idx="408">
                  <c:v>415</c:v>
                </c:pt>
                <c:pt idx="409">
                  <c:v>416</c:v>
                </c:pt>
                <c:pt idx="410">
                  <c:v>417</c:v>
                </c:pt>
                <c:pt idx="411">
                  <c:v>419</c:v>
                </c:pt>
                <c:pt idx="412">
                  <c:v>421</c:v>
                </c:pt>
                <c:pt idx="413">
                  <c:v>422</c:v>
                </c:pt>
                <c:pt idx="414">
                  <c:v>424</c:v>
                </c:pt>
                <c:pt idx="415">
                  <c:v>425</c:v>
                </c:pt>
                <c:pt idx="416">
                  <c:v>426</c:v>
                </c:pt>
                <c:pt idx="417">
                  <c:v>427</c:v>
                </c:pt>
                <c:pt idx="418">
                  <c:v>428</c:v>
                </c:pt>
                <c:pt idx="419">
                  <c:v>430</c:v>
                </c:pt>
                <c:pt idx="420">
                  <c:v>431</c:v>
                </c:pt>
                <c:pt idx="421">
                  <c:v>432</c:v>
                </c:pt>
                <c:pt idx="422">
                  <c:v>433</c:v>
                </c:pt>
                <c:pt idx="423">
                  <c:v>434</c:v>
                </c:pt>
                <c:pt idx="424">
                  <c:v>435</c:v>
                </c:pt>
                <c:pt idx="425">
                  <c:v>436</c:v>
                </c:pt>
                <c:pt idx="426">
                  <c:v>437</c:v>
                </c:pt>
                <c:pt idx="427">
                  <c:v>439</c:v>
                </c:pt>
                <c:pt idx="428">
                  <c:v>440</c:v>
                </c:pt>
                <c:pt idx="429">
                  <c:v>442</c:v>
                </c:pt>
                <c:pt idx="430">
                  <c:v>444</c:v>
                </c:pt>
                <c:pt idx="431">
                  <c:v>445</c:v>
                </c:pt>
                <c:pt idx="432">
                  <c:v>446</c:v>
                </c:pt>
                <c:pt idx="433">
                  <c:v>449</c:v>
                </c:pt>
                <c:pt idx="434">
                  <c:v>450</c:v>
                </c:pt>
                <c:pt idx="435">
                  <c:v>452</c:v>
                </c:pt>
                <c:pt idx="436">
                  <c:v>454</c:v>
                </c:pt>
                <c:pt idx="437">
                  <c:v>455</c:v>
                </c:pt>
                <c:pt idx="438">
                  <c:v>456</c:v>
                </c:pt>
                <c:pt idx="439">
                  <c:v>457</c:v>
                </c:pt>
                <c:pt idx="440">
                  <c:v>458</c:v>
                </c:pt>
                <c:pt idx="441">
                  <c:v>459</c:v>
                </c:pt>
                <c:pt idx="442">
                  <c:v>460</c:v>
                </c:pt>
                <c:pt idx="443">
                  <c:v>461</c:v>
                </c:pt>
                <c:pt idx="444">
                  <c:v>462</c:v>
                </c:pt>
                <c:pt idx="445">
                  <c:v>463</c:v>
                </c:pt>
                <c:pt idx="446">
                  <c:v>464</c:v>
                </c:pt>
                <c:pt idx="447">
                  <c:v>465</c:v>
                </c:pt>
                <c:pt idx="448">
                  <c:v>466</c:v>
                </c:pt>
                <c:pt idx="449">
                  <c:v>467</c:v>
                </c:pt>
                <c:pt idx="450">
                  <c:v>469</c:v>
                </c:pt>
                <c:pt idx="451">
                  <c:v>470</c:v>
                </c:pt>
                <c:pt idx="452">
                  <c:v>472</c:v>
                </c:pt>
                <c:pt idx="453">
                  <c:v>474</c:v>
                </c:pt>
                <c:pt idx="454">
                  <c:v>475</c:v>
                </c:pt>
                <c:pt idx="455">
                  <c:v>476</c:v>
                </c:pt>
                <c:pt idx="456">
                  <c:v>477</c:v>
                </c:pt>
                <c:pt idx="457">
                  <c:v>478</c:v>
                </c:pt>
                <c:pt idx="458">
                  <c:v>479</c:v>
                </c:pt>
                <c:pt idx="459">
                  <c:v>480</c:v>
                </c:pt>
                <c:pt idx="460">
                  <c:v>481</c:v>
                </c:pt>
                <c:pt idx="461">
                  <c:v>484</c:v>
                </c:pt>
                <c:pt idx="462">
                  <c:v>485</c:v>
                </c:pt>
                <c:pt idx="463">
                  <c:v>486</c:v>
                </c:pt>
                <c:pt idx="464">
                  <c:v>489</c:v>
                </c:pt>
                <c:pt idx="465">
                  <c:v>490</c:v>
                </c:pt>
                <c:pt idx="466">
                  <c:v>491</c:v>
                </c:pt>
                <c:pt idx="467">
                  <c:v>492</c:v>
                </c:pt>
                <c:pt idx="468">
                  <c:v>493</c:v>
                </c:pt>
                <c:pt idx="469">
                  <c:v>495</c:v>
                </c:pt>
                <c:pt idx="470">
                  <c:v>503</c:v>
                </c:pt>
                <c:pt idx="471">
                  <c:v>504</c:v>
                </c:pt>
                <c:pt idx="472">
                  <c:v>511</c:v>
                </c:pt>
                <c:pt idx="473">
                  <c:v>514</c:v>
                </c:pt>
                <c:pt idx="474">
                  <c:v>515</c:v>
                </c:pt>
                <c:pt idx="475">
                  <c:v>518</c:v>
                </c:pt>
                <c:pt idx="476">
                  <c:v>520</c:v>
                </c:pt>
                <c:pt idx="477">
                  <c:v>521</c:v>
                </c:pt>
                <c:pt idx="478">
                  <c:v>524</c:v>
                </c:pt>
                <c:pt idx="479">
                  <c:v>529</c:v>
                </c:pt>
                <c:pt idx="480">
                  <c:v>531</c:v>
                </c:pt>
                <c:pt idx="481">
                  <c:v>532</c:v>
                </c:pt>
                <c:pt idx="482">
                  <c:v>535</c:v>
                </c:pt>
                <c:pt idx="483">
                  <c:v>536</c:v>
                </c:pt>
                <c:pt idx="484">
                  <c:v>542</c:v>
                </c:pt>
                <c:pt idx="485">
                  <c:v>544</c:v>
                </c:pt>
                <c:pt idx="486">
                  <c:v>551</c:v>
                </c:pt>
                <c:pt idx="487">
                  <c:v>553</c:v>
                </c:pt>
                <c:pt idx="488">
                  <c:v>555</c:v>
                </c:pt>
                <c:pt idx="489">
                  <c:v>557</c:v>
                </c:pt>
                <c:pt idx="490">
                  <c:v>558</c:v>
                </c:pt>
                <c:pt idx="491">
                  <c:v>561</c:v>
                </c:pt>
                <c:pt idx="492">
                  <c:v>562</c:v>
                </c:pt>
                <c:pt idx="493">
                  <c:v>578</c:v>
                </c:pt>
                <c:pt idx="494">
                  <c:v>579</c:v>
                </c:pt>
                <c:pt idx="495">
                  <c:v>585</c:v>
                </c:pt>
                <c:pt idx="496">
                  <c:v>586</c:v>
                </c:pt>
                <c:pt idx="497">
                  <c:v>587</c:v>
                </c:pt>
                <c:pt idx="498">
                  <c:v>589</c:v>
                </c:pt>
                <c:pt idx="499">
                  <c:v>592</c:v>
                </c:pt>
                <c:pt idx="500">
                  <c:v>594</c:v>
                </c:pt>
                <c:pt idx="501">
                  <c:v>595</c:v>
                </c:pt>
                <c:pt idx="502">
                  <c:v>603</c:v>
                </c:pt>
                <c:pt idx="503">
                  <c:v>616</c:v>
                </c:pt>
                <c:pt idx="504">
                  <c:v>626</c:v>
                </c:pt>
                <c:pt idx="505">
                  <c:v>633</c:v>
                </c:pt>
                <c:pt idx="506">
                  <c:v>648</c:v>
                </c:pt>
                <c:pt idx="507">
                  <c:v>651</c:v>
                </c:pt>
                <c:pt idx="508">
                  <c:v>655</c:v>
                </c:pt>
                <c:pt idx="509">
                  <c:v>656</c:v>
                </c:pt>
                <c:pt idx="510">
                  <c:v>667</c:v>
                </c:pt>
                <c:pt idx="511">
                  <c:v>670</c:v>
                </c:pt>
                <c:pt idx="512">
                  <c:v>674</c:v>
                </c:pt>
                <c:pt idx="513">
                  <c:v>680</c:v>
                </c:pt>
                <c:pt idx="514">
                  <c:v>683</c:v>
                </c:pt>
                <c:pt idx="515">
                  <c:v>686</c:v>
                </c:pt>
                <c:pt idx="516">
                  <c:v>687</c:v>
                </c:pt>
                <c:pt idx="517">
                  <c:v>690</c:v>
                </c:pt>
                <c:pt idx="518">
                  <c:v>701</c:v>
                </c:pt>
                <c:pt idx="519">
                  <c:v>717</c:v>
                </c:pt>
                <c:pt idx="520">
                  <c:v>728</c:v>
                </c:pt>
                <c:pt idx="521">
                  <c:v>745</c:v>
                </c:pt>
                <c:pt idx="522">
                  <c:v>749</c:v>
                </c:pt>
                <c:pt idx="523">
                  <c:v>756</c:v>
                </c:pt>
                <c:pt idx="524">
                  <c:v>760</c:v>
                </c:pt>
                <c:pt idx="525">
                  <c:v>761</c:v>
                </c:pt>
                <c:pt idx="526">
                  <c:v>769</c:v>
                </c:pt>
                <c:pt idx="527">
                  <c:v>771</c:v>
                </c:pt>
                <c:pt idx="528">
                  <c:v>772</c:v>
                </c:pt>
                <c:pt idx="529">
                  <c:v>774</c:v>
                </c:pt>
                <c:pt idx="530">
                  <c:v>775</c:v>
                </c:pt>
                <c:pt idx="531">
                  <c:v>776</c:v>
                </c:pt>
                <c:pt idx="532">
                  <c:v>778</c:v>
                </c:pt>
                <c:pt idx="533">
                  <c:v>779</c:v>
                </c:pt>
                <c:pt idx="534">
                  <c:v>782</c:v>
                </c:pt>
                <c:pt idx="535">
                  <c:v>784</c:v>
                </c:pt>
                <c:pt idx="536">
                  <c:v>791</c:v>
                </c:pt>
                <c:pt idx="537">
                  <c:v>792</c:v>
                </c:pt>
                <c:pt idx="538">
                  <c:v>808</c:v>
                </c:pt>
                <c:pt idx="539">
                  <c:v>828</c:v>
                </c:pt>
                <c:pt idx="540">
                  <c:v>831</c:v>
                </c:pt>
                <c:pt idx="541">
                  <c:v>838</c:v>
                </c:pt>
                <c:pt idx="542">
                  <c:v>842</c:v>
                </c:pt>
                <c:pt idx="543">
                  <c:v>850</c:v>
                </c:pt>
                <c:pt idx="544">
                  <c:v>854</c:v>
                </c:pt>
                <c:pt idx="545">
                  <c:v>(blank)</c:v>
                </c:pt>
              </c:strCache>
            </c:strRef>
          </c:cat>
          <c:val>
            <c:numRef>
              <c:f>pdays!$D$3:$D$549</c:f>
              <c:numCache>
                <c:formatCode>General</c:formatCode>
                <c:ptCount val="546"/>
                <c:pt idx="0">
                  <c:v>1</c:v>
                </c:pt>
                <c:pt idx="1">
                  <c:v>16</c:v>
                </c:pt>
                <c:pt idx="2">
                  <c:v>37</c:v>
                </c:pt>
                <c:pt idx="3">
                  <c:v>1</c:v>
                </c:pt>
                <c:pt idx="4">
                  <c:v>2</c:v>
                </c:pt>
                <c:pt idx="5">
                  <c:v>11</c:v>
                </c:pt>
                <c:pt idx="6">
                  <c:v>11</c:v>
                </c:pt>
                <c:pt idx="7">
                  <c:v>7</c:v>
                </c:pt>
                <c:pt idx="8">
                  <c:v>25</c:v>
                </c:pt>
                <c:pt idx="9">
                  <c:v>12</c:v>
                </c:pt>
                <c:pt idx="10">
                  <c:v>6</c:v>
                </c:pt>
                <c:pt idx="11">
                  <c:v>7</c:v>
                </c:pt>
                <c:pt idx="12">
                  <c:v>6</c:v>
                </c:pt>
                <c:pt idx="13">
                  <c:v>9</c:v>
                </c:pt>
                <c:pt idx="14">
                  <c:v>3</c:v>
                </c:pt>
                <c:pt idx="15">
                  <c:v>4</c:v>
                </c:pt>
                <c:pt idx="16">
                  <c:v>1</c:v>
                </c:pt>
                <c:pt idx="17">
                  <c:v>2</c:v>
                </c:pt>
                <c:pt idx="18">
                  <c:v>2</c:v>
                </c:pt>
                <c:pt idx="19">
                  <c:v>4</c:v>
                </c:pt>
                <c:pt idx="20">
                  <c:v>2</c:v>
                </c:pt>
                <c:pt idx="21">
                  <c:v>2</c:v>
                </c:pt>
                <c:pt idx="22">
                  <c:v>1</c:v>
                </c:pt>
                <c:pt idx="23">
                  <c:v>1</c:v>
                </c:pt>
                <c:pt idx="24">
                  <c:v>3</c:v>
                </c:pt>
                <c:pt idx="25">
                  <c:v>9</c:v>
                </c:pt>
                <c:pt idx="26">
                  <c:v>3</c:v>
                </c:pt>
                <c:pt idx="27">
                  <c:v>1</c:v>
                </c:pt>
                <c:pt idx="28">
                  <c:v>5</c:v>
                </c:pt>
                <c:pt idx="29">
                  <c:v>1</c:v>
                </c:pt>
                <c:pt idx="30">
                  <c:v>1</c:v>
                </c:pt>
                <c:pt idx="31">
                  <c:v>2</c:v>
                </c:pt>
                <c:pt idx="32">
                  <c:v>8</c:v>
                </c:pt>
                <c:pt idx="33">
                  <c:v>4</c:v>
                </c:pt>
                <c:pt idx="34">
                  <c:v>4</c:v>
                </c:pt>
                <c:pt idx="35">
                  <c:v>2</c:v>
                </c:pt>
                <c:pt idx="36">
                  <c:v>2</c:v>
                </c:pt>
                <c:pt idx="37">
                  <c:v>5</c:v>
                </c:pt>
                <c:pt idx="38">
                  <c:v>5</c:v>
                </c:pt>
                <c:pt idx="39">
                  <c:v>3</c:v>
                </c:pt>
                <c:pt idx="40">
                  <c:v>2</c:v>
                </c:pt>
                <c:pt idx="41">
                  <c:v>3</c:v>
                </c:pt>
                <c:pt idx="42">
                  <c:v>1</c:v>
                </c:pt>
                <c:pt idx="43">
                  <c:v>2</c:v>
                </c:pt>
                <c:pt idx="44">
                  <c:v>1</c:v>
                </c:pt>
                <c:pt idx="45">
                  <c:v>4</c:v>
                </c:pt>
                <c:pt idx="46">
                  <c:v>3</c:v>
                </c:pt>
                <c:pt idx="47">
                  <c:v>8</c:v>
                </c:pt>
                <c:pt idx="48">
                  <c:v>1</c:v>
                </c:pt>
                <c:pt idx="49">
                  <c:v>2</c:v>
                </c:pt>
                <c:pt idx="50">
                  <c:v>3</c:v>
                </c:pt>
                <c:pt idx="51">
                  <c:v>1</c:v>
                </c:pt>
                <c:pt idx="52">
                  <c:v>4</c:v>
                </c:pt>
                <c:pt idx="53">
                  <c:v>5</c:v>
                </c:pt>
                <c:pt idx="54">
                  <c:v>7</c:v>
                </c:pt>
                <c:pt idx="55">
                  <c:v>3</c:v>
                </c:pt>
                <c:pt idx="56">
                  <c:v>2</c:v>
                </c:pt>
                <c:pt idx="57">
                  <c:v>7</c:v>
                </c:pt>
                <c:pt idx="58">
                  <c:v>4</c:v>
                </c:pt>
                <c:pt idx="59">
                  <c:v>5</c:v>
                </c:pt>
                <c:pt idx="60">
                  <c:v>9</c:v>
                </c:pt>
                <c:pt idx="61">
                  <c:v>9</c:v>
                </c:pt>
                <c:pt idx="62">
                  <c:v>1</c:v>
                </c:pt>
                <c:pt idx="63">
                  <c:v>3</c:v>
                </c:pt>
                <c:pt idx="64">
                  <c:v>6</c:v>
                </c:pt>
                <c:pt idx="65">
                  <c:v>4</c:v>
                </c:pt>
                <c:pt idx="66">
                  <c:v>4</c:v>
                </c:pt>
                <c:pt idx="67">
                  <c:v>7</c:v>
                </c:pt>
                <c:pt idx="68">
                  <c:v>6</c:v>
                </c:pt>
                <c:pt idx="69">
                  <c:v>2</c:v>
                </c:pt>
                <c:pt idx="70">
                  <c:v>5</c:v>
                </c:pt>
                <c:pt idx="71">
                  <c:v>7</c:v>
                </c:pt>
                <c:pt idx="72">
                  <c:v>8</c:v>
                </c:pt>
                <c:pt idx="73">
                  <c:v>5</c:v>
                </c:pt>
                <c:pt idx="74">
                  <c:v>10</c:v>
                </c:pt>
                <c:pt idx="75">
                  <c:v>14</c:v>
                </c:pt>
                <c:pt idx="76">
                  <c:v>17</c:v>
                </c:pt>
                <c:pt idx="77">
                  <c:v>19</c:v>
                </c:pt>
                <c:pt idx="78">
                  <c:v>11</c:v>
                </c:pt>
                <c:pt idx="79">
                  <c:v>11</c:v>
                </c:pt>
                <c:pt idx="80">
                  <c:v>20</c:v>
                </c:pt>
                <c:pt idx="81">
                  <c:v>27</c:v>
                </c:pt>
                <c:pt idx="82">
                  <c:v>32</c:v>
                </c:pt>
                <c:pt idx="83">
                  <c:v>27</c:v>
                </c:pt>
                <c:pt idx="84">
                  <c:v>43</c:v>
                </c:pt>
                <c:pt idx="85">
                  <c:v>29</c:v>
                </c:pt>
                <c:pt idx="86">
                  <c:v>30</c:v>
                </c:pt>
                <c:pt idx="87">
                  <c:v>53</c:v>
                </c:pt>
                <c:pt idx="88">
                  <c:v>114</c:v>
                </c:pt>
                <c:pt idx="89">
                  <c:v>129</c:v>
                </c:pt>
                <c:pt idx="90">
                  <c:v>61</c:v>
                </c:pt>
                <c:pt idx="91">
                  <c:v>67</c:v>
                </c:pt>
                <c:pt idx="92">
                  <c:v>69</c:v>
                </c:pt>
                <c:pt idx="93">
                  <c:v>49</c:v>
                </c:pt>
                <c:pt idx="94">
                  <c:v>51</c:v>
                </c:pt>
                <c:pt idx="95">
                  <c:v>49</c:v>
                </c:pt>
                <c:pt idx="96">
                  <c:v>44</c:v>
                </c:pt>
                <c:pt idx="97">
                  <c:v>29</c:v>
                </c:pt>
                <c:pt idx="98">
                  <c:v>31</c:v>
                </c:pt>
                <c:pt idx="99">
                  <c:v>35</c:v>
                </c:pt>
                <c:pt idx="100">
                  <c:v>24</c:v>
                </c:pt>
                <c:pt idx="101">
                  <c:v>43</c:v>
                </c:pt>
                <c:pt idx="102">
                  <c:v>41</c:v>
                </c:pt>
                <c:pt idx="103">
                  <c:v>23</c:v>
                </c:pt>
                <c:pt idx="104">
                  <c:v>13</c:v>
                </c:pt>
                <c:pt idx="105">
                  <c:v>12</c:v>
                </c:pt>
                <c:pt idx="106">
                  <c:v>19</c:v>
                </c:pt>
                <c:pt idx="107">
                  <c:v>28</c:v>
                </c:pt>
                <c:pt idx="108">
                  <c:v>28</c:v>
                </c:pt>
                <c:pt idx="109">
                  <c:v>19</c:v>
                </c:pt>
                <c:pt idx="110">
                  <c:v>33</c:v>
                </c:pt>
                <c:pt idx="111">
                  <c:v>12</c:v>
                </c:pt>
                <c:pt idx="112">
                  <c:v>12</c:v>
                </c:pt>
                <c:pt idx="113">
                  <c:v>12</c:v>
                </c:pt>
                <c:pt idx="114">
                  <c:v>15</c:v>
                </c:pt>
                <c:pt idx="115">
                  <c:v>9</c:v>
                </c:pt>
                <c:pt idx="116">
                  <c:v>31</c:v>
                </c:pt>
                <c:pt idx="117">
                  <c:v>19</c:v>
                </c:pt>
                <c:pt idx="118">
                  <c:v>9</c:v>
                </c:pt>
                <c:pt idx="119">
                  <c:v>12</c:v>
                </c:pt>
                <c:pt idx="120">
                  <c:v>19</c:v>
                </c:pt>
                <c:pt idx="121">
                  <c:v>17</c:v>
                </c:pt>
                <c:pt idx="122">
                  <c:v>9</c:v>
                </c:pt>
                <c:pt idx="123">
                  <c:v>22</c:v>
                </c:pt>
                <c:pt idx="124">
                  <c:v>23</c:v>
                </c:pt>
                <c:pt idx="125">
                  <c:v>7</c:v>
                </c:pt>
                <c:pt idx="126">
                  <c:v>12</c:v>
                </c:pt>
                <c:pt idx="127">
                  <c:v>13</c:v>
                </c:pt>
                <c:pt idx="128">
                  <c:v>20</c:v>
                </c:pt>
                <c:pt idx="129">
                  <c:v>6</c:v>
                </c:pt>
                <c:pt idx="130">
                  <c:v>22</c:v>
                </c:pt>
                <c:pt idx="131">
                  <c:v>10</c:v>
                </c:pt>
                <c:pt idx="132">
                  <c:v>14</c:v>
                </c:pt>
                <c:pt idx="133">
                  <c:v>15</c:v>
                </c:pt>
                <c:pt idx="134">
                  <c:v>7</c:v>
                </c:pt>
                <c:pt idx="135">
                  <c:v>9</c:v>
                </c:pt>
                <c:pt idx="136">
                  <c:v>12</c:v>
                </c:pt>
                <c:pt idx="137">
                  <c:v>18</c:v>
                </c:pt>
                <c:pt idx="138">
                  <c:v>12</c:v>
                </c:pt>
                <c:pt idx="139">
                  <c:v>6</c:v>
                </c:pt>
                <c:pt idx="140">
                  <c:v>6</c:v>
                </c:pt>
                <c:pt idx="141">
                  <c:v>8</c:v>
                </c:pt>
                <c:pt idx="142">
                  <c:v>12</c:v>
                </c:pt>
                <c:pt idx="143">
                  <c:v>17</c:v>
                </c:pt>
                <c:pt idx="144">
                  <c:v>23</c:v>
                </c:pt>
                <c:pt idx="145">
                  <c:v>27</c:v>
                </c:pt>
                <c:pt idx="146">
                  <c:v>21</c:v>
                </c:pt>
                <c:pt idx="147">
                  <c:v>43</c:v>
                </c:pt>
                <c:pt idx="148">
                  <c:v>18</c:v>
                </c:pt>
                <c:pt idx="149">
                  <c:v>25</c:v>
                </c:pt>
                <c:pt idx="150">
                  <c:v>17</c:v>
                </c:pt>
                <c:pt idx="151">
                  <c:v>28</c:v>
                </c:pt>
                <c:pt idx="152">
                  <c:v>11</c:v>
                </c:pt>
                <c:pt idx="153">
                  <c:v>12</c:v>
                </c:pt>
                <c:pt idx="154">
                  <c:v>10</c:v>
                </c:pt>
                <c:pt idx="155">
                  <c:v>7</c:v>
                </c:pt>
                <c:pt idx="156">
                  <c:v>7</c:v>
                </c:pt>
                <c:pt idx="157">
                  <c:v>13</c:v>
                </c:pt>
                <c:pt idx="158">
                  <c:v>13</c:v>
                </c:pt>
                <c:pt idx="159">
                  <c:v>8</c:v>
                </c:pt>
                <c:pt idx="160">
                  <c:v>11</c:v>
                </c:pt>
                <c:pt idx="161">
                  <c:v>20</c:v>
                </c:pt>
                <c:pt idx="162">
                  <c:v>19</c:v>
                </c:pt>
                <c:pt idx="163">
                  <c:v>20</c:v>
                </c:pt>
                <c:pt idx="164">
                  <c:v>43</c:v>
                </c:pt>
                <c:pt idx="165">
                  <c:v>37</c:v>
                </c:pt>
                <c:pt idx="166">
                  <c:v>43</c:v>
                </c:pt>
                <c:pt idx="167">
                  <c:v>43</c:v>
                </c:pt>
                <c:pt idx="168">
                  <c:v>35</c:v>
                </c:pt>
                <c:pt idx="169">
                  <c:v>44</c:v>
                </c:pt>
                <c:pt idx="170">
                  <c:v>33</c:v>
                </c:pt>
                <c:pt idx="171">
                  <c:v>58</c:v>
                </c:pt>
                <c:pt idx="172">
                  <c:v>73</c:v>
                </c:pt>
                <c:pt idx="173">
                  <c:v>42</c:v>
                </c:pt>
                <c:pt idx="174">
                  <c:v>32</c:v>
                </c:pt>
                <c:pt idx="175">
                  <c:v>47</c:v>
                </c:pt>
                <c:pt idx="176">
                  <c:v>44</c:v>
                </c:pt>
                <c:pt idx="177">
                  <c:v>46</c:v>
                </c:pt>
                <c:pt idx="178">
                  <c:v>115</c:v>
                </c:pt>
                <c:pt idx="179">
                  <c:v>162</c:v>
                </c:pt>
                <c:pt idx="180">
                  <c:v>119</c:v>
                </c:pt>
                <c:pt idx="181">
                  <c:v>83</c:v>
                </c:pt>
                <c:pt idx="182">
                  <c:v>64</c:v>
                </c:pt>
                <c:pt idx="183">
                  <c:v>58</c:v>
                </c:pt>
                <c:pt idx="184">
                  <c:v>40</c:v>
                </c:pt>
                <c:pt idx="185">
                  <c:v>62</c:v>
                </c:pt>
                <c:pt idx="186">
                  <c:v>62</c:v>
                </c:pt>
                <c:pt idx="187">
                  <c:v>48</c:v>
                </c:pt>
                <c:pt idx="188">
                  <c:v>29</c:v>
                </c:pt>
                <c:pt idx="189">
                  <c:v>30</c:v>
                </c:pt>
                <c:pt idx="190">
                  <c:v>22</c:v>
                </c:pt>
                <c:pt idx="191">
                  <c:v>15</c:v>
                </c:pt>
                <c:pt idx="192">
                  <c:v>44</c:v>
                </c:pt>
                <c:pt idx="193">
                  <c:v>51</c:v>
                </c:pt>
                <c:pt idx="194">
                  <c:v>28</c:v>
                </c:pt>
                <c:pt idx="195">
                  <c:v>16</c:v>
                </c:pt>
                <c:pt idx="196">
                  <c:v>19</c:v>
                </c:pt>
                <c:pt idx="197">
                  <c:v>17</c:v>
                </c:pt>
                <c:pt idx="198">
                  <c:v>12</c:v>
                </c:pt>
                <c:pt idx="199">
                  <c:v>18</c:v>
                </c:pt>
                <c:pt idx="200">
                  <c:v>11</c:v>
                </c:pt>
                <c:pt idx="201">
                  <c:v>19</c:v>
                </c:pt>
                <c:pt idx="202">
                  <c:v>18</c:v>
                </c:pt>
                <c:pt idx="203">
                  <c:v>15</c:v>
                </c:pt>
                <c:pt idx="204">
                  <c:v>9</c:v>
                </c:pt>
                <c:pt idx="205">
                  <c:v>17</c:v>
                </c:pt>
                <c:pt idx="206">
                  <c:v>12</c:v>
                </c:pt>
                <c:pt idx="207">
                  <c:v>12</c:v>
                </c:pt>
                <c:pt idx="208">
                  <c:v>9</c:v>
                </c:pt>
                <c:pt idx="209">
                  <c:v>10</c:v>
                </c:pt>
                <c:pt idx="210">
                  <c:v>10</c:v>
                </c:pt>
                <c:pt idx="211">
                  <c:v>6</c:v>
                </c:pt>
                <c:pt idx="212">
                  <c:v>5</c:v>
                </c:pt>
                <c:pt idx="213">
                  <c:v>10</c:v>
                </c:pt>
                <c:pt idx="214">
                  <c:v>6</c:v>
                </c:pt>
                <c:pt idx="215">
                  <c:v>1</c:v>
                </c:pt>
                <c:pt idx="216">
                  <c:v>3</c:v>
                </c:pt>
                <c:pt idx="217">
                  <c:v>2</c:v>
                </c:pt>
                <c:pt idx="218">
                  <c:v>6</c:v>
                </c:pt>
                <c:pt idx="219">
                  <c:v>4</c:v>
                </c:pt>
                <c:pt idx="220">
                  <c:v>10</c:v>
                </c:pt>
                <c:pt idx="221">
                  <c:v>8</c:v>
                </c:pt>
                <c:pt idx="222">
                  <c:v>7</c:v>
                </c:pt>
                <c:pt idx="223">
                  <c:v>4</c:v>
                </c:pt>
                <c:pt idx="224">
                  <c:v>8</c:v>
                </c:pt>
                <c:pt idx="225">
                  <c:v>8</c:v>
                </c:pt>
                <c:pt idx="226">
                  <c:v>5</c:v>
                </c:pt>
                <c:pt idx="227">
                  <c:v>7</c:v>
                </c:pt>
                <c:pt idx="228">
                  <c:v>11</c:v>
                </c:pt>
                <c:pt idx="229">
                  <c:v>5</c:v>
                </c:pt>
                <c:pt idx="230">
                  <c:v>5</c:v>
                </c:pt>
                <c:pt idx="231">
                  <c:v>11</c:v>
                </c:pt>
                <c:pt idx="232">
                  <c:v>5</c:v>
                </c:pt>
                <c:pt idx="233">
                  <c:v>4</c:v>
                </c:pt>
                <c:pt idx="234">
                  <c:v>5</c:v>
                </c:pt>
                <c:pt idx="235">
                  <c:v>12</c:v>
                </c:pt>
                <c:pt idx="236">
                  <c:v>10</c:v>
                </c:pt>
                <c:pt idx="237">
                  <c:v>8</c:v>
                </c:pt>
                <c:pt idx="238">
                  <c:v>16</c:v>
                </c:pt>
                <c:pt idx="239">
                  <c:v>8</c:v>
                </c:pt>
                <c:pt idx="240">
                  <c:v>8</c:v>
                </c:pt>
                <c:pt idx="241">
                  <c:v>17</c:v>
                </c:pt>
                <c:pt idx="242">
                  <c:v>24</c:v>
                </c:pt>
                <c:pt idx="243">
                  <c:v>16</c:v>
                </c:pt>
                <c:pt idx="244">
                  <c:v>22</c:v>
                </c:pt>
                <c:pt idx="245">
                  <c:v>15</c:v>
                </c:pt>
                <c:pt idx="246">
                  <c:v>8</c:v>
                </c:pt>
                <c:pt idx="247">
                  <c:v>12</c:v>
                </c:pt>
                <c:pt idx="248">
                  <c:v>19</c:v>
                </c:pt>
                <c:pt idx="249">
                  <c:v>33</c:v>
                </c:pt>
                <c:pt idx="250">
                  <c:v>26</c:v>
                </c:pt>
                <c:pt idx="251">
                  <c:v>23</c:v>
                </c:pt>
                <c:pt idx="252">
                  <c:v>10</c:v>
                </c:pt>
                <c:pt idx="253">
                  <c:v>17</c:v>
                </c:pt>
                <c:pt idx="254">
                  <c:v>9</c:v>
                </c:pt>
                <c:pt idx="255">
                  <c:v>30</c:v>
                </c:pt>
                <c:pt idx="256">
                  <c:v>33</c:v>
                </c:pt>
                <c:pt idx="257">
                  <c:v>22</c:v>
                </c:pt>
                <c:pt idx="258">
                  <c:v>23</c:v>
                </c:pt>
                <c:pt idx="259">
                  <c:v>27</c:v>
                </c:pt>
                <c:pt idx="260">
                  <c:v>22</c:v>
                </c:pt>
                <c:pt idx="261">
                  <c:v>31</c:v>
                </c:pt>
                <c:pt idx="262">
                  <c:v>37</c:v>
                </c:pt>
                <c:pt idx="263">
                  <c:v>31</c:v>
                </c:pt>
                <c:pt idx="264">
                  <c:v>28</c:v>
                </c:pt>
                <c:pt idx="265">
                  <c:v>25</c:v>
                </c:pt>
                <c:pt idx="266">
                  <c:v>20</c:v>
                </c:pt>
                <c:pt idx="267">
                  <c:v>32</c:v>
                </c:pt>
                <c:pt idx="268">
                  <c:v>30</c:v>
                </c:pt>
                <c:pt idx="269">
                  <c:v>37</c:v>
                </c:pt>
                <c:pt idx="270">
                  <c:v>29</c:v>
                </c:pt>
                <c:pt idx="271">
                  <c:v>28</c:v>
                </c:pt>
                <c:pt idx="272">
                  <c:v>16</c:v>
                </c:pt>
                <c:pt idx="273">
                  <c:v>16</c:v>
                </c:pt>
                <c:pt idx="274">
                  <c:v>9</c:v>
                </c:pt>
                <c:pt idx="275">
                  <c:v>16</c:v>
                </c:pt>
                <c:pt idx="276">
                  <c:v>15</c:v>
                </c:pt>
                <c:pt idx="277">
                  <c:v>18</c:v>
                </c:pt>
                <c:pt idx="278">
                  <c:v>20</c:v>
                </c:pt>
                <c:pt idx="279">
                  <c:v>11</c:v>
                </c:pt>
                <c:pt idx="280">
                  <c:v>7</c:v>
                </c:pt>
                <c:pt idx="281">
                  <c:v>6</c:v>
                </c:pt>
                <c:pt idx="282">
                  <c:v>16</c:v>
                </c:pt>
                <c:pt idx="283">
                  <c:v>16</c:v>
                </c:pt>
                <c:pt idx="284">
                  <c:v>31</c:v>
                </c:pt>
                <c:pt idx="285">
                  <c:v>16</c:v>
                </c:pt>
                <c:pt idx="286">
                  <c:v>7</c:v>
                </c:pt>
                <c:pt idx="287">
                  <c:v>5</c:v>
                </c:pt>
                <c:pt idx="288">
                  <c:v>8</c:v>
                </c:pt>
                <c:pt idx="289">
                  <c:v>11</c:v>
                </c:pt>
                <c:pt idx="290">
                  <c:v>18</c:v>
                </c:pt>
                <c:pt idx="291">
                  <c:v>19</c:v>
                </c:pt>
                <c:pt idx="292">
                  <c:v>17</c:v>
                </c:pt>
                <c:pt idx="293">
                  <c:v>11</c:v>
                </c:pt>
                <c:pt idx="294">
                  <c:v>16</c:v>
                </c:pt>
                <c:pt idx="295">
                  <c:v>21</c:v>
                </c:pt>
                <c:pt idx="296">
                  <c:v>14</c:v>
                </c:pt>
                <c:pt idx="297">
                  <c:v>27</c:v>
                </c:pt>
                <c:pt idx="298">
                  <c:v>33</c:v>
                </c:pt>
                <c:pt idx="299">
                  <c:v>10</c:v>
                </c:pt>
                <c:pt idx="300">
                  <c:v>12</c:v>
                </c:pt>
                <c:pt idx="301">
                  <c:v>17</c:v>
                </c:pt>
                <c:pt idx="302">
                  <c:v>15</c:v>
                </c:pt>
                <c:pt idx="303">
                  <c:v>13</c:v>
                </c:pt>
                <c:pt idx="304">
                  <c:v>13</c:v>
                </c:pt>
                <c:pt idx="305">
                  <c:v>12</c:v>
                </c:pt>
                <c:pt idx="306">
                  <c:v>11</c:v>
                </c:pt>
                <c:pt idx="307">
                  <c:v>7</c:v>
                </c:pt>
                <c:pt idx="308">
                  <c:v>6</c:v>
                </c:pt>
                <c:pt idx="309">
                  <c:v>8</c:v>
                </c:pt>
                <c:pt idx="310">
                  <c:v>5</c:v>
                </c:pt>
                <c:pt idx="311">
                  <c:v>12</c:v>
                </c:pt>
                <c:pt idx="312">
                  <c:v>12</c:v>
                </c:pt>
                <c:pt idx="313">
                  <c:v>15</c:v>
                </c:pt>
                <c:pt idx="314">
                  <c:v>18</c:v>
                </c:pt>
                <c:pt idx="315">
                  <c:v>16</c:v>
                </c:pt>
                <c:pt idx="316">
                  <c:v>17</c:v>
                </c:pt>
                <c:pt idx="317">
                  <c:v>8</c:v>
                </c:pt>
                <c:pt idx="318">
                  <c:v>19</c:v>
                </c:pt>
                <c:pt idx="319">
                  <c:v>29</c:v>
                </c:pt>
                <c:pt idx="320">
                  <c:v>25</c:v>
                </c:pt>
                <c:pt idx="321">
                  <c:v>16</c:v>
                </c:pt>
                <c:pt idx="322">
                  <c:v>23</c:v>
                </c:pt>
                <c:pt idx="323">
                  <c:v>32</c:v>
                </c:pt>
                <c:pt idx="324">
                  <c:v>14</c:v>
                </c:pt>
                <c:pt idx="325">
                  <c:v>21</c:v>
                </c:pt>
                <c:pt idx="326">
                  <c:v>26</c:v>
                </c:pt>
                <c:pt idx="327">
                  <c:v>33</c:v>
                </c:pt>
                <c:pt idx="328">
                  <c:v>23</c:v>
                </c:pt>
                <c:pt idx="329">
                  <c:v>31</c:v>
                </c:pt>
                <c:pt idx="330">
                  <c:v>17</c:v>
                </c:pt>
                <c:pt idx="331">
                  <c:v>25</c:v>
                </c:pt>
                <c:pt idx="332">
                  <c:v>28</c:v>
                </c:pt>
                <c:pt idx="333">
                  <c:v>36</c:v>
                </c:pt>
                <c:pt idx="334">
                  <c:v>30</c:v>
                </c:pt>
                <c:pt idx="335">
                  <c:v>16</c:v>
                </c:pt>
                <c:pt idx="336">
                  <c:v>26</c:v>
                </c:pt>
                <c:pt idx="337">
                  <c:v>28</c:v>
                </c:pt>
                <c:pt idx="338">
                  <c:v>19</c:v>
                </c:pt>
                <c:pt idx="339">
                  <c:v>51</c:v>
                </c:pt>
                <c:pt idx="340">
                  <c:v>67</c:v>
                </c:pt>
                <c:pt idx="341">
                  <c:v>44</c:v>
                </c:pt>
                <c:pt idx="342">
                  <c:v>49</c:v>
                </c:pt>
                <c:pt idx="343">
                  <c:v>35</c:v>
                </c:pt>
                <c:pt idx="344">
                  <c:v>49</c:v>
                </c:pt>
                <c:pt idx="345">
                  <c:v>26</c:v>
                </c:pt>
                <c:pt idx="346">
                  <c:v>57</c:v>
                </c:pt>
                <c:pt idx="347">
                  <c:v>73</c:v>
                </c:pt>
                <c:pt idx="348">
                  <c:v>49</c:v>
                </c:pt>
                <c:pt idx="349">
                  <c:v>41</c:v>
                </c:pt>
                <c:pt idx="350">
                  <c:v>25</c:v>
                </c:pt>
                <c:pt idx="351">
                  <c:v>17</c:v>
                </c:pt>
                <c:pt idx="352">
                  <c:v>40</c:v>
                </c:pt>
                <c:pt idx="353">
                  <c:v>45</c:v>
                </c:pt>
                <c:pt idx="354">
                  <c:v>50</c:v>
                </c:pt>
                <c:pt idx="355">
                  <c:v>36</c:v>
                </c:pt>
                <c:pt idx="356">
                  <c:v>37</c:v>
                </c:pt>
                <c:pt idx="357">
                  <c:v>38</c:v>
                </c:pt>
                <c:pt idx="358">
                  <c:v>33</c:v>
                </c:pt>
                <c:pt idx="359">
                  <c:v>29</c:v>
                </c:pt>
                <c:pt idx="360">
                  <c:v>55</c:v>
                </c:pt>
                <c:pt idx="361">
                  <c:v>77</c:v>
                </c:pt>
                <c:pt idx="362">
                  <c:v>52</c:v>
                </c:pt>
                <c:pt idx="363">
                  <c:v>31</c:v>
                </c:pt>
                <c:pt idx="364">
                  <c:v>47</c:v>
                </c:pt>
                <c:pt idx="365">
                  <c:v>48</c:v>
                </c:pt>
                <c:pt idx="366">
                  <c:v>34</c:v>
                </c:pt>
                <c:pt idx="367">
                  <c:v>99</c:v>
                </c:pt>
                <c:pt idx="368">
                  <c:v>44</c:v>
                </c:pt>
                <c:pt idx="369">
                  <c:v>8</c:v>
                </c:pt>
                <c:pt idx="370">
                  <c:v>10</c:v>
                </c:pt>
                <c:pt idx="371">
                  <c:v>12</c:v>
                </c:pt>
                <c:pt idx="372">
                  <c:v>2</c:v>
                </c:pt>
                <c:pt idx="373">
                  <c:v>3</c:v>
                </c:pt>
                <c:pt idx="374">
                  <c:v>3</c:v>
                </c:pt>
                <c:pt idx="375">
                  <c:v>4</c:v>
                </c:pt>
                <c:pt idx="376">
                  <c:v>2</c:v>
                </c:pt>
                <c:pt idx="377">
                  <c:v>1</c:v>
                </c:pt>
                <c:pt idx="378">
                  <c:v>2</c:v>
                </c:pt>
                <c:pt idx="379">
                  <c:v>1</c:v>
                </c:pt>
                <c:pt idx="380">
                  <c:v>1</c:v>
                </c:pt>
                <c:pt idx="381">
                  <c:v>4</c:v>
                </c:pt>
                <c:pt idx="382">
                  <c:v>6</c:v>
                </c:pt>
                <c:pt idx="383">
                  <c:v>6</c:v>
                </c:pt>
                <c:pt idx="384">
                  <c:v>2</c:v>
                </c:pt>
                <c:pt idx="385">
                  <c:v>4</c:v>
                </c:pt>
                <c:pt idx="386">
                  <c:v>5</c:v>
                </c:pt>
                <c:pt idx="387">
                  <c:v>3</c:v>
                </c:pt>
                <c:pt idx="388">
                  <c:v>9</c:v>
                </c:pt>
                <c:pt idx="389">
                  <c:v>4</c:v>
                </c:pt>
                <c:pt idx="390">
                  <c:v>2</c:v>
                </c:pt>
                <c:pt idx="391">
                  <c:v>3</c:v>
                </c:pt>
                <c:pt idx="392">
                  <c:v>1</c:v>
                </c:pt>
                <c:pt idx="393">
                  <c:v>1</c:v>
                </c:pt>
                <c:pt idx="394">
                  <c:v>2</c:v>
                </c:pt>
                <c:pt idx="395">
                  <c:v>2</c:v>
                </c:pt>
                <c:pt idx="396">
                  <c:v>2</c:v>
                </c:pt>
                <c:pt idx="397">
                  <c:v>1</c:v>
                </c:pt>
                <c:pt idx="398">
                  <c:v>1</c:v>
                </c:pt>
                <c:pt idx="399">
                  <c:v>1</c:v>
                </c:pt>
                <c:pt idx="400">
                  <c:v>1</c:v>
                </c:pt>
                <c:pt idx="401">
                  <c:v>1</c:v>
                </c:pt>
                <c:pt idx="402">
                  <c:v>1</c:v>
                </c:pt>
                <c:pt idx="403">
                  <c:v>3</c:v>
                </c:pt>
                <c:pt idx="404">
                  <c:v>1</c:v>
                </c:pt>
                <c:pt idx="405">
                  <c:v>7</c:v>
                </c:pt>
                <c:pt idx="406">
                  <c:v>1</c:v>
                </c:pt>
                <c:pt idx="407">
                  <c:v>2</c:v>
                </c:pt>
                <c:pt idx="408">
                  <c:v>2</c:v>
                </c:pt>
                <c:pt idx="409">
                  <c:v>1</c:v>
                </c:pt>
                <c:pt idx="410">
                  <c:v>1</c:v>
                </c:pt>
                <c:pt idx="411">
                  <c:v>1</c:v>
                </c:pt>
                <c:pt idx="412">
                  <c:v>1</c:v>
                </c:pt>
                <c:pt idx="413">
                  <c:v>2</c:v>
                </c:pt>
                <c:pt idx="414">
                  <c:v>1</c:v>
                </c:pt>
                <c:pt idx="415">
                  <c:v>1</c:v>
                </c:pt>
                <c:pt idx="416">
                  <c:v>2</c:v>
                </c:pt>
                <c:pt idx="417">
                  <c:v>1</c:v>
                </c:pt>
                <c:pt idx="418">
                  <c:v>1</c:v>
                </c:pt>
                <c:pt idx="419">
                  <c:v>5</c:v>
                </c:pt>
                <c:pt idx="420">
                  <c:v>2</c:v>
                </c:pt>
                <c:pt idx="421">
                  <c:v>1</c:v>
                </c:pt>
                <c:pt idx="422">
                  <c:v>3</c:v>
                </c:pt>
                <c:pt idx="423">
                  <c:v>1</c:v>
                </c:pt>
                <c:pt idx="424">
                  <c:v>2</c:v>
                </c:pt>
                <c:pt idx="425">
                  <c:v>2</c:v>
                </c:pt>
                <c:pt idx="426">
                  <c:v>1</c:v>
                </c:pt>
                <c:pt idx="427">
                  <c:v>1</c:v>
                </c:pt>
                <c:pt idx="428">
                  <c:v>2</c:v>
                </c:pt>
                <c:pt idx="429">
                  <c:v>1</c:v>
                </c:pt>
                <c:pt idx="430">
                  <c:v>1</c:v>
                </c:pt>
                <c:pt idx="431">
                  <c:v>1</c:v>
                </c:pt>
                <c:pt idx="432">
                  <c:v>2</c:v>
                </c:pt>
                <c:pt idx="433">
                  <c:v>1</c:v>
                </c:pt>
                <c:pt idx="434">
                  <c:v>2</c:v>
                </c:pt>
                <c:pt idx="435">
                  <c:v>1</c:v>
                </c:pt>
                <c:pt idx="436">
                  <c:v>1</c:v>
                </c:pt>
                <c:pt idx="437">
                  <c:v>3</c:v>
                </c:pt>
                <c:pt idx="438">
                  <c:v>1</c:v>
                </c:pt>
                <c:pt idx="439">
                  <c:v>3</c:v>
                </c:pt>
                <c:pt idx="440">
                  <c:v>2</c:v>
                </c:pt>
                <c:pt idx="441">
                  <c:v>4</c:v>
                </c:pt>
                <c:pt idx="442">
                  <c:v>2</c:v>
                </c:pt>
                <c:pt idx="443">
                  <c:v>6</c:v>
                </c:pt>
                <c:pt idx="444">
                  <c:v>4</c:v>
                </c:pt>
                <c:pt idx="445">
                  <c:v>4</c:v>
                </c:pt>
                <c:pt idx="446">
                  <c:v>1</c:v>
                </c:pt>
                <c:pt idx="447">
                  <c:v>1</c:v>
                </c:pt>
                <c:pt idx="448">
                  <c:v>1</c:v>
                </c:pt>
                <c:pt idx="449">
                  <c:v>1</c:v>
                </c:pt>
                <c:pt idx="450">
                  <c:v>2</c:v>
                </c:pt>
                <c:pt idx="451">
                  <c:v>1</c:v>
                </c:pt>
                <c:pt idx="452">
                  <c:v>1</c:v>
                </c:pt>
                <c:pt idx="453">
                  <c:v>2</c:v>
                </c:pt>
                <c:pt idx="454">
                  <c:v>1</c:v>
                </c:pt>
                <c:pt idx="455">
                  <c:v>1</c:v>
                </c:pt>
                <c:pt idx="456">
                  <c:v>1</c:v>
                </c:pt>
                <c:pt idx="457">
                  <c:v>4</c:v>
                </c:pt>
                <c:pt idx="458">
                  <c:v>2</c:v>
                </c:pt>
                <c:pt idx="459">
                  <c:v>1</c:v>
                </c:pt>
                <c:pt idx="460">
                  <c:v>1</c:v>
                </c:pt>
                <c:pt idx="461">
                  <c:v>1</c:v>
                </c:pt>
                <c:pt idx="462">
                  <c:v>1</c:v>
                </c:pt>
                <c:pt idx="463">
                  <c:v>1</c:v>
                </c:pt>
                <c:pt idx="464">
                  <c:v>1</c:v>
                </c:pt>
                <c:pt idx="465">
                  <c:v>2</c:v>
                </c:pt>
                <c:pt idx="466">
                  <c:v>2</c:v>
                </c:pt>
                <c:pt idx="467">
                  <c:v>1</c:v>
                </c:pt>
                <c:pt idx="468">
                  <c:v>1</c:v>
                </c:pt>
                <c:pt idx="469">
                  <c:v>1</c:v>
                </c:pt>
                <c:pt idx="470">
                  <c:v>1</c:v>
                </c:pt>
                <c:pt idx="471">
                  <c:v>2</c:v>
                </c:pt>
                <c:pt idx="472">
                  <c:v>1</c:v>
                </c:pt>
                <c:pt idx="473">
                  <c:v>1</c:v>
                </c:pt>
                <c:pt idx="474">
                  <c:v>2</c:v>
                </c:pt>
                <c:pt idx="475">
                  <c:v>2</c:v>
                </c:pt>
                <c:pt idx="476">
                  <c:v>1</c:v>
                </c:pt>
                <c:pt idx="477">
                  <c:v>4</c:v>
                </c:pt>
                <c:pt idx="478">
                  <c:v>2</c:v>
                </c:pt>
                <c:pt idx="479">
                  <c:v>1</c:v>
                </c:pt>
                <c:pt idx="480">
                  <c:v>1</c:v>
                </c:pt>
                <c:pt idx="481">
                  <c:v>1</c:v>
                </c:pt>
                <c:pt idx="482">
                  <c:v>2</c:v>
                </c:pt>
                <c:pt idx="483">
                  <c:v>1</c:v>
                </c:pt>
                <c:pt idx="484">
                  <c:v>1</c:v>
                </c:pt>
                <c:pt idx="485">
                  <c:v>1</c:v>
                </c:pt>
                <c:pt idx="486">
                  <c:v>1</c:v>
                </c:pt>
                <c:pt idx="487">
                  <c:v>1</c:v>
                </c:pt>
                <c:pt idx="488">
                  <c:v>3</c:v>
                </c:pt>
                <c:pt idx="489">
                  <c:v>2</c:v>
                </c:pt>
                <c:pt idx="490">
                  <c:v>1</c:v>
                </c:pt>
                <c:pt idx="491">
                  <c:v>2</c:v>
                </c:pt>
                <c:pt idx="492">
                  <c:v>1</c:v>
                </c:pt>
                <c:pt idx="493">
                  <c:v>1</c:v>
                </c:pt>
                <c:pt idx="494">
                  <c:v>1</c:v>
                </c:pt>
                <c:pt idx="495">
                  <c:v>1</c:v>
                </c:pt>
                <c:pt idx="496">
                  <c:v>1</c:v>
                </c:pt>
                <c:pt idx="497">
                  <c:v>1</c:v>
                </c:pt>
                <c:pt idx="498">
                  <c:v>1</c:v>
                </c:pt>
                <c:pt idx="499">
                  <c:v>1</c:v>
                </c:pt>
                <c:pt idx="500">
                  <c:v>1</c:v>
                </c:pt>
                <c:pt idx="501">
                  <c:v>1</c:v>
                </c:pt>
                <c:pt idx="502">
                  <c:v>1</c:v>
                </c:pt>
                <c:pt idx="503">
                  <c:v>1</c:v>
                </c:pt>
                <c:pt idx="504">
                  <c:v>1</c:v>
                </c:pt>
                <c:pt idx="505">
                  <c:v>1</c:v>
                </c:pt>
                <c:pt idx="506">
                  <c:v>1</c:v>
                </c:pt>
                <c:pt idx="507">
                  <c:v>2</c:v>
                </c:pt>
                <c:pt idx="508">
                  <c:v>2</c:v>
                </c:pt>
                <c:pt idx="509">
                  <c:v>1</c:v>
                </c:pt>
                <c:pt idx="510">
                  <c:v>1</c:v>
                </c:pt>
                <c:pt idx="511">
                  <c:v>1</c:v>
                </c:pt>
                <c:pt idx="512">
                  <c:v>1</c:v>
                </c:pt>
                <c:pt idx="513">
                  <c:v>1</c:v>
                </c:pt>
                <c:pt idx="514">
                  <c:v>1</c:v>
                </c:pt>
                <c:pt idx="515">
                  <c:v>1</c:v>
                </c:pt>
                <c:pt idx="516">
                  <c:v>2</c:v>
                </c:pt>
                <c:pt idx="517">
                  <c:v>1</c:v>
                </c:pt>
                <c:pt idx="518">
                  <c:v>1</c:v>
                </c:pt>
                <c:pt idx="519">
                  <c:v>1</c:v>
                </c:pt>
                <c:pt idx="520">
                  <c:v>1</c:v>
                </c:pt>
                <c:pt idx="521">
                  <c:v>1</c:v>
                </c:pt>
                <c:pt idx="522">
                  <c:v>1</c:v>
                </c:pt>
                <c:pt idx="523">
                  <c:v>1</c:v>
                </c:pt>
                <c:pt idx="524">
                  <c:v>1</c:v>
                </c:pt>
                <c:pt idx="525">
                  <c:v>1</c:v>
                </c:pt>
                <c:pt idx="526">
                  <c:v>1</c:v>
                </c:pt>
                <c:pt idx="527">
                  <c:v>1</c:v>
                </c:pt>
                <c:pt idx="528">
                  <c:v>1</c:v>
                </c:pt>
                <c:pt idx="529">
                  <c:v>1</c:v>
                </c:pt>
                <c:pt idx="530">
                  <c:v>1</c:v>
                </c:pt>
                <c:pt idx="531">
                  <c:v>1</c:v>
                </c:pt>
                <c:pt idx="532">
                  <c:v>1</c:v>
                </c:pt>
                <c:pt idx="533">
                  <c:v>2</c:v>
                </c:pt>
                <c:pt idx="534">
                  <c:v>1</c:v>
                </c:pt>
                <c:pt idx="535">
                  <c:v>1</c:v>
                </c:pt>
                <c:pt idx="536">
                  <c:v>1</c:v>
                </c:pt>
                <c:pt idx="537">
                  <c:v>2</c:v>
                </c:pt>
                <c:pt idx="538">
                  <c:v>1</c:v>
                </c:pt>
                <c:pt idx="539">
                  <c:v>1</c:v>
                </c:pt>
                <c:pt idx="540">
                  <c:v>1</c:v>
                </c:pt>
                <c:pt idx="541">
                  <c:v>1</c:v>
                </c:pt>
                <c:pt idx="542">
                  <c:v>1</c:v>
                </c:pt>
                <c:pt idx="543">
                  <c:v>1</c:v>
                </c:pt>
                <c:pt idx="544">
                  <c:v>1</c:v>
                </c:pt>
              </c:numCache>
            </c:numRef>
          </c:val>
          <c:extLst>
            <c:ext xmlns:c16="http://schemas.microsoft.com/office/drawing/2014/chart" uri="{C3380CC4-5D6E-409C-BE32-E72D297353CC}">
              <c16:uniqueId val="{00000000-2C78-4F5B-B9D0-228329736FFE}"/>
            </c:ext>
          </c:extLst>
        </c:ser>
        <c:dLbls>
          <c:showLegendKey val="0"/>
          <c:showVal val="0"/>
          <c:showCatName val="0"/>
          <c:showSerName val="0"/>
          <c:showPercent val="0"/>
          <c:showBubbleSize val="0"/>
        </c:dLbls>
        <c:gapWidth val="219"/>
        <c:overlap val="-27"/>
        <c:axId val="457959224"/>
        <c:axId val="457956408"/>
      </c:barChart>
      <c:catAx>
        <c:axId val="457959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57956408"/>
        <c:crosses val="autoZero"/>
        <c:auto val="1"/>
        <c:lblAlgn val="ctr"/>
        <c:lblOffset val="100"/>
        <c:tickLblSkip val="50"/>
        <c:noMultiLvlLbl val="0"/>
      </c:catAx>
      <c:valAx>
        <c:axId val="457956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579592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739891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60657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22561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974628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13859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694154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12660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8556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562229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358059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Prakhar</a:t>
            </a:r>
            <a:endParaRPr dirty="0">
              <a:solidFill>
                <a:srgbClr val="5A5A5A"/>
              </a:solidFill>
            </a:endParaRPr>
          </a:p>
        </p:txBody>
      </p:sp>
      <p:sp>
        <p:nvSpPr>
          <p:cNvPr id="93" name="Google Shape;93;p13"/>
          <p:cNvSpPr txBox="1">
            <a:spLocks noGrp="1"/>
          </p:cNvSpPr>
          <p:nvPr>
            <p:ph type="body" idx="1"/>
          </p:nvPr>
        </p:nvSpPr>
        <p:spPr>
          <a:xfrm>
            <a:off x="725659" y="2515151"/>
            <a:ext cx="10515600" cy="4110732"/>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p>
          <a:p>
            <a:pPr marL="50800" lvl="0" indent="0">
              <a:buNone/>
            </a:pPr>
            <a:r>
              <a:rPr lang="en-IN" sz="2000" b="1" dirty="0">
                <a:solidFill>
                  <a:srgbClr val="5A5A5A"/>
                </a:solidFill>
              </a:rPr>
              <a:t>Bank of Corporate </a:t>
            </a:r>
            <a:r>
              <a:rPr lang="en-US" sz="2000" dirty="0"/>
              <a:t>conducted a telemarketing campaign for one of its financial products, ‘Term deposits’, to build a long-term relationship with the existing customers. </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Your goal is to identify the target customers for the term deposits from the pool of the bank’s existing customers. You should also capture the key driving factors (or driver variables) behind the successful conversion of a customer, i.e., the customer opening a term deposit account with the bank. </a:t>
            </a:r>
            <a:endParaRPr lang="en-US" sz="2000" dirty="0">
              <a:latin typeface="Lato" panose="020F0502020204030203" pitchFamily="34" charset="0"/>
              <a:ea typeface="Lato" panose="020F0502020204030203" pitchFamily="34" charset="0"/>
              <a:cs typeface="Lato" panose="020F0502020204030203" pitchFamily="34" charset="0"/>
            </a:endParaRPr>
          </a:p>
          <a:p>
            <a:pPr marL="50800" lvl="0" indent="0">
              <a:buNone/>
            </a:pPr>
            <a:endParaRPr lang="en-US" sz="2000" dirty="0"/>
          </a:p>
          <a:p>
            <a:pPr marL="50800" lvl="0" indent="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lvl="0" indent="0">
              <a:spcBef>
                <a:spcPts val="0"/>
              </a:spcBef>
              <a:buNone/>
            </a:pPr>
            <a:r>
              <a:rPr lang="en-US" sz="2000" dirty="0"/>
              <a:t>To identify the target customers and the driving factors behind a successful customer conversion for future marketing campaigns.</a:t>
            </a:r>
            <a:endParaRPr sz="2000" dirty="0">
              <a:solidFill>
                <a:srgbClr val="5A5A5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Age and Subscription</a:t>
            </a:r>
            <a:endParaRPr lang="en-US" sz="1800" b="1"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After cleaning the “</a:t>
            </a:r>
            <a:r>
              <a:rPr lang="en-IN" sz="1400" b="1" i="0" u="sng" strike="noStrike" cap="none" dirty="0">
                <a:solidFill>
                  <a:srgbClr val="000000"/>
                </a:solidFill>
                <a:latin typeface="Lato"/>
                <a:ea typeface="Lato"/>
                <a:cs typeface="Lato"/>
                <a:sym typeface="Lato"/>
              </a:rPr>
              <a:t>Age</a:t>
            </a:r>
            <a:r>
              <a:rPr lang="en-IN" sz="1400" b="0" i="0" u="none" strike="noStrike" cap="none" dirty="0">
                <a:solidFill>
                  <a:srgbClr val="000000"/>
                </a:solidFill>
                <a:latin typeface="Lato"/>
                <a:ea typeface="Lato"/>
                <a:cs typeface="Lato"/>
                <a:sym typeface="Lato"/>
              </a:rPr>
              <a:t>” column of </a:t>
            </a:r>
            <a:r>
              <a:rPr lang="en-IN" sz="1400" b="0" i="1" u="none" strike="noStrike" cap="none" dirty="0">
                <a:solidFill>
                  <a:srgbClr val="000000"/>
                </a:solidFill>
                <a:latin typeface="Lato"/>
                <a:ea typeface="Lato"/>
                <a:cs typeface="Lato"/>
                <a:sym typeface="Lato"/>
              </a:rPr>
              <a:t>negative values </a:t>
            </a:r>
            <a:r>
              <a:rPr lang="en-IN" sz="1400" b="0" u="none" strike="noStrike" cap="none" dirty="0">
                <a:solidFill>
                  <a:srgbClr val="000000"/>
                </a:solidFill>
                <a:latin typeface="Lato"/>
                <a:ea typeface="Lato"/>
                <a:cs typeface="Lato"/>
                <a:sym typeface="Lato"/>
              </a:rPr>
              <a:t>and </a:t>
            </a:r>
          </a:p>
          <a:p>
            <a:pPr marL="0" marR="0" lvl="0" indent="0" algn="l" rtl="0">
              <a:lnSpc>
                <a:spcPct val="100000"/>
              </a:lnSpc>
              <a:spcBef>
                <a:spcPts val="0"/>
              </a:spcBef>
              <a:spcAft>
                <a:spcPts val="0"/>
              </a:spcAft>
              <a:buNone/>
            </a:pPr>
            <a:r>
              <a:rPr lang="en-IN" dirty="0">
                <a:latin typeface="Lato"/>
                <a:ea typeface="Lato"/>
                <a:cs typeface="Lato"/>
                <a:sym typeface="Lato"/>
              </a:rPr>
              <a:t>creating the </a:t>
            </a:r>
            <a:r>
              <a:rPr lang="en-IN" i="1" dirty="0">
                <a:latin typeface="Lato"/>
                <a:ea typeface="Lato"/>
                <a:cs typeface="Lato"/>
                <a:sym typeface="Lato"/>
              </a:rPr>
              <a:t>derived column </a:t>
            </a:r>
            <a:r>
              <a:rPr lang="en-IN" dirty="0">
                <a:latin typeface="Lato"/>
                <a:ea typeface="Lato"/>
                <a:cs typeface="Lato"/>
                <a:sym typeface="Lato"/>
              </a:rPr>
              <a:t>of </a:t>
            </a:r>
            <a:r>
              <a:rPr lang="en-IN" b="1" u="sng" dirty="0">
                <a:latin typeface="Lato"/>
                <a:ea typeface="Lato"/>
                <a:cs typeface="Lato"/>
                <a:sym typeface="Lato"/>
              </a:rPr>
              <a:t>“Subscription_Rate”,</a:t>
            </a:r>
            <a:r>
              <a:rPr lang="en-IN" sz="1400" b="0" i="1" u="none" strike="noStrike" cap="none" dirty="0">
                <a:solidFill>
                  <a:srgbClr val="000000"/>
                </a:solidFill>
                <a:latin typeface="Lato"/>
                <a:ea typeface="Lato"/>
                <a:cs typeface="Lato"/>
                <a:sym typeface="Lato"/>
              </a:rPr>
              <a:t> </a:t>
            </a:r>
            <a:endParaRPr sz="1400" b="0" i="1"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w</a:t>
            </a:r>
            <a:r>
              <a:rPr lang="en-IN" sz="1400" b="0" i="0" u="none" strike="noStrike" cap="none" dirty="0">
                <a:solidFill>
                  <a:srgbClr val="000000"/>
                </a:solidFill>
                <a:latin typeface="Lato"/>
                <a:ea typeface="Lato"/>
                <a:cs typeface="Lato"/>
                <a:sym typeface="Lato"/>
              </a:rPr>
              <a:t>e plot a </a:t>
            </a:r>
            <a:r>
              <a:rPr lang="en-IN" sz="1400" b="0" i="1" u="none" strike="noStrike" cap="none" dirty="0">
                <a:solidFill>
                  <a:srgbClr val="000000"/>
                </a:solidFill>
                <a:latin typeface="Lato"/>
                <a:ea typeface="Lato"/>
                <a:cs typeface="Lato"/>
                <a:sym typeface="Lato"/>
              </a:rPr>
              <a:t>Pivot Table </a:t>
            </a:r>
            <a:r>
              <a:rPr lang="en-IN" sz="1400" b="0" u="none" strike="noStrike" cap="none" dirty="0">
                <a:solidFill>
                  <a:srgbClr val="000000"/>
                </a:solidFill>
                <a:latin typeface="Lato"/>
                <a:ea typeface="Lato"/>
                <a:cs typeface="Lato"/>
                <a:sym typeface="Lato"/>
              </a:rPr>
              <a:t>for both the columns considering </a:t>
            </a:r>
          </a:p>
          <a:p>
            <a:pPr marL="0" marR="0" lvl="0" indent="0" algn="l" rtl="0">
              <a:lnSpc>
                <a:spcPct val="100000"/>
              </a:lnSpc>
              <a:spcBef>
                <a:spcPts val="0"/>
              </a:spcBef>
              <a:spcAft>
                <a:spcPts val="0"/>
              </a:spcAft>
              <a:buNone/>
            </a:pPr>
            <a:r>
              <a:rPr lang="en-IN" i="0" dirty="0">
                <a:latin typeface="Lato"/>
                <a:ea typeface="Lato"/>
                <a:cs typeface="Lato"/>
                <a:sym typeface="Lato"/>
              </a:rPr>
              <a:t>the </a:t>
            </a:r>
            <a:r>
              <a:rPr lang="en-IN" i="1" dirty="0">
                <a:latin typeface="Lato"/>
                <a:ea typeface="Lato"/>
                <a:cs typeface="Lato"/>
                <a:sym typeface="Lato"/>
              </a:rPr>
              <a:t>average subscription_rate. </a:t>
            </a:r>
          </a:p>
          <a:p>
            <a:pPr marL="0" marR="0" lvl="0" indent="0" algn="l" rtl="0">
              <a:lnSpc>
                <a:spcPct val="100000"/>
              </a:lnSpc>
              <a:spcBef>
                <a:spcPts val="0"/>
              </a:spcBef>
              <a:spcAft>
                <a:spcPts val="0"/>
              </a:spcAft>
              <a:buNone/>
            </a:pPr>
            <a:endParaRPr lang="en-IN" sz="1400" b="0" i="1"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u="none" strike="noStrike" cap="none" dirty="0">
                <a:solidFill>
                  <a:srgbClr val="000000"/>
                </a:solidFill>
                <a:latin typeface="Lato"/>
                <a:ea typeface="Lato"/>
                <a:cs typeface="Lato"/>
                <a:sym typeface="Lato"/>
              </a:rPr>
              <a:t>Next, we use the pivot table to create a </a:t>
            </a:r>
            <a:r>
              <a:rPr lang="en-IN" dirty="0">
                <a:latin typeface="Lato"/>
                <a:ea typeface="Lato"/>
                <a:cs typeface="Lato"/>
                <a:sym typeface="Lato"/>
              </a:rPr>
              <a:t>“</a:t>
            </a:r>
            <a:r>
              <a:rPr lang="en-IN" b="1" u="sng" dirty="0">
                <a:latin typeface="Lato"/>
                <a:ea typeface="Lato"/>
                <a:cs typeface="Lato"/>
                <a:sym typeface="Lato"/>
              </a:rPr>
              <a:t>Scatter chart</a:t>
            </a:r>
            <a:r>
              <a:rPr lang="en-IN" dirty="0">
                <a:latin typeface="Lato"/>
                <a:ea typeface="Lato"/>
                <a:cs typeface="Lato"/>
                <a:sym typeface="Lato"/>
              </a:rPr>
              <a:t>” </a:t>
            </a:r>
          </a:p>
          <a:p>
            <a:pPr marL="0" marR="0" lvl="0" indent="0" algn="l" rtl="0">
              <a:lnSpc>
                <a:spcPct val="100000"/>
              </a:lnSpc>
              <a:spcBef>
                <a:spcPts val="0"/>
              </a:spcBef>
              <a:spcAft>
                <a:spcPts val="0"/>
              </a:spcAft>
              <a:buNone/>
            </a:pPr>
            <a:r>
              <a:rPr lang="en-IN" sz="1400" b="0" u="none" strike="noStrike" cap="none" dirty="0">
                <a:solidFill>
                  <a:srgbClr val="000000"/>
                </a:solidFill>
                <a:latin typeface="Lato"/>
                <a:ea typeface="Lato"/>
                <a:cs typeface="Lato"/>
                <a:sym typeface="Lato"/>
              </a:rPr>
              <a:t>with </a:t>
            </a:r>
            <a:r>
              <a:rPr lang="en-IN" sz="1400" b="0" i="1" u="none" strike="noStrike" cap="none" dirty="0">
                <a:solidFill>
                  <a:srgbClr val="000000"/>
                </a:solidFill>
                <a:latin typeface="Lato"/>
                <a:ea typeface="Lato"/>
                <a:cs typeface="Lato"/>
                <a:sym typeface="Lato"/>
              </a:rPr>
              <a:t>straight lines and markers</a:t>
            </a:r>
            <a:r>
              <a:rPr lang="en-IN" sz="1400" b="0" u="none" strike="noStrike" cap="none" dirty="0">
                <a:solidFill>
                  <a:srgbClr val="000000"/>
                </a:solidFill>
                <a:latin typeface="Lato"/>
                <a:ea typeface="Lato"/>
                <a:cs typeface="Lato"/>
                <a:sym typeface="Lato"/>
              </a:rPr>
              <a:t> to show the </a:t>
            </a:r>
            <a:r>
              <a:rPr lang="en-IN" sz="1400" b="1" u="sng" strike="noStrike" cap="none" dirty="0">
                <a:solidFill>
                  <a:srgbClr val="000000"/>
                </a:solidFill>
                <a:latin typeface="Lato"/>
                <a:ea typeface="Lato"/>
                <a:cs typeface="Lato"/>
                <a:sym typeface="Lato"/>
              </a:rPr>
              <a:t>relationship</a:t>
            </a:r>
          </a:p>
          <a:p>
            <a:pPr marL="0" marR="0" lvl="0" indent="0" algn="l" rtl="0">
              <a:lnSpc>
                <a:spcPct val="100000"/>
              </a:lnSpc>
              <a:spcBef>
                <a:spcPts val="0"/>
              </a:spcBef>
              <a:spcAft>
                <a:spcPts val="0"/>
              </a:spcAft>
              <a:buNone/>
            </a:pPr>
            <a:r>
              <a:rPr lang="en-IN" dirty="0">
                <a:latin typeface="Lato"/>
                <a:ea typeface="Lato"/>
                <a:cs typeface="Lato"/>
                <a:sym typeface="Lato"/>
              </a:rPr>
              <a:t>b</a:t>
            </a:r>
            <a:r>
              <a:rPr lang="en-IN" sz="1400" strike="noStrike" cap="none" dirty="0">
                <a:solidFill>
                  <a:srgbClr val="000000"/>
                </a:solidFill>
                <a:latin typeface="Lato"/>
                <a:ea typeface="Lato"/>
                <a:cs typeface="Lato"/>
                <a:sym typeface="Lato"/>
              </a:rPr>
              <a:t>etween the two variables.</a:t>
            </a:r>
            <a:r>
              <a:rPr lang="en-IN" sz="1400" b="0" u="none" strike="noStrike" cap="none" dirty="0">
                <a:solidFill>
                  <a:srgbClr val="000000"/>
                </a:solidFill>
                <a:latin typeface="Lato"/>
                <a:ea typeface="Lato"/>
                <a:cs typeface="Lato"/>
                <a:sym typeface="Lato"/>
              </a:rPr>
              <a:t>  </a:t>
            </a:r>
            <a:endParaRPr sz="1400" b="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Here, we find that the </a:t>
            </a:r>
            <a:r>
              <a:rPr lang="en-IN" sz="1400" b="0" i="1" u="none" strike="noStrike" cap="none" dirty="0">
                <a:solidFill>
                  <a:srgbClr val="000000"/>
                </a:solidFill>
                <a:latin typeface="Lato"/>
                <a:ea typeface="Lato"/>
                <a:cs typeface="Lato"/>
                <a:sym typeface="Lato"/>
              </a:rPr>
              <a:t>average subscription rate </a:t>
            </a:r>
            <a:r>
              <a:rPr lang="en-IN" sz="1400" b="0" u="none" strike="noStrike" cap="none" dirty="0">
                <a:solidFill>
                  <a:srgbClr val="000000"/>
                </a:solidFill>
                <a:latin typeface="Lato"/>
                <a:ea typeface="Lato"/>
                <a:cs typeface="Lato"/>
                <a:sym typeface="Lato"/>
              </a:rPr>
              <a:t>is quite </a:t>
            </a:r>
          </a:p>
          <a:p>
            <a:pPr marL="0" marR="0" lvl="0" indent="0" algn="l" rtl="0">
              <a:lnSpc>
                <a:spcPct val="100000"/>
              </a:lnSpc>
              <a:spcBef>
                <a:spcPts val="0"/>
              </a:spcBef>
              <a:spcAft>
                <a:spcPts val="0"/>
              </a:spcAft>
              <a:buNone/>
            </a:pPr>
            <a:r>
              <a:rPr lang="en-IN" dirty="0">
                <a:latin typeface="Lato"/>
                <a:ea typeface="Lato"/>
                <a:cs typeface="Lato"/>
                <a:sym typeface="Lato"/>
              </a:rPr>
              <a:t>l</a:t>
            </a:r>
            <a:r>
              <a:rPr lang="en-IN" i="0" dirty="0">
                <a:latin typeface="Lato"/>
                <a:ea typeface="Lato"/>
                <a:cs typeface="Lato"/>
                <a:sym typeface="Lato"/>
              </a:rPr>
              <a:t>ow continuously for a segment of the graph, namely </a:t>
            </a:r>
          </a:p>
          <a:p>
            <a:pPr marL="0" marR="0" lvl="0" indent="0" algn="l" rtl="0">
              <a:lnSpc>
                <a:spcPct val="100000"/>
              </a:lnSpc>
              <a:spcBef>
                <a:spcPts val="0"/>
              </a:spcBef>
              <a:spcAft>
                <a:spcPts val="0"/>
              </a:spcAft>
              <a:buNone/>
            </a:pPr>
            <a:r>
              <a:rPr lang="en-IN" i="0" dirty="0">
                <a:latin typeface="Lato"/>
                <a:ea typeface="Lato"/>
                <a:cs typeface="Lato"/>
                <a:sym typeface="Lato"/>
              </a:rPr>
              <a:t>between “</a:t>
            </a:r>
            <a:r>
              <a:rPr lang="en-IN" b="1" i="0" u="sng" dirty="0">
                <a:latin typeface="Lato"/>
                <a:ea typeface="Lato"/>
                <a:cs typeface="Lato"/>
                <a:sym typeface="Lato"/>
              </a:rPr>
              <a:t>19-61</a:t>
            </a:r>
            <a:r>
              <a:rPr lang="en-IN" b="1" i="0" dirty="0">
                <a:latin typeface="Lato"/>
                <a:ea typeface="Lato"/>
                <a:cs typeface="Lato"/>
                <a:sym typeface="Lato"/>
              </a:rPr>
              <a:t>”</a:t>
            </a:r>
            <a:r>
              <a:rPr lang="en-IN" dirty="0">
                <a:latin typeface="Lato"/>
                <a:ea typeface="Lato"/>
                <a:cs typeface="Lato"/>
                <a:sym typeface="Lato"/>
              </a:rPr>
              <a:t>years</a:t>
            </a:r>
            <a:r>
              <a:rPr lang="en-IN" b="1" u="sng" dirty="0">
                <a:latin typeface="Lato"/>
                <a:ea typeface="Lato"/>
                <a:cs typeface="Lato"/>
                <a:sym typeface="Lato"/>
              </a:rPr>
              <a:t>.</a:t>
            </a:r>
            <a:r>
              <a:rPr lang="en-IN" i="0" dirty="0">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5A58B4F9-29AE-9A65-D46F-1FF8AAB1BB84}"/>
              </a:ext>
            </a:extLst>
          </p:cNvPr>
          <p:cNvPicPr>
            <a:picLocks noChangeAspect="1"/>
          </p:cNvPicPr>
          <p:nvPr/>
        </p:nvPicPr>
        <p:blipFill>
          <a:blip r:embed="rId3"/>
          <a:stretch>
            <a:fillRect/>
          </a:stretch>
        </p:blipFill>
        <p:spPr>
          <a:xfrm>
            <a:off x="5253487" y="2295906"/>
            <a:ext cx="6222233" cy="37391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3812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Major insights</a:t>
            </a:r>
            <a:br>
              <a:rPr lang="en-US" sz="3500" b="1" dirty="0">
                <a:solidFill>
                  <a:srgbClr val="EF413D"/>
                </a:solidFill>
              </a:rPr>
            </a:br>
            <a:r>
              <a:rPr lang="en-US" sz="1000" b="1" dirty="0">
                <a:solidFill>
                  <a:srgbClr val="EF413D"/>
                </a:solidFill>
              </a:rPr>
              <a:t> </a:t>
            </a:r>
            <a:br>
              <a:rPr lang="en-US" b="1" dirty="0"/>
            </a:br>
            <a:endParaRPr sz="3000" dirty="0"/>
          </a:p>
        </p:txBody>
      </p:sp>
      <p:sp>
        <p:nvSpPr>
          <p:cNvPr id="2" name="Google Shape;219;p28">
            <a:extLst>
              <a:ext uri="{FF2B5EF4-FFF2-40B4-BE49-F238E27FC236}">
                <a16:creationId xmlns:a16="http://schemas.microsoft.com/office/drawing/2014/main" id="{E2E6DFE3-6BC3-1B41-9CA3-14CE388188B9}"/>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800" b="1" u="sng" dirty="0">
                <a:latin typeface="Lato"/>
                <a:ea typeface="Lato"/>
                <a:cs typeface="Lato"/>
                <a:sym typeface="Lato"/>
              </a:rPr>
              <a:t>Univariate Analysis:</a:t>
            </a:r>
          </a:p>
          <a:p>
            <a:pPr marL="0" marR="0" lvl="0" indent="0" algn="l" rtl="0">
              <a:lnSpc>
                <a:spcPct val="100000"/>
              </a:lnSpc>
              <a:spcBef>
                <a:spcPts val="0"/>
              </a:spcBef>
              <a:spcAft>
                <a:spcPts val="0"/>
              </a:spcAft>
              <a:buNone/>
            </a:pPr>
            <a:endParaRPr lang="en-IN" sz="1800" b="1" u="sng" dirty="0">
              <a:latin typeface="Lato"/>
              <a:ea typeface="Lato"/>
              <a:cs typeface="Lato"/>
              <a:sym typeface="Lato"/>
            </a:endParaRPr>
          </a:p>
          <a:p>
            <a:pPr marL="0" marR="0" lvl="0" indent="0" algn="l" rtl="0">
              <a:lnSpc>
                <a:spcPct val="100000"/>
              </a:lnSpc>
              <a:spcBef>
                <a:spcPts val="0"/>
              </a:spcBef>
              <a:spcAft>
                <a:spcPts val="0"/>
              </a:spcAft>
              <a:buNone/>
            </a:pPr>
            <a:endParaRPr lang="en-IN" sz="1800" b="1" u="sng" dirty="0">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1. The “</a:t>
            </a:r>
            <a:r>
              <a:rPr lang="en-IN" b="1" u="sng" dirty="0">
                <a:latin typeface="Lato"/>
                <a:ea typeface="Lato"/>
                <a:cs typeface="Lato"/>
                <a:sym typeface="Lato"/>
              </a:rPr>
              <a:t>average age”</a:t>
            </a:r>
            <a:r>
              <a:rPr lang="en-IN" dirty="0">
                <a:latin typeface="Lato"/>
                <a:ea typeface="Lato"/>
                <a:cs typeface="Lato"/>
                <a:sym typeface="Lato"/>
              </a:rPr>
              <a:t> of the people targeted is found to be “</a:t>
            </a:r>
            <a:r>
              <a:rPr lang="en-IN" b="1" u="sng" dirty="0">
                <a:latin typeface="Lato"/>
                <a:ea typeface="Lato"/>
                <a:cs typeface="Lato"/>
                <a:sym typeface="Lato"/>
              </a:rPr>
              <a:t>41”.</a:t>
            </a:r>
            <a:r>
              <a:rPr lang="en-IN" b="1" dirty="0">
                <a:latin typeface="Lato"/>
                <a:ea typeface="Lato"/>
                <a:cs typeface="Lato"/>
                <a:sym typeface="Lato"/>
              </a:rPr>
              <a:t>  </a:t>
            </a:r>
            <a:r>
              <a:rPr lang="en-IN" dirty="0">
                <a:latin typeface="Lato"/>
                <a:ea typeface="Lato"/>
                <a:cs typeface="Lato"/>
                <a:sym typeface="Lato"/>
              </a:rPr>
              <a:t>Also, a large number of customers are in the “</a:t>
            </a:r>
            <a:r>
              <a:rPr lang="en-IN" b="1" u="sng" dirty="0">
                <a:latin typeface="Lato"/>
                <a:ea typeface="Lato"/>
                <a:cs typeface="Lato"/>
                <a:sym typeface="Lato"/>
              </a:rPr>
              <a:t>age range”</a:t>
            </a:r>
            <a:r>
              <a:rPr lang="en-IN" dirty="0">
                <a:latin typeface="Lato"/>
                <a:ea typeface="Lato"/>
                <a:cs typeface="Lato"/>
                <a:sym typeface="Lato"/>
              </a:rPr>
              <a:t> of “</a:t>
            </a:r>
            <a:r>
              <a:rPr lang="en-IN" b="1" u="sng" dirty="0">
                <a:latin typeface="Lato"/>
                <a:ea typeface="Lato"/>
                <a:cs typeface="Lato"/>
                <a:sym typeface="Lato"/>
              </a:rPr>
              <a:t>28-40”</a:t>
            </a:r>
            <a:r>
              <a:rPr lang="en-IN" dirty="0">
                <a:latin typeface="Lato"/>
                <a:ea typeface="Lato"/>
                <a:cs typeface="Lato"/>
                <a:sym typeface="Lato"/>
              </a:rPr>
              <a:t> years.</a:t>
            </a:r>
            <a:endParaRPr lang="en-IN" b="1" u="sng" dirty="0">
              <a:latin typeface="Lato"/>
              <a:ea typeface="Lato"/>
              <a:cs typeface="Lato"/>
              <a:sym typeface="Lato"/>
            </a:endParaRPr>
          </a:p>
          <a:p>
            <a:pPr marL="0" marR="0" lvl="0" indent="0" algn="l" rtl="0">
              <a:lnSpc>
                <a:spcPct val="100000"/>
              </a:lnSpc>
              <a:spcBef>
                <a:spcPts val="0"/>
              </a:spcBef>
              <a:spcAft>
                <a:spcPts val="0"/>
              </a:spcAft>
              <a:buNone/>
            </a:pPr>
            <a:endParaRPr lang="en-IN" i="0"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i="0" strike="noStrike" cap="none" dirty="0">
                <a:solidFill>
                  <a:srgbClr val="000000"/>
                </a:solidFill>
                <a:latin typeface="Lato"/>
                <a:ea typeface="Lato"/>
                <a:cs typeface="Lato"/>
                <a:sym typeface="Lato"/>
              </a:rPr>
              <a:t>2.</a:t>
            </a:r>
            <a:r>
              <a:rPr lang="en-IN" sz="1400" b="0" i="0" u="none" strike="noStrike" cap="none" dirty="0">
                <a:solidFill>
                  <a:srgbClr val="000000"/>
                </a:solidFill>
                <a:latin typeface="Lato"/>
                <a:ea typeface="Lato"/>
                <a:cs typeface="Lato"/>
                <a:sym typeface="Lato"/>
              </a:rPr>
              <a:t> Next, we get to see that </a:t>
            </a:r>
            <a:r>
              <a:rPr lang="en-IN" sz="1400" b="0" i="1" u="none" strike="noStrike" cap="none" dirty="0">
                <a:solidFill>
                  <a:srgbClr val="000000"/>
                </a:solidFill>
                <a:latin typeface="Lato"/>
                <a:ea typeface="Lato"/>
                <a:cs typeface="Lato"/>
                <a:sym typeface="Lato"/>
              </a:rPr>
              <a:t>most </a:t>
            </a:r>
            <a:r>
              <a:rPr lang="en-IN" sz="1400" b="0" i="0" u="none" strike="noStrike" cap="none" dirty="0">
                <a:solidFill>
                  <a:srgbClr val="000000"/>
                </a:solidFill>
                <a:latin typeface="Lato"/>
                <a:ea typeface="Lato"/>
                <a:cs typeface="Lato"/>
                <a:sym typeface="Lato"/>
              </a:rPr>
              <a:t>of the </a:t>
            </a:r>
            <a:r>
              <a:rPr lang="en-IN" dirty="0">
                <a:latin typeface="Lato"/>
                <a:ea typeface="Lato"/>
                <a:cs typeface="Lato"/>
                <a:sym typeface="Lato"/>
              </a:rPr>
              <a:t>c</a:t>
            </a:r>
            <a:r>
              <a:rPr lang="en-IN" sz="1400" b="0" i="0" u="none" strike="noStrike" cap="none" dirty="0">
                <a:solidFill>
                  <a:srgbClr val="000000"/>
                </a:solidFill>
                <a:latin typeface="Lato"/>
                <a:ea typeface="Lato"/>
                <a:cs typeface="Lato"/>
                <a:sym typeface="Lato"/>
              </a:rPr>
              <a:t>ustomers of the bank were “</a:t>
            </a:r>
            <a:r>
              <a:rPr lang="en-IN" sz="1400" b="1" i="0" u="sng" strike="noStrike" cap="none" dirty="0">
                <a:solidFill>
                  <a:srgbClr val="000000"/>
                </a:solidFill>
                <a:latin typeface="Lato"/>
                <a:ea typeface="Lato"/>
                <a:cs typeface="Lato"/>
                <a:sym typeface="Lato"/>
              </a:rPr>
              <a:t>blue-collared</a:t>
            </a:r>
            <a:r>
              <a:rPr lang="en-IN" sz="1400" b="0" i="0" u="none" strike="noStrike" cap="none" dirty="0">
                <a:solidFill>
                  <a:srgbClr val="000000"/>
                </a:solidFill>
                <a:latin typeface="Lato"/>
                <a:ea typeface="Lato"/>
                <a:cs typeface="Lato"/>
                <a:sym typeface="Lato"/>
              </a:rPr>
              <a:t>”, “</a:t>
            </a:r>
            <a:r>
              <a:rPr lang="en-IN" sz="1400" b="1" i="0" u="sng" strike="noStrike" cap="none" dirty="0">
                <a:solidFill>
                  <a:srgbClr val="000000"/>
                </a:solidFill>
                <a:latin typeface="Lato"/>
                <a:ea typeface="Lato"/>
                <a:cs typeface="Lato"/>
                <a:sym typeface="Lato"/>
              </a:rPr>
              <a:t>management</a:t>
            </a:r>
            <a:r>
              <a:rPr lang="en-IN" sz="1400" b="0" i="0" u="none" strike="noStrike" cap="none" dirty="0">
                <a:solidFill>
                  <a:srgbClr val="000000"/>
                </a:solidFill>
                <a:latin typeface="Lato"/>
                <a:ea typeface="Lato"/>
                <a:cs typeface="Lato"/>
                <a:sym typeface="Lato"/>
              </a:rPr>
              <a:t>” </a:t>
            </a:r>
            <a:r>
              <a:rPr lang="en-IN" dirty="0">
                <a:latin typeface="Lato"/>
                <a:ea typeface="Lato"/>
                <a:cs typeface="Lato"/>
                <a:sym typeface="Lato"/>
              </a:rPr>
              <a:t>and “</a:t>
            </a:r>
            <a:r>
              <a:rPr lang="en-IN" b="1" u="sng" dirty="0">
                <a:latin typeface="Lato"/>
                <a:ea typeface="Lato"/>
                <a:cs typeface="Lato"/>
                <a:sym typeface="Lato"/>
              </a:rPr>
              <a:t>technician</a:t>
            </a:r>
            <a:r>
              <a:rPr lang="en-IN" dirty="0">
                <a:latin typeface="Lato"/>
                <a:ea typeface="Lato"/>
                <a:cs typeface="Lato"/>
                <a:sym typeface="Lato"/>
              </a:rPr>
              <a:t>”. Also, </a:t>
            </a:r>
            <a:r>
              <a:rPr lang="en-IN" i="1" dirty="0">
                <a:latin typeface="Lato"/>
                <a:ea typeface="Lato"/>
                <a:cs typeface="Lato"/>
                <a:sym typeface="Lato"/>
              </a:rPr>
              <a:t>very few</a:t>
            </a:r>
            <a:r>
              <a:rPr lang="en-IN" dirty="0">
                <a:latin typeface="Lato"/>
                <a:ea typeface="Lato"/>
                <a:cs typeface="Lato"/>
                <a:sym typeface="Lato"/>
              </a:rPr>
              <a:t> “</a:t>
            </a:r>
            <a:r>
              <a:rPr lang="en-IN" b="1" u="sng" dirty="0">
                <a:latin typeface="Lato"/>
                <a:ea typeface="Lato"/>
                <a:cs typeface="Lato"/>
                <a:sym typeface="Lato"/>
              </a:rPr>
              <a:t>students</a:t>
            </a:r>
            <a:r>
              <a:rPr lang="en-IN" dirty="0">
                <a:latin typeface="Lato"/>
                <a:ea typeface="Lato"/>
                <a:cs typeface="Lato"/>
                <a:sym typeface="Lato"/>
              </a:rPr>
              <a:t>” and people from “</a:t>
            </a:r>
            <a:r>
              <a:rPr lang="en-IN" b="1" u="sng" dirty="0">
                <a:latin typeface="Lato"/>
                <a:ea typeface="Lato"/>
                <a:cs typeface="Lato"/>
                <a:sym typeface="Lato"/>
              </a:rPr>
              <a:t>unknown</a:t>
            </a:r>
            <a:r>
              <a:rPr lang="en-IN" dirty="0">
                <a:latin typeface="Lato"/>
                <a:ea typeface="Lato"/>
                <a:cs typeface="Lato"/>
                <a:sym typeface="Lato"/>
              </a:rPr>
              <a:t>” category of Jobs had accounts in the bank.</a:t>
            </a:r>
          </a:p>
          <a:p>
            <a:pPr marL="0" marR="0" lvl="0" indent="0" algn="l" rtl="0">
              <a:lnSpc>
                <a:spcPct val="100000"/>
              </a:lnSpc>
              <a:spcBef>
                <a:spcPts val="0"/>
              </a:spcBef>
              <a:spcAft>
                <a:spcPts val="0"/>
              </a:spcAft>
              <a:buNone/>
            </a:pPr>
            <a:endParaRPr lang="en-IN" i="0"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3. A “</a:t>
            </a:r>
            <a:r>
              <a:rPr lang="en-IN" b="1" u="sng" dirty="0">
                <a:latin typeface="Lato"/>
                <a:ea typeface="Lato"/>
                <a:cs typeface="Lato"/>
                <a:sym typeface="Lato"/>
              </a:rPr>
              <a:t>scatter plot</a:t>
            </a:r>
            <a:r>
              <a:rPr lang="en-IN" dirty="0">
                <a:latin typeface="Lato"/>
                <a:ea typeface="Lato"/>
                <a:cs typeface="Lato"/>
                <a:sym typeface="Lato"/>
              </a:rPr>
              <a:t>” was plotted to determine the spread of the </a:t>
            </a:r>
            <a:r>
              <a:rPr lang="en-IN" sz="1400" b="0" i="0" u="none" strike="noStrike" cap="none" dirty="0">
                <a:solidFill>
                  <a:srgbClr val="000000"/>
                </a:solidFill>
                <a:latin typeface="Lato"/>
                <a:ea typeface="Lato"/>
                <a:cs typeface="Lato"/>
                <a:sym typeface="Lato"/>
              </a:rPr>
              <a:t>variable “</a:t>
            </a:r>
            <a:r>
              <a:rPr lang="en-IN" sz="1400" b="1" i="0" u="sng" strike="noStrike" cap="none" dirty="0">
                <a:solidFill>
                  <a:srgbClr val="000000"/>
                </a:solidFill>
                <a:latin typeface="Lato"/>
                <a:ea typeface="Lato"/>
                <a:cs typeface="Lato"/>
                <a:sym typeface="Lato"/>
              </a:rPr>
              <a:t>Cash Balance</a:t>
            </a:r>
            <a:r>
              <a:rPr lang="en-IN" sz="1400" b="0" i="0" u="none" strike="noStrike" cap="none" dirty="0">
                <a:solidFill>
                  <a:srgbClr val="000000"/>
                </a:solidFill>
                <a:latin typeface="Lato"/>
                <a:ea typeface="Lato"/>
                <a:cs typeface="Lato"/>
                <a:sym typeface="Lato"/>
              </a:rPr>
              <a:t>”. It is quite evident from the graph that a </a:t>
            </a:r>
            <a:r>
              <a:rPr lang="en-IN" dirty="0">
                <a:latin typeface="Lato"/>
                <a:ea typeface="Lato"/>
                <a:cs typeface="Lato"/>
                <a:sym typeface="Lato"/>
              </a:rPr>
              <a:t>lot of values were </a:t>
            </a:r>
            <a:r>
              <a:rPr lang="en-IN" i="1" dirty="0">
                <a:latin typeface="Lato"/>
                <a:ea typeface="Lato"/>
                <a:cs typeface="Lato"/>
                <a:sym typeface="Lato"/>
              </a:rPr>
              <a:t>negative</a:t>
            </a:r>
            <a:r>
              <a:rPr lang="en-IN" dirty="0">
                <a:latin typeface="Lato"/>
                <a:ea typeface="Lato"/>
                <a:cs typeface="Lato"/>
                <a:sym typeface="Lato"/>
              </a:rPr>
              <a:t>, causing the “</a:t>
            </a:r>
            <a:r>
              <a:rPr lang="en-IN" b="1" u="sng" dirty="0">
                <a:latin typeface="Lato"/>
                <a:ea typeface="Lato"/>
                <a:cs typeface="Lato"/>
                <a:sym typeface="Lato"/>
              </a:rPr>
              <a:t>25</a:t>
            </a:r>
            <a:r>
              <a:rPr lang="en-IN" b="1" u="sng" baseline="30000" dirty="0">
                <a:latin typeface="Lato"/>
                <a:ea typeface="Lato"/>
                <a:cs typeface="Lato"/>
                <a:sym typeface="Lato"/>
              </a:rPr>
              <a:t>th</a:t>
            </a:r>
            <a:r>
              <a:rPr lang="en-IN" b="1" u="sng" dirty="0">
                <a:latin typeface="Lato"/>
                <a:ea typeface="Lato"/>
                <a:cs typeface="Lato"/>
                <a:sym typeface="Lato"/>
              </a:rPr>
              <a:t> quartile value</a:t>
            </a:r>
            <a:r>
              <a:rPr lang="en-IN" dirty="0">
                <a:latin typeface="Lato"/>
                <a:ea typeface="Lato"/>
                <a:cs typeface="Lato"/>
                <a:sym typeface="Lato"/>
              </a:rPr>
              <a:t>” to be extremely low as “</a:t>
            </a:r>
            <a:r>
              <a:rPr lang="en-IN" b="1" u="sng" dirty="0">
                <a:latin typeface="Lato"/>
                <a:ea typeface="Lato"/>
                <a:cs typeface="Lato"/>
                <a:sym typeface="Lato"/>
              </a:rPr>
              <a:t>3550</a:t>
            </a:r>
            <a:r>
              <a:rPr lang="en-IN" dirty="0">
                <a:latin typeface="Lato"/>
                <a:ea typeface="Lato"/>
                <a:cs typeface="Lato"/>
                <a:sym typeface="Lato"/>
              </a:rPr>
              <a:t>”.</a:t>
            </a:r>
            <a:r>
              <a:rPr lang="en-IN" u="sng" dirty="0">
                <a:latin typeface="Lato"/>
                <a:ea typeface="Lato"/>
                <a:cs typeface="Lato"/>
                <a:sym typeface="Lato"/>
              </a:rPr>
              <a:t> </a:t>
            </a:r>
            <a:r>
              <a:rPr lang="en-IN" dirty="0">
                <a:latin typeface="Lato"/>
                <a:ea typeface="Lato"/>
                <a:cs typeface="Lato"/>
                <a:sym typeface="Lato"/>
              </a:rPr>
              <a:t>Also, there is a clear </a:t>
            </a:r>
            <a:r>
              <a:rPr lang="en-IN" i="1" dirty="0">
                <a:latin typeface="Lato"/>
                <a:ea typeface="Lato"/>
                <a:cs typeface="Lato"/>
                <a:sym typeface="Lato"/>
              </a:rPr>
              <a:t>spike</a:t>
            </a:r>
            <a:r>
              <a:rPr lang="en-IN" dirty="0">
                <a:latin typeface="Lato"/>
                <a:ea typeface="Lato"/>
                <a:cs typeface="Lato"/>
                <a:sym typeface="Lato"/>
              </a:rPr>
              <a:t> towards the end of the graph depicting some </a:t>
            </a:r>
            <a:r>
              <a:rPr lang="en-IN" i="1" dirty="0">
                <a:latin typeface="Lato"/>
                <a:ea typeface="Lato"/>
                <a:cs typeface="Lato"/>
                <a:sym typeface="Lato"/>
              </a:rPr>
              <a:t>abnormally high values </a:t>
            </a:r>
            <a:r>
              <a:rPr lang="en-IN" b="1" u="sng" dirty="0">
                <a:latin typeface="Lato"/>
                <a:ea typeface="Lato"/>
                <a:cs typeface="Lato"/>
                <a:sym typeface="Lato"/>
              </a:rPr>
              <a:t>(outliers)</a:t>
            </a:r>
            <a:r>
              <a:rPr lang="en-IN" dirty="0">
                <a:latin typeface="Lato"/>
                <a:ea typeface="Lato"/>
                <a:cs typeface="Lato"/>
                <a:sym typeface="Lato"/>
              </a:rPr>
              <a:t>. </a:t>
            </a:r>
            <a:endParaRPr lang="en-IN" u="sng" dirty="0">
              <a:latin typeface="Lato"/>
              <a:ea typeface="Lato"/>
              <a:cs typeface="Lato"/>
              <a:sym typeface="Lato"/>
            </a:endParaRP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r>
              <a:rPr lang="en-IN" i="0" strike="noStrike" cap="none" dirty="0">
                <a:solidFill>
                  <a:srgbClr val="000000"/>
                </a:solidFill>
                <a:latin typeface="Lato"/>
                <a:ea typeface="Lato"/>
                <a:cs typeface="Lato"/>
                <a:sym typeface="Lato"/>
              </a:rPr>
              <a:t>4.</a:t>
            </a:r>
            <a:r>
              <a:rPr lang="en-IN" dirty="0">
                <a:latin typeface="Lato"/>
                <a:ea typeface="Lato"/>
                <a:cs typeface="Lato"/>
                <a:sym typeface="Lato"/>
              </a:rPr>
              <a:t> We observe that a very large number customers, about “</a:t>
            </a:r>
            <a:r>
              <a:rPr lang="en-IN" b="1" u="sng" dirty="0">
                <a:latin typeface="Lato"/>
                <a:ea typeface="Lato"/>
                <a:cs typeface="Lato"/>
                <a:sym typeface="Lato"/>
              </a:rPr>
              <a:t>82%</a:t>
            </a:r>
            <a:r>
              <a:rPr lang="en-IN" dirty="0">
                <a:latin typeface="Lato"/>
                <a:ea typeface="Lato"/>
                <a:cs typeface="Lato"/>
                <a:sym typeface="Lato"/>
              </a:rPr>
              <a:t>”, have </a:t>
            </a:r>
            <a:r>
              <a:rPr lang="en-IN" b="1" u="sng" dirty="0">
                <a:latin typeface="Lato"/>
                <a:ea typeface="Lato"/>
                <a:cs typeface="Lato"/>
                <a:sym typeface="Lato"/>
              </a:rPr>
              <a:t>not yet been contacted </a:t>
            </a:r>
            <a:r>
              <a:rPr lang="en-IN" dirty="0">
                <a:latin typeface="Lato"/>
                <a:ea typeface="Lato"/>
                <a:cs typeface="Lato"/>
                <a:sym typeface="Lato"/>
              </a:rPr>
              <a:t>as of now. We have created a clustered column chart for the remaining values to c</a:t>
            </a:r>
            <a:r>
              <a:rPr lang="en-IN" sz="1400" b="0" i="0" u="none" strike="noStrike" cap="none" dirty="0">
                <a:solidFill>
                  <a:srgbClr val="000000"/>
                </a:solidFill>
                <a:latin typeface="Lato"/>
                <a:ea typeface="Lato"/>
                <a:cs typeface="Lato"/>
                <a:sym typeface="Lato"/>
              </a:rPr>
              <a:t>onclude that there are certain “</a:t>
            </a:r>
            <a:r>
              <a:rPr lang="en-IN" sz="1400" b="1" i="0" u="sng" strike="noStrike" cap="none" dirty="0">
                <a:solidFill>
                  <a:srgbClr val="000000"/>
                </a:solidFill>
                <a:latin typeface="Lato"/>
                <a:ea typeface="Lato"/>
                <a:cs typeface="Lato"/>
                <a:sym typeface="Lato"/>
              </a:rPr>
              <a:t>spikes”</a:t>
            </a:r>
            <a:r>
              <a:rPr lang="en-IN" sz="1400" b="0" i="0" u="none" strike="noStrike" cap="none" dirty="0">
                <a:solidFill>
                  <a:srgbClr val="000000"/>
                </a:solidFill>
                <a:latin typeface="Lato"/>
                <a:ea typeface="Lato"/>
                <a:cs typeface="Lato"/>
                <a:sym typeface="Lato"/>
              </a:rPr>
              <a:t> at values such as </a:t>
            </a:r>
            <a:r>
              <a:rPr lang="en-IN" sz="1400" b="0" i="1" u="none" strike="noStrike" cap="none" dirty="0">
                <a:solidFill>
                  <a:srgbClr val="000000"/>
                </a:solidFill>
                <a:latin typeface="Lato"/>
                <a:ea typeface="Lato"/>
                <a:cs typeface="Lato"/>
                <a:sym typeface="Lato"/>
              </a:rPr>
              <a:t>100 </a:t>
            </a:r>
            <a:r>
              <a:rPr lang="en-IN" sz="1400" b="0" i="0" u="none" strike="noStrike" cap="none" dirty="0">
                <a:solidFill>
                  <a:srgbClr val="000000"/>
                </a:solidFill>
                <a:latin typeface="Lato"/>
                <a:ea typeface="Lato"/>
                <a:cs typeface="Lato"/>
                <a:sym typeface="Lato"/>
              </a:rPr>
              <a:t>and</a:t>
            </a:r>
            <a:r>
              <a:rPr lang="en-IN" dirty="0">
                <a:latin typeface="Lato"/>
                <a:ea typeface="Lato"/>
                <a:cs typeface="Lato"/>
                <a:sym typeface="Lato"/>
              </a:rPr>
              <a:t> </a:t>
            </a:r>
            <a:r>
              <a:rPr lang="en-IN" i="1" dirty="0">
                <a:latin typeface="Lato"/>
                <a:ea typeface="Lato"/>
                <a:cs typeface="Lato"/>
                <a:sym typeface="Lato"/>
              </a:rPr>
              <a:t>200</a:t>
            </a:r>
            <a:r>
              <a:rPr lang="en-IN" dirty="0">
                <a:latin typeface="Lato"/>
                <a:ea typeface="Lato"/>
                <a:cs typeface="Lato"/>
                <a:sym typeface="Lato"/>
              </a:rPr>
              <a:t> (multiples of 100). These abnormal values of </a:t>
            </a:r>
            <a:r>
              <a:rPr lang="en-IN" i="1" dirty="0">
                <a:latin typeface="Lato"/>
                <a:ea typeface="Lato"/>
                <a:cs typeface="Lato"/>
                <a:sym typeface="Lato"/>
              </a:rPr>
              <a:t>pdays </a:t>
            </a:r>
            <a:r>
              <a:rPr lang="en-IN" dirty="0">
                <a:latin typeface="Lato"/>
                <a:ea typeface="Lato"/>
                <a:cs typeface="Lato"/>
                <a:sym typeface="Lato"/>
              </a:rPr>
              <a:t>indicate that the t</a:t>
            </a:r>
            <a:r>
              <a:rPr lang="en-IN" sz="1400" b="0" i="0" u="none" strike="noStrike" cap="none" dirty="0">
                <a:solidFill>
                  <a:srgbClr val="000000"/>
                </a:solidFill>
                <a:latin typeface="Lato"/>
                <a:ea typeface="Lato"/>
                <a:cs typeface="Lato"/>
                <a:sym typeface="Lato"/>
              </a:rPr>
              <a:t>elemarketing teams have randomly filled up such values and haven’t actually contacted the customers.</a:t>
            </a:r>
          </a:p>
          <a:p>
            <a:pPr marL="0" marR="0" lvl="0" indent="0" algn="l" rtl="0">
              <a:lnSpc>
                <a:spcPct val="100000"/>
              </a:lnSpc>
              <a:spcBef>
                <a:spcPts val="0"/>
              </a:spcBef>
              <a:spcAft>
                <a:spcPts val="0"/>
              </a:spcAft>
              <a:buNone/>
            </a:pPr>
            <a:endParaRPr lang="en-IN" i="0"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Tree>
    <p:extLst>
      <p:ext uri="{BB962C8B-B14F-4D97-AF65-F5344CB8AC3E}">
        <p14:creationId xmlns:p14="http://schemas.microsoft.com/office/powerpoint/2010/main" val="200177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Major insights</a:t>
            </a:r>
            <a:br>
              <a:rPr lang="en-US" sz="3500" b="1" dirty="0">
                <a:solidFill>
                  <a:srgbClr val="EF413D"/>
                </a:solidFill>
              </a:rPr>
            </a:br>
            <a:r>
              <a:rPr lang="en-US" sz="1000" b="1" dirty="0">
                <a:solidFill>
                  <a:srgbClr val="EF413D"/>
                </a:solidFill>
              </a:rPr>
              <a:t> </a:t>
            </a:r>
            <a:br>
              <a:rPr lang="en-US" b="1" dirty="0"/>
            </a:br>
            <a:endParaRPr sz="3000" dirty="0"/>
          </a:p>
        </p:txBody>
      </p:sp>
      <p:sp>
        <p:nvSpPr>
          <p:cNvPr id="2" name="Google Shape;219;p28">
            <a:extLst>
              <a:ext uri="{FF2B5EF4-FFF2-40B4-BE49-F238E27FC236}">
                <a16:creationId xmlns:a16="http://schemas.microsoft.com/office/drawing/2014/main" id="{E2E6DFE3-6BC3-1B41-9CA3-14CE388188B9}"/>
              </a:ext>
            </a:extLst>
          </p:cNvPr>
          <p:cNvSpPr txBox="1"/>
          <p:nvPr/>
        </p:nvSpPr>
        <p:spPr>
          <a:xfrm>
            <a:off x="50450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800" b="1" u="sng" dirty="0">
                <a:latin typeface="Lato"/>
                <a:ea typeface="Lato"/>
                <a:cs typeface="Lato"/>
                <a:sym typeface="Lato"/>
              </a:rPr>
              <a:t>Bivariate Analysis:</a:t>
            </a:r>
          </a:p>
          <a:p>
            <a:pPr marL="0" marR="0" lvl="0" indent="0" algn="l" rtl="0">
              <a:lnSpc>
                <a:spcPct val="100000"/>
              </a:lnSpc>
              <a:spcBef>
                <a:spcPts val="0"/>
              </a:spcBef>
              <a:spcAft>
                <a:spcPts val="0"/>
              </a:spcAft>
              <a:buNone/>
            </a:pPr>
            <a:endParaRPr lang="en-IN" sz="1800" b="1" u="sng" dirty="0">
              <a:latin typeface="Lato"/>
              <a:ea typeface="Lato"/>
              <a:cs typeface="Lato"/>
              <a:sym typeface="Lato"/>
            </a:endParaRPr>
          </a:p>
          <a:p>
            <a:pPr marL="0" marR="0" lvl="0" indent="0" algn="l" rtl="0">
              <a:lnSpc>
                <a:spcPct val="100000"/>
              </a:lnSpc>
              <a:spcBef>
                <a:spcPts val="0"/>
              </a:spcBef>
              <a:spcAft>
                <a:spcPts val="0"/>
              </a:spcAft>
              <a:buNone/>
            </a:pPr>
            <a:endParaRPr lang="en-IN" sz="1800" b="1" u="sng" dirty="0">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1. </a:t>
            </a:r>
            <a:r>
              <a:rPr lang="en-US" dirty="0">
                <a:latin typeface="Lato"/>
                <a:ea typeface="Lato"/>
                <a:cs typeface="Lato"/>
                <a:sym typeface="Lato"/>
              </a:rPr>
              <a:t>We find that the value of </a:t>
            </a:r>
            <a:r>
              <a:rPr lang="en-US" i="1" dirty="0">
                <a:latin typeface="Lato"/>
                <a:ea typeface="Lato"/>
                <a:cs typeface="Lato"/>
                <a:sym typeface="Lato"/>
              </a:rPr>
              <a:t>average i</a:t>
            </a:r>
            <a:r>
              <a:rPr lang="en-US" dirty="0">
                <a:latin typeface="Lato"/>
                <a:ea typeface="Lato"/>
                <a:cs typeface="Lato"/>
                <a:sym typeface="Lato"/>
              </a:rPr>
              <a:t>s the </a:t>
            </a:r>
            <a:r>
              <a:rPr lang="en-US" b="1" u="sng" dirty="0">
                <a:latin typeface="Lato"/>
                <a:ea typeface="Lato"/>
                <a:cs typeface="Lato"/>
                <a:sym typeface="Lato"/>
              </a:rPr>
              <a:t>much higher </a:t>
            </a:r>
            <a:r>
              <a:rPr lang="en-US" dirty="0">
                <a:latin typeface="Lato"/>
                <a:ea typeface="Lato"/>
                <a:cs typeface="Lato"/>
                <a:sym typeface="Lato"/>
              </a:rPr>
              <a:t>for the “</a:t>
            </a:r>
            <a:r>
              <a:rPr lang="en-US" b="1" u="sng" dirty="0">
                <a:latin typeface="Lato"/>
                <a:ea typeface="Lato"/>
                <a:cs typeface="Lato"/>
                <a:sym typeface="Lato"/>
              </a:rPr>
              <a:t>Entrepreneur</a:t>
            </a:r>
            <a:r>
              <a:rPr lang="en-US" dirty="0">
                <a:latin typeface="Lato"/>
                <a:ea typeface="Lato"/>
                <a:cs typeface="Lato"/>
                <a:sym typeface="Lato"/>
              </a:rPr>
              <a:t>” category of Job, about “</a:t>
            </a:r>
            <a:r>
              <a:rPr lang="en-US" b="1" u="sng" dirty="0">
                <a:latin typeface="Lato"/>
                <a:ea typeface="Lato"/>
                <a:cs typeface="Lato"/>
                <a:sym typeface="Lato"/>
              </a:rPr>
              <a:t>3.71%</a:t>
            </a:r>
            <a:r>
              <a:rPr lang="en-US" dirty="0">
                <a:latin typeface="Lato"/>
                <a:ea typeface="Lato"/>
                <a:cs typeface="Lato"/>
                <a:sym typeface="Lato"/>
              </a:rPr>
              <a:t>”. Also, the “</a:t>
            </a:r>
            <a:r>
              <a:rPr lang="en-US" b="1" u="sng" dirty="0">
                <a:latin typeface="Lato"/>
                <a:ea typeface="Lato"/>
                <a:cs typeface="Lato"/>
                <a:sym typeface="Lato"/>
              </a:rPr>
              <a:t>Student</a:t>
            </a:r>
            <a:r>
              <a:rPr lang="en-US" dirty="0">
                <a:latin typeface="Lato"/>
                <a:ea typeface="Lato"/>
                <a:cs typeface="Lato"/>
                <a:sym typeface="Lato"/>
              </a:rPr>
              <a:t>” category has a </a:t>
            </a:r>
            <a:r>
              <a:rPr lang="en-US" b="1" u="sng" dirty="0">
                <a:latin typeface="Lato"/>
                <a:ea typeface="Lato"/>
                <a:cs typeface="Lato"/>
                <a:sym typeface="Lato"/>
              </a:rPr>
              <a:t>sharply low average value, </a:t>
            </a:r>
            <a:r>
              <a:rPr lang="en-US" dirty="0">
                <a:latin typeface="Lato"/>
                <a:ea typeface="Lato"/>
                <a:cs typeface="Lato"/>
                <a:sym typeface="Lato"/>
              </a:rPr>
              <a:t>of about “</a:t>
            </a:r>
            <a:r>
              <a:rPr lang="en-US" b="1" u="sng" dirty="0">
                <a:latin typeface="Lato"/>
                <a:ea typeface="Lato"/>
                <a:cs typeface="Lato"/>
                <a:sym typeface="Lato"/>
              </a:rPr>
              <a:t>0.32%</a:t>
            </a:r>
            <a:r>
              <a:rPr lang="en-US" dirty="0">
                <a:latin typeface="Lato"/>
                <a:ea typeface="Lato"/>
                <a:cs typeface="Lato"/>
                <a:sym typeface="Lato"/>
              </a:rPr>
              <a:t>” as compared to other job </a:t>
            </a:r>
            <a:r>
              <a:rPr lang="en-US" sz="1400" strike="noStrike" cap="none" dirty="0">
                <a:solidFill>
                  <a:srgbClr val="000000"/>
                </a:solidFill>
                <a:latin typeface="Lato"/>
                <a:ea typeface="Lato"/>
                <a:cs typeface="Lato"/>
                <a:sym typeface="Lato"/>
              </a:rPr>
              <a:t>categories.</a:t>
            </a: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r>
              <a:rPr lang="en-IN" i="0" strike="noStrike" cap="none" dirty="0">
                <a:solidFill>
                  <a:srgbClr val="000000"/>
                </a:solidFill>
                <a:latin typeface="Lato"/>
                <a:ea typeface="Lato"/>
                <a:cs typeface="Lato"/>
                <a:sym typeface="Lato"/>
              </a:rPr>
              <a:t>2. </a:t>
            </a:r>
            <a:r>
              <a:rPr lang="en-US" i="0" dirty="0">
                <a:latin typeface="Lato"/>
                <a:ea typeface="Lato"/>
                <a:cs typeface="Lato"/>
                <a:sym typeface="Lato"/>
              </a:rPr>
              <a:t>W</a:t>
            </a:r>
            <a:r>
              <a:rPr lang="en-US" sz="1400" b="0" u="none" strike="noStrike" cap="none" dirty="0">
                <a:solidFill>
                  <a:srgbClr val="000000"/>
                </a:solidFill>
                <a:latin typeface="Lato"/>
                <a:ea typeface="Lato"/>
                <a:cs typeface="Lato"/>
                <a:sym typeface="Lato"/>
              </a:rPr>
              <a:t>e use the pivot table to create a </a:t>
            </a:r>
            <a:r>
              <a:rPr lang="en-US" dirty="0">
                <a:latin typeface="Lato"/>
                <a:ea typeface="Lato"/>
                <a:cs typeface="Lato"/>
                <a:sym typeface="Lato"/>
              </a:rPr>
              <a:t>“</a:t>
            </a:r>
            <a:r>
              <a:rPr lang="en-US" b="1" u="sng" dirty="0">
                <a:latin typeface="Lato"/>
                <a:ea typeface="Lato"/>
                <a:cs typeface="Lato"/>
                <a:sym typeface="Lato"/>
              </a:rPr>
              <a:t>Scatter chart</a:t>
            </a:r>
            <a:r>
              <a:rPr lang="en-US" dirty="0">
                <a:latin typeface="Lato"/>
                <a:ea typeface="Lato"/>
                <a:cs typeface="Lato"/>
                <a:sym typeface="Lato"/>
              </a:rPr>
              <a:t>” </a:t>
            </a:r>
            <a:r>
              <a:rPr lang="en-US" sz="1400" b="0" u="none" strike="noStrike" cap="none" dirty="0">
                <a:solidFill>
                  <a:srgbClr val="000000"/>
                </a:solidFill>
                <a:latin typeface="Lato"/>
                <a:ea typeface="Lato"/>
                <a:cs typeface="Lato"/>
                <a:sym typeface="Lato"/>
              </a:rPr>
              <a:t>with </a:t>
            </a:r>
            <a:r>
              <a:rPr lang="en-US" sz="1400" b="0" i="1" u="none" strike="noStrike" cap="none" dirty="0">
                <a:solidFill>
                  <a:srgbClr val="000000"/>
                </a:solidFill>
                <a:latin typeface="Lato"/>
                <a:ea typeface="Lato"/>
                <a:cs typeface="Lato"/>
                <a:sym typeface="Lato"/>
              </a:rPr>
              <a:t>straight lines and markers</a:t>
            </a:r>
            <a:r>
              <a:rPr lang="en-US" sz="1400" b="0" u="none" strike="noStrike" cap="none" dirty="0">
                <a:solidFill>
                  <a:srgbClr val="000000"/>
                </a:solidFill>
                <a:latin typeface="Lato"/>
                <a:ea typeface="Lato"/>
                <a:cs typeface="Lato"/>
                <a:sym typeface="Lato"/>
              </a:rPr>
              <a:t> to show the </a:t>
            </a:r>
            <a:r>
              <a:rPr lang="en-US" sz="1400" b="1" u="sng" strike="noStrike" cap="none" dirty="0">
                <a:solidFill>
                  <a:srgbClr val="000000"/>
                </a:solidFill>
                <a:latin typeface="Lato"/>
                <a:ea typeface="Lato"/>
                <a:cs typeface="Lato"/>
                <a:sym typeface="Lato"/>
              </a:rPr>
              <a:t>relationship </a:t>
            </a:r>
            <a:r>
              <a:rPr lang="en-US" dirty="0">
                <a:latin typeface="Lato"/>
                <a:ea typeface="Lato"/>
                <a:cs typeface="Lato"/>
                <a:sym typeface="Lato"/>
              </a:rPr>
              <a:t>b</a:t>
            </a:r>
            <a:r>
              <a:rPr lang="en-US" sz="1400" strike="noStrike" cap="none" dirty="0">
                <a:solidFill>
                  <a:srgbClr val="000000"/>
                </a:solidFill>
                <a:latin typeface="Lato"/>
                <a:ea typeface="Lato"/>
                <a:cs typeface="Lato"/>
                <a:sym typeface="Lato"/>
              </a:rPr>
              <a:t>etween the two variables.</a:t>
            </a:r>
            <a:r>
              <a:rPr lang="en-US" sz="1400" b="0" u="none" strike="noStrike" cap="none" dirty="0">
                <a:solidFill>
                  <a:srgbClr val="000000"/>
                </a:solidFill>
                <a:latin typeface="Lato"/>
                <a:ea typeface="Lato"/>
                <a:cs typeface="Lato"/>
                <a:sym typeface="Lato"/>
              </a:rPr>
              <a:t> </a:t>
            </a:r>
            <a:r>
              <a:rPr lang="en-US" sz="1400" b="0" i="0" u="none" strike="noStrike" cap="none" dirty="0">
                <a:solidFill>
                  <a:srgbClr val="000000"/>
                </a:solidFill>
                <a:latin typeface="Lato"/>
                <a:ea typeface="Lato"/>
                <a:cs typeface="Lato"/>
                <a:sym typeface="Lato"/>
              </a:rPr>
              <a:t>Here, we find that the </a:t>
            </a:r>
            <a:r>
              <a:rPr lang="en-US" sz="1400" b="0" i="1" u="none" strike="noStrike" cap="none" dirty="0">
                <a:solidFill>
                  <a:srgbClr val="000000"/>
                </a:solidFill>
                <a:latin typeface="Lato"/>
                <a:ea typeface="Lato"/>
                <a:cs typeface="Lato"/>
                <a:sym typeface="Lato"/>
              </a:rPr>
              <a:t>average subscription rate </a:t>
            </a:r>
            <a:r>
              <a:rPr lang="en-US" sz="1400" b="0" u="none" strike="noStrike" cap="none" dirty="0">
                <a:solidFill>
                  <a:srgbClr val="000000"/>
                </a:solidFill>
                <a:latin typeface="Lato"/>
                <a:ea typeface="Lato"/>
                <a:cs typeface="Lato"/>
                <a:sym typeface="Lato"/>
              </a:rPr>
              <a:t>is quite </a:t>
            </a:r>
            <a:r>
              <a:rPr lang="en-US" dirty="0">
                <a:latin typeface="Lato"/>
                <a:ea typeface="Lato"/>
                <a:cs typeface="Lato"/>
                <a:sym typeface="Lato"/>
              </a:rPr>
              <a:t>l</a:t>
            </a:r>
            <a:r>
              <a:rPr lang="en-US" i="0" dirty="0">
                <a:latin typeface="Lato"/>
                <a:ea typeface="Lato"/>
                <a:cs typeface="Lato"/>
                <a:sym typeface="Lato"/>
              </a:rPr>
              <a:t>ow continuously for a segment of the graph, namely between “</a:t>
            </a:r>
            <a:r>
              <a:rPr lang="en-US" b="1" i="0" u="sng" dirty="0">
                <a:latin typeface="Lato"/>
                <a:ea typeface="Lato"/>
                <a:cs typeface="Lato"/>
                <a:sym typeface="Lato"/>
              </a:rPr>
              <a:t>19-61</a:t>
            </a:r>
            <a:r>
              <a:rPr lang="en-US" b="1" i="0" dirty="0">
                <a:latin typeface="Lato"/>
                <a:ea typeface="Lato"/>
                <a:cs typeface="Lato"/>
                <a:sym typeface="Lato"/>
              </a:rPr>
              <a:t>”</a:t>
            </a:r>
            <a:r>
              <a:rPr lang="en-US" dirty="0">
                <a:latin typeface="Lato"/>
                <a:ea typeface="Lato"/>
                <a:cs typeface="Lato"/>
                <a:sym typeface="Lato"/>
              </a:rPr>
              <a:t>years</a:t>
            </a:r>
            <a:r>
              <a:rPr lang="en-US" b="1" u="sng" dirty="0">
                <a:latin typeface="Lato"/>
                <a:ea typeface="Lato"/>
                <a:cs typeface="Lato"/>
                <a:sym typeface="Lato"/>
              </a:rPr>
              <a:t>.</a:t>
            </a:r>
            <a:r>
              <a:rPr lang="en-US" i="0" dirty="0">
                <a:latin typeface="Lato"/>
                <a:ea typeface="Lato"/>
                <a:cs typeface="Lato"/>
                <a:sym typeface="Lato"/>
              </a:rPr>
              <a:t> </a:t>
            </a: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i="0" strike="noStrike" cap="none" dirty="0">
                <a:solidFill>
                  <a:srgbClr val="000000"/>
                </a:solidFill>
                <a:latin typeface="Lato"/>
                <a:ea typeface="Lato"/>
                <a:cs typeface="Lato"/>
                <a:sym typeface="Lato"/>
              </a:rPr>
              <a:t>3. </a:t>
            </a:r>
            <a:r>
              <a:rPr lang="en-IN" i="0" dirty="0">
                <a:latin typeface="Lato"/>
                <a:ea typeface="Lato"/>
                <a:cs typeface="Lato"/>
                <a:sym typeface="Lato"/>
              </a:rPr>
              <a:t>W</a:t>
            </a:r>
            <a:r>
              <a:rPr lang="en-IN" sz="1400" b="0" u="none" strike="noStrike" cap="none" dirty="0">
                <a:solidFill>
                  <a:srgbClr val="000000"/>
                </a:solidFill>
                <a:latin typeface="Lato"/>
                <a:ea typeface="Lato"/>
                <a:cs typeface="Lato"/>
                <a:sym typeface="Lato"/>
              </a:rPr>
              <a:t>e find the </a:t>
            </a:r>
            <a:r>
              <a:rPr lang="en-IN" sz="1400" b="1" u="sng" strike="noStrike" cap="none" dirty="0">
                <a:solidFill>
                  <a:srgbClr val="000000"/>
                </a:solidFill>
                <a:latin typeface="Lato"/>
                <a:ea typeface="Lato"/>
                <a:cs typeface="Lato"/>
                <a:sym typeface="Lato"/>
              </a:rPr>
              <a:t>“correlation” </a:t>
            </a:r>
            <a:r>
              <a:rPr lang="en-IN" dirty="0">
                <a:latin typeface="Lato"/>
                <a:ea typeface="Lato"/>
                <a:cs typeface="Lato"/>
                <a:sym typeface="Lato"/>
              </a:rPr>
              <a:t>between the two variables (</a:t>
            </a:r>
            <a:r>
              <a:rPr lang="en-IN" b="1" u="sng" dirty="0">
                <a:latin typeface="Lato"/>
                <a:ea typeface="Lato"/>
                <a:cs typeface="Lato"/>
                <a:sym typeface="Lato"/>
              </a:rPr>
              <a:t>Subscription_Rate and poutcome_rate</a:t>
            </a:r>
            <a:r>
              <a:rPr lang="en-IN" dirty="0">
                <a:latin typeface="Lato"/>
                <a:ea typeface="Lato"/>
                <a:cs typeface="Lato"/>
                <a:sym typeface="Lato"/>
              </a:rPr>
              <a:t>), which comes out to be around “</a:t>
            </a:r>
            <a:r>
              <a:rPr lang="en-IN" b="1" u="sng" dirty="0">
                <a:latin typeface="Lato"/>
                <a:ea typeface="Lato"/>
                <a:cs typeface="Lato"/>
                <a:sym typeface="Lato"/>
              </a:rPr>
              <a:t>29.6</a:t>
            </a:r>
            <a:r>
              <a:rPr lang="en-IN" dirty="0">
                <a:latin typeface="Lato"/>
                <a:ea typeface="Lato"/>
                <a:cs typeface="Lato"/>
                <a:sym typeface="Lato"/>
              </a:rPr>
              <a:t>”, seems to be quite </a:t>
            </a:r>
            <a:r>
              <a:rPr lang="en-IN" i="1" dirty="0">
                <a:latin typeface="Lato"/>
                <a:ea typeface="Lato"/>
                <a:cs typeface="Lato"/>
                <a:sym typeface="Lato"/>
              </a:rPr>
              <a:t>high, </a:t>
            </a:r>
            <a:r>
              <a:rPr lang="en-IN" dirty="0">
                <a:latin typeface="Lato"/>
                <a:ea typeface="Lato"/>
                <a:cs typeface="Lato"/>
                <a:sym typeface="Lato"/>
              </a:rPr>
              <a:t>despite the low value of </a:t>
            </a:r>
            <a:r>
              <a:rPr lang="en-IN" i="1" dirty="0">
                <a:latin typeface="Lato"/>
                <a:ea typeface="Lato"/>
                <a:cs typeface="Lato"/>
                <a:sym typeface="Lato"/>
              </a:rPr>
              <a:t>average of poutcome</a:t>
            </a:r>
            <a:r>
              <a:rPr lang="en-IN" dirty="0">
                <a:latin typeface="Lato"/>
                <a:ea typeface="Lato"/>
                <a:cs typeface="Lato"/>
                <a:sym typeface="Lato"/>
              </a:rPr>
              <a:t>.</a:t>
            </a:r>
            <a:endParaRPr lang="en-IN" i="0"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i="0"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4. </a:t>
            </a:r>
            <a:r>
              <a:rPr lang="en-US" dirty="0">
                <a:latin typeface="Lato"/>
                <a:ea typeface="Lato"/>
                <a:cs typeface="Lato"/>
                <a:sym typeface="Lato"/>
              </a:rPr>
              <a:t>We</a:t>
            </a:r>
            <a:r>
              <a:rPr lang="en-US" sz="1400" b="0" i="0" u="none" strike="noStrike" cap="none" dirty="0">
                <a:solidFill>
                  <a:srgbClr val="000000"/>
                </a:solidFill>
                <a:latin typeface="Lato"/>
                <a:ea typeface="Lato"/>
                <a:cs typeface="Lato"/>
                <a:sym typeface="Lato"/>
              </a:rPr>
              <a:t> plot a </a:t>
            </a:r>
            <a:r>
              <a:rPr lang="en-US" sz="1400" b="0" i="1" u="none" strike="noStrike" cap="none" dirty="0">
                <a:solidFill>
                  <a:srgbClr val="000000"/>
                </a:solidFill>
                <a:latin typeface="Lato"/>
                <a:ea typeface="Lato"/>
                <a:cs typeface="Lato"/>
                <a:sym typeface="Lato"/>
              </a:rPr>
              <a:t>Pivot Table </a:t>
            </a:r>
            <a:r>
              <a:rPr lang="en-US" sz="1400" b="0" u="none" strike="noStrike" cap="none" dirty="0">
                <a:solidFill>
                  <a:srgbClr val="000000"/>
                </a:solidFill>
                <a:latin typeface="Lato"/>
                <a:ea typeface="Lato"/>
                <a:cs typeface="Lato"/>
                <a:sym typeface="Lato"/>
              </a:rPr>
              <a:t>for the “</a:t>
            </a:r>
            <a:r>
              <a:rPr lang="en-US" sz="1400" b="1" u="sng" strike="noStrike" cap="none" dirty="0">
                <a:solidFill>
                  <a:srgbClr val="000000"/>
                </a:solidFill>
                <a:latin typeface="Lato"/>
                <a:ea typeface="Lato"/>
                <a:cs typeface="Lato"/>
                <a:sym typeface="Lato"/>
              </a:rPr>
              <a:t>Month</a:t>
            </a:r>
            <a:r>
              <a:rPr lang="en-US" sz="1400" b="0" u="none" strike="noStrike" cap="none" dirty="0">
                <a:solidFill>
                  <a:srgbClr val="000000"/>
                </a:solidFill>
                <a:latin typeface="Lato"/>
                <a:ea typeface="Lato"/>
                <a:cs typeface="Lato"/>
                <a:sym typeface="Lato"/>
              </a:rPr>
              <a:t>” and </a:t>
            </a:r>
            <a:r>
              <a:rPr lang="en-US" i="1" dirty="0">
                <a:latin typeface="Lato"/>
                <a:ea typeface="Lato"/>
                <a:cs typeface="Lato"/>
                <a:sym typeface="Lato"/>
              </a:rPr>
              <a:t>“</a:t>
            </a:r>
            <a:r>
              <a:rPr lang="en-US" b="1" u="sng" dirty="0">
                <a:latin typeface="Lato"/>
                <a:ea typeface="Lato"/>
                <a:cs typeface="Lato"/>
                <a:sym typeface="Lato"/>
              </a:rPr>
              <a:t>Average of Subscription_Rate</a:t>
            </a:r>
            <a:r>
              <a:rPr lang="en-US" i="1" dirty="0">
                <a:latin typeface="Lato"/>
                <a:ea typeface="Lato"/>
                <a:cs typeface="Lato"/>
                <a:sym typeface="Lato"/>
              </a:rPr>
              <a:t>”. </a:t>
            </a:r>
            <a:r>
              <a:rPr lang="en-US" dirty="0">
                <a:latin typeface="Lato"/>
                <a:ea typeface="Lato"/>
                <a:cs typeface="Lato"/>
                <a:sym typeface="Lato"/>
              </a:rPr>
              <a:t>The trend clearly shows that four months namely “</a:t>
            </a:r>
            <a:r>
              <a:rPr lang="en-US" b="1" u="sng" dirty="0">
                <a:latin typeface="Lato"/>
                <a:ea typeface="Lato"/>
                <a:cs typeface="Lato"/>
                <a:sym typeface="Lato"/>
              </a:rPr>
              <a:t>March, September, October and December</a:t>
            </a:r>
            <a:r>
              <a:rPr lang="en-US" dirty="0">
                <a:latin typeface="Lato"/>
                <a:ea typeface="Lato"/>
                <a:cs typeface="Lato"/>
                <a:sym typeface="Lato"/>
              </a:rPr>
              <a:t>” have </a:t>
            </a:r>
            <a:r>
              <a:rPr lang="en-US" b="1" u="sng" dirty="0">
                <a:latin typeface="Lato"/>
                <a:ea typeface="Lato"/>
                <a:cs typeface="Lato"/>
                <a:sym typeface="Lato"/>
              </a:rPr>
              <a:t>very high values </a:t>
            </a:r>
            <a:r>
              <a:rPr lang="en-US" dirty="0">
                <a:latin typeface="Lato"/>
                <a:ea typeface="Lato"/>
                <a:cs typeface="Lato"/>
                <a:sym typeface="Lato"/>
              </a:rPr>
              <a:t>of </a:t>
            </a:r>
            <a:r>
              <a:rPr lang="en-US" sz="1400" b="0" i="1" u="none" strike="noStrike" cap="none" dirty="0">
                <a:solidFill>
                  <a:srgbClr val="000000"/>
                </a:solidFill>
                <a:latin typeface="Lato"/>
                <a:ea typeface="Lato"/>
                <a:cs typeface="Lato"/>
                <a:sym typeface="Lato"/>
              </a:rPr>
              <a:t>average </a:t>
            </a:r>
            <a:r>
              <a:rPr lang="en-US" i="1" dirty="0">
                <a:latin typeface="Lato"/>
                <a:ea typeface="Lato"/>
                <a:cs typeface="Lato"/>
                <a:sym typeface="Lato"/>
              </a:rPr>
              <a:t>S</a:t>
            </a:r>
            <a:r>
              <a:rPr lang="en-US" sz="1400" b="0" i="1" u="none" strike="noStrike" cap="none" dirty="0">
                <a:solidFill>
                  <a:srgbClr val="000000"/>
                </a:solidFill>
                <a:latin typeface="Lato"/>
                <a:ea typeface="Lato"/>
                <a:cs typeface="Lato"/>
                <a:sym typeface="Lato"/>
              </a:rPr>
              <a:t>ubscription_Rate</a:t>
            </a:r>
            <a:r>
              <a:rPr lang="en-US" i="1" dirty="0">
                <a:latin typeface="Lato"/>
                <a:ea typeface="Lato"/>
                <a:cs typeface="Lato"/>
                <a:sym typeface="Lato"/>
              </a:rPr>
              <a:t>. </a:t>
            </a:r>
            <a:endParaRPr lang="en-US" sz="1400" b="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Tree>
    <p:extLst>
      <p:ext uri="{BB962C8B-B14F-4D97-AF65-F5344CB8AC3E}">
        <p14:creationId xmlns:p14="http://schemas.microsoft.com/office/powerpoint/2010/main" val="119645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Age</a:t>
            </a: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just" rtl="0">
              <a:lnSpc>
                <a:spcPct val="100000"/>
              </a:lnSpc>
              <a:spcBef>
                <a:spcPts val="0"/>
              </a:spcBef>
              <a:spcAft>
                <a:spcPts val="0"/>
              </a:spcAft>
              <a:buNone/>
            </a:pPr>
            <a:r>
              <a:rPr lang="en-US" i="0" u="none" strike="noStrike" cap="none" dirty="0">
                <a:solidFill>
                  <a:srgbClr val="000000"/>
                </a:solidFill>
                <a:latin typeface="Lato"/>
                <a:ea typeface="Lato"/>
                <a:cs typeface="Lato"/>
                <a:sym typeface="Lato"/>
              </a:rPr>
              <a:t>First of all, the “metadata lookup” was already </a:t>
            </a:r>
          </a:p>
          <a:p>
            <a:pPr marL="0" marR="0" lvl="0" indent="0" algn="just" rtl="0">
              <a:lnSpc>
                <a:spcPct val="100000"/>
              </a:lnSpc>
              <a:spcBef>
                <a:spcPts val="0"/>
              </a:spcBef>
              <a:spcAft>
                <a:spcPts val="0"/>
              </a:spcAft>
              <a:buNone/>
            </a:pPr>
            <a:r>
              <a:rPr lang="en-US" i="0" u="none" strike="noStrike" cap="none" dirty="0">
                <a:solidFill>
                  <a:srgbClr val="000000"/>
                </a:solidFill>
                <a:latin typeface="Lato"/>
                <a:ea typeface="Lato"/>
                <a:cs typeface="Lato"/>
                <a:sym typeface="Lato"/>
              </a:rPr>
              <a:t>provided in the form of Data Dictionary.</a:t>
            </a:r>
          </a:p>
          <a:p>
            <a:pPr marL="0" marR="0" lvl="0" indent="0" algn="just" rtl="0">
              <a:lnSpc>
                <a:spcPct val="100000"/>
              </a:lnSpc>
              <a:spcBef>
                <a:spcPts val="0"/>
              </a:spcBef>
              <a:spcAft>
                <a:spcPts val="0"/>
              </a:spcAft>
              <a:buNone/>
            </a:pPr>
            <a:endParaRPr lang="en-US"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None/>
            </a:pPr>
            <a:r>
              <a:rPr lang="en-US" i="0" u="none" strike="noStrike" cap="none" dirty="0">
                <a:solidFill>
                  <a:srgbClr val="000000"/>
                </a:solidFill>
                <a:latin typeface="Lato"/>
                <a:ea typeface="Lato"/>
                <a:cs typeface="Lato"/>
                <a:sym typeface="Lato"/>
              </a:rPr>
              <a:t>The</a:t>
            </a:r>
            <a:r>
              <a:rPr lang="en-US" dirty="0">
                <a:latin typeface="Lato"/>
                <a:ea typeface="Lato"/>
                <a:cs typeface="Lato"/>
                <a:sym typeface="Lato"/>
              </a:rPr>
              <a:t>re were some negative values in the</a:t>
            </a:r>
          </a:p>
          <a:p>
            <a:pPr marL="0" marR="0" lvl="0" indent="0" algn="just" rtl="0">
              <a:lnSpc>
                <a:spcPct val="100000"/>
              </a:lnSpc>
              <a:spcBef>
                <a:spcPts val="0"/>
              </a:spcBef>
              <a:spcAft>
                <a:spcPts val="0"/>
              </a:spcAft>
              <a:buNone/>
            </a:pPr>
            <a:r>
              <a:rPr lang="en-US" dirty="0">
                <a:latin typeface="Lato"/>
                <a:ea typeface="Lato"/>
                <a:cs typeface="Lato"/>
                <a:sym typeface="Lato"/>
              </a:rPr>
              <a:t>age column, which represents </a:t>
            </a:r>
            <a:r>
              <a:rPr lang="en-US" u="sng" dirty="0">
                <a:latin typeface="Lato"/>
                <a:ea typeface="Lato"/>
                <a:cs typeface="Lato"/>
                <a:sym typeface="Lato"/>
              </a:rPr>
              <a:t>uncleaned </a:t>
            </a:r>
          </a:p>
          <a:p>
            <a:pPr marL="0" marR="0" lvl="0" indent="0" algn="just" rtl="0">
              <a:lnSpc>
                <a:spcPct val="100000"/>
              </a:lnSpc>
              <a:spcBef>
                <a:spcPts val="0"/>
              </a:spcBef>
              <a:spcAft>
                <a:spcPts val="0"/>
              </a:spcAft>
              <a:buNone/>
            </a:pPr>
            <a:r>
              <a:rPr lang="en-US" u="sng" dirty="0">
                <a:latin typeface="Lato"/>
                <a:ea typeface="Lato"/>
                <a:cs typeface="Lato"/>
                <a:sym typeface="Lato"/>
              </a:rPr>
              <a:t>data</a:t>
            </a:r>
            <a:r>
              <a:rPr lang="en-US" dirty="0">
                <a:latin typeface="Lato"/>
                <a:ea typeface="Lato"/>
                <a:cs typeface="Lato"/>
                <a:sym typeface="Lato"/>
              </a:rPr>
              <a:t>. Clearly, the minus sign was removed </a:t>
            </a:r>
          </a:p>
          <a:p>
            <a:pPr marL="0" marR="0" lvl="0" indent="0" algn="just" rtl="0">
              <a:lnSpc>
                <a:spcPct val="100000"/>
              </a:lnSpc>
              <a:spcBef>
                <a:spcPts val="0"/>
              </a:spcBef>
              <a:spcAft>
                <a:spcPts val="0"/>
              </a:spcAft>
              <a:buNone/>
            </a:pPr>
            <a:r>
              <a:rPr lang="en-US" dirty="0">
                <a:latin typeface="Lato"/>
                <a:ea typeface="Lato"/>
                <a:cs typeface="Lato"/>
                <a:sym typeface="Lato"/>
              </a:rPr>
              <a:t>using the </a:t>
            </a:r>
            <a:r>
              <a:rPr lang="en-US" b="1" u="sng" dirty="0">
                <a:latin typeface="Lato"/>
                <a:ea typeface="Lato"/>
                <a:cs typeface="Lato"/>
                <a:sym typeface="Lato"/>
              </a:rPr>
              <a:t>“Find and Replace”</a:t>
            </a:r>
            <a:r>
              <a:rPr lang="en-US" dirty="0">
                <a:latin typeface="Lato"/>
                <a:ea typeface="Lato"/>
                <a:cs typeface="Lato"/>
                <a:sym typeface="Lato"/>
              </a:rPr>
              <a:t>.</a:t>
            </a:r>
            <a:r>
              <a:rPr lang="en-US" b="1" dirty="0">
                <a:latin typeface="Lato"/>
                <a:ea typeface="Lato"/>
                <a:cs typeface="Lato"/>
                <a:sym typeface="Lato"/>
              </a:rPr>
              <a:t> </a:t>
            </a:r>
          </a:p>
          <a:p>
            <a:pPr marL="0" marR="0" lvl="0" indent="0" algn="just" rtl="0">
              <a:lnSpc>
                <a:spcPct val="100000"/>
              </a:lnSpc>
              <a:spcBef>
                <a:spcPts val="0"/>
              </a:spcBef>
              <a:spcAft>
                <a:spcPts val="0"/>
              </a:spcAft>
              <a:buNone/>
            </a:pPr>
            <a:endParaRPr lang="en-US" dirty="0">
              <a:latin typeface="Lato"/>
              <a:ea typeface="Lato"/>
              <a:cs typeface="Lato"/>
              <a:sym typeface="Lato"/>
            </a:endParaRPr>
          </a:p>
          <a:p>
            <a:pPr marL="0" marR="0" lvl="0" indent="0" algn="just" rtl="0">
              <a:lnSpc>
                <a:spcPct val="100000"/>
              </a:lnSpc>
              <a:spcBef>
                <a:spcPts val="0"/>
              </a:spcBef>
              <a:spcAft>
                <a:spcPts val="0"/>
              </a:spcAft>
              <a:buNone/>
            </a:pPr>
            <a:endParaRPr lang="en-US" dirty="0">
              <a:latin typeface="Lato"/>
              <a:ea typeface="Lato"/>
              <a:cs typeface="Lato"/>
              <a:sym typeface="Lato"/>
            </a:endParaRPr>
          </a:p>
          <a:p>
            <a:pPr marL="0" marR="0" lvl="0" indent="0" algn="just" rtl="0">
              <a:lnSpc>
                <a:spcPct val="100000"/>
              </a:lnSpc>
              <a:spcBef>
                <a:spcPts val="0"/>
              </a:spcBef>
              <a:spcAft>
                <a:spcPts val="0"/>
              </a:spcAft>
              <a:buNone/>
            </a:pPr>
            <a:r>
              <a:rPr lang="en-US" dirty="0">
                <a:latin typeface="Lato"/>
                <a:ea typeface="Lato"/>
                <a:cs typeface="Lato"/>
                <a:sym typeface="Lato"/>
              </a:rPr>
              <a:t>Further, “</a:t>
            </a:r>
            <a:r>
              <a:rPr lang="en-US" b="1" u="sng" dirty="0">
                <a:latin typeface="Lato"/>
                <a:ea typeface="Lato"/>
                <a:cs typeface="Lato"/>
                <a:sym typeface="Lato"/>
              </a:rPr>
              <a:t>the average age</a:t>
            </a:r>
            <a:r>
              <a:rPr lang="en-US" dirty="0">
                <a:latin typeface="Lato"/>
                <a:ea typeface="Lato"/>
                <a:cs typeface="Lato"/>
                <a:sym typeface="Lato"/>
              </a:rPr>
              <a:t>” was found to</a:t>
            </a:r>
          </a:p>
          <a:p>
            <a:pPr marL="0" marR="0" lvl="0" indent="0" algn="just" rtl="0">
              <a:lnSpc>
                <a:spcPct val="100000"/>
              </a:lnSpc>
              <a:spcBef>
                <a:spcPts val="0"/>
              </a:spcBef>
              <a:spcAft>
                <a:spcPts val="0"/>
              </a:spcAft>
              <a:buNone/>
            </a:pPr>
            <a:r>
              <a:rPr lang="en-US" dirty="0">
                <a:latin typeface="Lato"/>
                <a:ea typeface="Lato"/>
                <a:cs typeface="Lato"/>
                <a:sym typeface="Lato"/>
              </a:rPr>
              <a:t>be around </a:t>
            </a:r>
            <a:r>
              <a:rPr lang="en-US" b="1" u="sng" dirty="0">
                <a:latin typeface="Lato"/>
                <a:ea typeface="Lato"/>
                <a:cs typeface="Lato"/>
                <a:sym typeface="Lato"/>
              </a:rPr>
              <a:t>41</a:t>
            </a:r>
            <a:r>
              <a:rPr lang="en-US" dirty="0">
                <a:latin typeface="Lato"/>
                <a:ea typeface="Lato"/>
                <a:cs typeface="Lato"/>
                <a:sym typeface="Lato"/>
              </a:rPr>
              <a:t>.</a:t>
            </a:r>
          </a:p>
          <a:p>
            <a:pPr marL="0" marR="0" lvl="0" indent="0" algn="just" rtl="0">
              <a:lnSpc>
                <a:spcPct val="100000"/>
              </a:lnSpc>
              <a:spcBef>
                <a:spcPts val="0"/>
              </a:spcBef>
              <a:spcAft>
                <a:spcPts val="0"/>
              </a:spcAft>
              <a:buNone/>
            </a:pPr>
            <a:endParaRPr lang="en-US" dirty="0">
              <a:latin typeface="Lato"/>
              <a:ea typeface="Lato"/>
              <a:cs typeface="Lato"/>
              <a:sym typeface="Lato"/>
            </a:endParaRPr>
          </a:p>
          <a:p>
            <a:pPr marL="0" marR="0" lvl="0" indent="0" algn="just" rtl="0">
              <a:lnSpc>
                <a:spcPct val="100000"/>
              </a:lnSpc>
              <a:spcBef>
                <a:spcPts val="0"/>
              </a:spcBef>
              <a:spcAft>
                <a:spcPts val="0"/>
              </a:spcAft>
              <a:buNone/>
            </a:pPr>
            <a:endParaRPr lang="en-US" dirty="0">
              <a:latin typeface="Lato"/>
              <a:ea typeface="Lato"/>
              <a:cs typeface="Lato"/>
              <a:sym typeface="Lato"/>
            </a:endParaRPr>
          </a:p>
          <a:p>
            <a:pPr marL="0" marR="0" lvl="0" indent="0" algn="just" rtl="0">
              <a:lnSpc>
                <a:spcPct val="100000"/>
              </a:lnSpc>
              <a:spcBef>
                <a:spcPts val="0"/>
              </a:spcBef>
              <a:spcAft>
                <a:spcPts val="0"/>
              </a:spcAft>
              <a:buNone/>
            </a:pPr>
            <a:r>
              <a:rPr lang="en-US" i="0" u="none" strike="noStrike" cap="none" dirty="0">
                <a:solidFill>
                  <a:srgbClr val="000000"/>
                </a:solidFill>
                <a:latin typeface="Lato"/>
                <a:ea typeface="Lato"/>
                <a:cs typeface="Lato"/>
                <a:sym typeface="Lato"/>
              </a:rPr>
              <a:t>A column chart shown below clearly depicts that</a:t>
            </a:r>
          </a:p>
          <a:p>
            <a:pPr marL="0" marR="0" lvl="0" indent="0" algn="just" rtl="0">
              <a:lnSpc>
                <a:spcPct val="100000"/>
              </a:lnSpc>
              <a:spcBef>
                <a:spcPts val="0"/>
              </a:spcBef>
              <a:spcAft>
                <a:spcPts val="0"/>
              </a:spcAft>
              <a:buNone/>
            </a:pPr>
            <a:r>
              <a:rPr lang="en-US" i="0" u="none" strike="noStrike" cap="none" dirty="0">
                <a:solidFill>
                  <a:srgbClr val="000000"/>
                </a:solidFill>
                <a:latin typeface="Lato"/>
                <a:ea typeface="Lato"/>
                <a:cs typeface="Lato"/>
                <a:sym typeface="Lato"/>
              </a:rPr>
              <a:t>most of the customers that were targeted were </a:t>
            </a:r>
          </a:p>
          <a:p>
            <a:pPr marL="0" marR="0" lvl="0" indent="0" algn="just" rtl="0">
              <a:lnSpc>
                <a:spcPct val="100000"/>
              </a:lnSpc>
              <a:spcBef>
                <a:spcPts val="0"/>
              </a:spcBef>
              <a:spcAft>
                <a:spcPts val="0"/>
              </a:spcAft>
              <a:buNone/>
            </a:pPr>
            <a:r>
              <a:rPr lang="en-US" dirty="0">
                <a:latin typeface="Lato"/>
                <a:ea typeface="Lato"/>
                <a:cs typeface="Lato"/>
                <a:sym typeface="Lato"/>
              </a:rPr>
              <a:t>a</a:t>
            </a:r>
            <a:r>
              <a:rPr lang="en-US" i="0" u="none" strike="noStrike" cap="none" dirty="0">
                <a:solidFill>
                  <a:srgbClr val="000000"/>
                </a:solidFill>
                <a:latin typeface="Lato"/>
                <a:ea typeface="Lato"/>
                <a:cs typeface="Lato"/>
                <a:sym typeface="Lato"/>
              </a:rPr>
              <a:t>ged</a:t>
            </a:r>
            <a:r>
              <a:rPr lang="en-US" dirty="0">
                <a:latin typeface="Lato"/>
                <a:ea typeface="Lato"/>
                <a:cs typeface="Lato"/>
                <a:sym typeface="Lato"/>
              </a:rPr>
              <a:t> </a:t>
            </a:r>
            <a:r>
              <a:rPr lang="en-US" i="0" u="none" strike="noStrike" cap="none" dirty="0">
                <a:solidFill>
                  <a:srgbClr val="000000"/>
                </a:solidFill>
                <a:latin typeface="Lato"/>
                <a:ea typeface="Lato"/>
                <a:cs typeface="Lato"/>
                <a:sym typeface="Lato"/>
              </a:rPr>
              <a:t>between </a:t>
            </a:r>
            <a:r>
              <a:rPr lang="en-US" b="1" i="0" u="sng" strike="noStrike" cap="none" dirty="0">
                <a:solidFill>
                  <a:srgbClr val="000000"/>
                </a:solidFill>
                <a:latin typeface="Lato"/>
                <a:ea typeface="Lato"/>
                <a:cs typeface="Lato"/>
                <a:sym typeface="Lato"/>
              </a:rPr>
              <a:t>25-45 years</a:t>
            </a:r>
            <a:r>
              <a:rPr lang="en-US" i="0" u="none" strike="noStrike" cap="none" dirty="0">
                <a:solidFill>
                  <a:srgbClr val="000000"/>
                </a:solidFill>
                <a:latin typeface="Lato"/>
                <a:ea typeface="Lato"/>
                <a:cs typeface="Lato"/>
                <a:sym typeface="Lato"/>
              </a:rPr>
              <a:t>.</a:t>
            </a:r>
            <a:endParaRPr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None/>
            </a:pPr>
            <a:endParaRPr lang="en-IN"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None/>
            </a:pPr>
            <a:endParaRPr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4B4DE627-55F8-BA26-B30D-8DDEDC47497F}"/>
              </a:ext>
            </a:extLst>
          </p:cNvPr>
          <p:cNvPicPr>
            <a:picLocks noChangeAspect="1"/>
          </p:cNvPicPr>
          <p:nvPr/>
        </p:nvPicPr>
        <p:blipFill>
          <a:blip r:embed="rId3"/>
          <a:stretch>
            <a:fillRect/>
          </a:stretch>
        </p:blipFill>
        <p:spPr>
          <a:xfrm>
            <a:off x="4494792" y="2255520"/>
            <a:ext cx="6756802" cy="3752367"/>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Job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Firstly, the Job category named “</a:t>
            </a:r>
            <a:r>
              <a:rPr lang="en-IN" sz="1400" b="1" i="0" u="sng" strike="noStrike" cap="none" dirty="0">
                <a:solidFill>
                  <a:srgbClr val="000000"/>
                </a:solidFill>
                <a:latin typeface="Lato"/>
                <a:ea typeface="Lato"/>
                <a:cs typeface="Lato"/>
                <a:sym typeface="Lato"/>
              </a:rPr>
              <a:t>admin.</a:t>
            </a:r>
            <a:r>
              <a:rPr lang="en-IN" sz="1400" b="0" i="0" u="none" strike="noStrike" cap="none" dirty="0">
                <a:solidFill>
                  <a:srgbClr val="000000"/>
                </a:solidFill>
                <a:latin typeface="Lato"/>
                <a:ea typeface="Lato"/>
                <a:cs typeface="Lato"/>
                <a:sym typeface="Lato"/>
              </a:rPr>
              <a:t>” </a:t>
            </a:r>
            <a:r>
              <a:rPr lang="en-IN" dirty="0">
                <a:latin typeface="Lato"/>
                <a:ea typeface="Lato"/>
                <a:cs typeface="Lato"/>
                <a:sym typeface="Lato"/>
              </a:rPr>
              <a:t>i</a:t>
            </a:r>
            <a:r>
              <a:rPr lang="en-IN" sz="1400" b="0" i="0" u="none" strike="noStrike" cap="none" dirty="0">
                <a:solidFill>
                  <a:srgbClr val="000000"/>
                </a:solidFill>
                <a:latin typeface="Lato"/>
                <a:ea typeface="Lato"/>
                <a:cs typeface="Lato"/>
                <a:sym typeface="Lato"/>
              </a:rPr>
              <a:t>s similar to another category named “</a:t>
            </a:r>
            <a:r>
              <a:rPr lang="en-IN" sz="1400" b="1" i="0" u="sng" strike="noStrike" cap="none" dirty="0">
                <a:solidFill>
                  <a:srgbClr val="000000"/>
                </a:solidFill>
                <a:latin typeface="Lato"/>
                <a:ea typeface="Lato"/>
                <a:cs typeface="Lato"/>
                <a:sym typeface="Lato"/>
              </a:rPr>
              <a:t>admin</a:t>
            </a:r>
            <a:r>
              <a:rPr lang="en-IN" sz="1400" b="0" i="0" u="none" strike="noStrike" cap="none" dirty="0">
                <a:solidFill>
                  <a:srgbClr val="000000"/>
                </a:solidFill>
                <a:latin typeface="Lato"/>
                <a:ea typeface="Lato"/>
                <a:cs typeface="Lato"/>
                <a:sym typeface="Lato"/>
              </a:rPr>
              <a:t>”. </a:t>
            </a:r>
            <a:r>
              <a:rPr lang="en-IN" dirty="0">
                <a:latin typeface="Lato"/>
                <a:ea typeface="Lato"/>
                <a:cs typeface="Lato"/>
                <a:sym typeface="Lato"/>
              </a:rPr>
              <a:t>Therefore, it is </a:t>
            </a:r>
          </a:p>
          <a:p>
            <a:pPr marL="0" marR="0" lvl="0" indent="0" algn="l" rtl="0">
              <a:lnSpc>
                <a:spcPct val="100000"/>
              </a:lnSpc>
              <a:spcBef>
                <a:spcPts val="0"/>
              </a:spcBef>
              <a:spcAft>
                <a:spcPts val="0"/>
              </a:spcAft>
              <a:buNone/>
            </a:pPr>
            <a:r>
              <a:rPr lang="en-IN" dirty="0">
                <a:latin typeface="Lato"/>
                <a:ea typeface="Lato"/>
                <a:cs typeface="Lato"/>
                <a:sym typeface="Lato"/>
              </a:rPr>
              <a:t>clearly visible that both categories represent the </a:t>
            </a:r>
            <a:r>
              <a:rPr lang="en-IN" i="1" dirty="0">
                <a:latin typeface="Lato"/>
                <a:ea typeface="Lato"/>
                <a:cs typeface="Lato"/>
                <a:sym typeface="Lato"/>
              </a:rPr>
              <a:t>same</a:t>
            </a:r>
            <a:r>
              <a:rPr lang="en-IN" dirty="0">
                <a:latin typeface="Lato"/>
                <a:ea typeface="Lato"/>
                <a:cs typeface="Lato"/>
                <a:sym typeface="Lato"/>
              </a:rPr>
              <a:t> </a:t>
            </a:r>
            <a:r>
              <a:rPr lang="en-IN" i="1" dirty="0">
                <a:latin typeface="Lato"/>
                <a:ea typeface="Lato"/>
                <a:cs typeface="Lato"/>
                <a:sym typeface="Lato"/>
              </a:rPr>
              <a:t>Job</a:t>
            </a:r>
            <a:r>
              <a:rPr lang="en-IN" dirty="0">
                <a:latin typeface="Lato"/>
                <a:ea typeface="Lato"/>
                <a:cs typeface="Lato"/>
                <a:sym typeface="Lato"/>
              </a:rPr>
              <a:t>. So, we use “</a:t>
            </a:r>
            <a:r>
              <a:rPr lang="en-IN" b="1" u="sng" dirty="0">
                <a:latin typeface="Lato"/>
                <a:ea typeface="Lato"/>
                <a:cs typeface="Lato"/>
                <a:sym typeface="Lato"/>
              </a:rPr>
              <a:t>Find and Replace</a:t>
            </a:r>
            <a:r>
              <a:rPr lang="en-IN" dirty="0">
                <a:latin typeface="Lato"/>
                <a:ea typeface="Lato"/>
                <a:cs typeface="Lato"/>
                <a:sym typeface="Lato"/>
              </a:rPr>
              <a:t>” again to merge</a:t>
            </a:r>
          </a:p>
          <a:p>
            <a:pPr marL="0" marR="0" lvl="0" indent="0" algn="l" rtl="0">
              <a:lnSpc>
                <a:spcPct val="100000"/>
              </a:lnSpc>
              <a:spcBef>
                <a:spcPts val="0"/>
              </a:spcBef>
              <a:spcAft>
                <a:spcPts val="0"/>
              </a:spcAft>
              <a:buNone/>
            </a:pPr>
            <a:r>
              <a:rPr lang="en-IN" dirty="0">
                <a:latin typeface="Lato"/>
                <a:ea typeface="Lato"/>
                <a:cs typeface="Lato"/>
                <a:sym typeface="Lato"/>
              </a:rPr>
              <a:t>the two categories into one.</a:t>
            </a: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Next, we get to see that </a:t>
            </a:r>
            <a:r>
              <a:rPr lang="en-IN" sz="1400" b="0" i="1" u="none" strike="noStrike" cap="none" dirty="0">
                <a:solidFill>
                  <a:srgbClr val="000000"/>
                </a:solidFill>
                <a:latin typeface="Lato"/>
                <a:ea typeface="Lato"/>
                <a:cs typeface="Lato"/>
                <a:sym typeface="Lato"/>
              </a:rPr>
              <a:t>most</a:t>
            </a: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of the </a:t>
            </a:r>
            <a:r>
              <a:rPr lang="en-IN" dirty="0">
                <a:latin typeface="Lato"/>
                <a:ea typeface="Lato"/>
                <a:cs typeface="Lato"/>
                <a:sym typeface="Lato"/>
              </a:rPr>
              <a:t>c</a:t>
            </a:r>
            <a:r>
              <a:rPr lang="en-IN" sz="1400" b="0" i="0" u="none" strike="noStrike" cap="none" dirty="0">
                <a:solidFill>
                  <a:srgbClr val="000000"/>
                </a:solidFill>
                <a:latin typeface="Lato"/>
                <a:ea typeface="Lato"/>
                <a:cs typeface="Lato"/>
                <a:sym typeface="Lato"/>
              </a:rPr>
              <a:t>ustomers of the bank </a:t>
            </a: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were “</a:t>
            </a:r>
            <a:r>
              <a:rPr lang="en-IN" sz="1400" b="1" i="0" u="sng" strike="noStrike" cap="none" dirty="0">
                <a:solidFill>
                  <a:srgbClr val="000000"/>
                </a:solidFill>
                <a:latin typeface="Lato"/>
                <a:ea typeface="Lato"/>
                <a:cs typeface="Lato"/>
                <a:sym typeface="Lato"/>
              </a:rPr>
              <a:t>blue-collared</a:t>
            </a:r>
            <a:r>
              <a:rPr lang="en-IN" sz="1400" b="0" i="0" u="none" strike="noStrike" cap="none" dirty="0">
                <a:solidFill>
                  <a:srgbClr val="000000"/>
                </a:solidFill>
                <a:latin typeface="Lato"/>
                <a:ea typeface="Lato"/>
                <a:cs typeface="Lato"/>
                <a:sym typeface="Lato"/>
              </a:rPr>
              <a:t>”,</a:t>
            </a: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a:t>
            </a:r>
            <a:r>
              <a:rPr lang="en-IN" sz="1400" b="1" i="0" u="sng" strike="noStrike" cap="none" dirty="0">
                <a:solidFill>
                  <a:srgbClr val="000000"/>
                </a:solidFill>
                <a:latin typeface="Lato"/>
                <a:ea typeface="Lato"/>
                <a:cs typeface="Lato"/>
                <a:sym typeface="Lato"/>
              </a:rPr>
              <a:t>management</a:t>
            </a:r>
            <a:r>
              <a:rPr lang="en-IN" sz="1400" b="0" i="0" u="none" strike="noStrike" cap="none" dirty="0">
                <a:solidFill>
                  <a:srgbClr val="000000"/>
                </a:solidFill>
                <a:latin typeface="Lato"/>
                <a:ea typeface="Lato"/>
                <a:cs typeface="Lato"/>
                <a:sym typeface="Lato"/>
              </a:rPr>
              <a:t>” </a:t>
            </a:r>
            <a:r>
              <a:rPr lang="en-IN" dirty="0">
                <a:latin typeface="Lato"/>
                <a:ea typeface="Lato"/>
                <a:cs typeface="Lato"/>
                <a:sym typeface="Lato"/>
              </a:rPr>
              <a:t>and “</a:t>
            </a:r>
            <a:r>
              <a:rPr lang="en-IN" b="1" u="sng" dirty="0">
                <a:latin typeface="Lato"/>
                <a:ea typeface="Lato"/>
                <a:cs typeface="Lato"/>
                <a:sym typeface="Lato"/>
              </a:rPr>
              <a:t>technician</a:t>
            </a:r>
            <a:r>
              <a:rPr lang="en-IN" dirty="0">
                <a:latin typeface="Lato"/>
                <a:ea typeface="Lato"/>
                <a:cs typeface="Lato"/>
                <a:sym typeface="Lato"/>
              </a:rPr>
              <a:t>”.</a:t>
            </a: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 Also, </a:t>
            </a:r>
            <a:r>
              <a:rPr lang="en-IN" i="1" dirty="0">
                <a:latin typeface="Lato"/>
                <a:ea typeface="Lato"/>
                <a:cs typeface="Lato"/>
                <a:sym typeface="Lato"/>
              </a:rPr>
              <a:t>very few</a:t>
            </a:r>
            <a:r>
              <a:rPr lang="en-IN" dirty="0">
                <a:latin typeface="Lato"/>
                <a:ea typeface="Lato"/>
                <a:cs typeface="Lato"/>
                <a:sym typeface="Lato"/>
              </a:rPr>
              <a:t> “</a:t>
            </a:r>
            <a:r>
              <a:rPr lang="en-IN" b="1" u="sng" dirty="0">
                <a:latin typeface="Lato"/>
                <a:ea typeface="Lato"/>
                <a:cs typeface="Lato"/>
                <a:sym typeface="Lato"/>
              </a:rPr>
              <a:t>students</a:t>
            </a:r>
            <a:r>
              <a:rPr lang="en-IN" dirty="0">
                <a:latin typeface="Lato"/>
                <a:ea typeface="Lato"/>
                <a:cs typeface="Lato"/>
                <a:sym typeface="Lato"/>
              </a:rPr>
              <a:t>” and </a:t>
            </a:r>
          </a:p>
          <a:p>
            <a:pPr marL="0" marR="0" lvl="0" indent="0" algn="l" rtl="0">
              <a:lnSpc>
                <a:spcPct val="100000"/>
              </a:lnSpc>
              <a:spcBef>
                <a:spcPts val="0"/>
              </a:spcBef>
              <a:spcAft>
                <a:spcPts val="0"/>
              </a:spcAft>
              <a:buNone/>
            </a:pPr>
            <a:r>
              <a:rPr lang="en-IN" dirty="0">
                <a:latin typeface="Lato"/>
                <a:ea typeface="Lato"/>
                <a:cs typeface="Lato"/>
                <a:sym typeface="Lato"/>
              </a:rPr>
              <a:t>people from “</a:t>
            </a:r>
            <a:r>
              <a:rPr lang="en-IN" b="1" u="sng" dirty="0">
                <a:latin typeface="Lato"/>
                <a:ea typeface="Lato"/>
                <a:cs typeface="Lato"/>
                <a:sym typeface="Lato"/>
              </a:rPr>
              <a:t>unknown</a:t>
            </a:r>
            <a:r>
              <a:rPr lang="en-IN" dirty="0">
                <a:latin typeface="Lato"/>
                <a:ea typeface="Lato"/>
                <a:cs typeface="Lato"/>
                <a:sym typeface="Lato"/>
              </a:rPr>
              <a:t>” category</a:t>
            </a:r>
          </a:p>
          <a:p>
            <a:pPr marL="0" marR="0" lvl="0" indent="0" algn="l" rtl="0">
              <a:lnSpc>
                <a:spcPct val="100000"/>
              </a:lnSpc>
              <a:spcBef>
                <a:spcPts val="0"/>
              </a:spcBef>
              <a:spcAft>
                <a:spcPts val="0"/>
              </a:spcAft>
              <a:buNone/>
            </a:pPr>
            <a:r>
              <a:rPr lang="en-IN" dirty="0">
                <a:latin typeface="Lato"/>
                <a:ea typeface="Lato"/>
                <a:cs typeface="Lato"/>
                <a:sym typeface="Lato"/>
              </a:rPr>
              <a:t>of Jobs had accounts in the bank.</a:t>
            </a:r>
          </a:p>
          <a:p>
            <a:pPr marL="0" marR="0" lvl="0" indent="0" algn="l" rtl="0">
              <a:lnSpc>
                <a:spcPct val="100000"/>
              </a:lnSpc>
              <a:spcBef>
                <a:spcPts val="0"/>
              </a:spcBef>
              <a:spcAft>
                <a:spcPts val="0"/>
              </a:spcAft>
              <a:buNone/>
            </a:pPr>
            <a:r>
              <a:rPr lang="en-IN" dirty="0">
                <a:latin typeface="Lato"/>
                <a:ea typeface="Lato"/>
                <a:cs typeface="Lato"/>
                <a:sym typeface="Lato"/>
              </a:rPr>
              <a:t>This can be clearly seen from the</a:t>
            </a:r>
          </a:p>
          <a:p>
            <a:pPr marL="0" marR="0" lvl="0" indent="0" algn="l" rtl="0">
              <a:lnSpc>
                <a:spcPct val="100000"/>
              </a:lnSpc>
              <a:spcBef>
                <a:spcPts val="0"/>
              </a:spcBef>
              <a:spcAft>
                <a:spcPts val="0"/>
              </a:spcAft>
              <a:buNone/>
            </a:pPr>
            <a:r>
              <a:rPr lang="en-IN" dirty="0">
                <a:latin typeface="Lato"/>
                <a:ea typeface="Lato"/>
                <a:cs typeface="Lato"/>
                <a:sym typeface="Lato"/>
              </a:rPr>
              <a:t>pivot table and the column chart</a:t>
            </a:r>
          </a:p>
          <a:p>
            <a:pPr marL="0" marR="0" lvl="0" indent="0" algn="l" rtl="0">
              <a:lnSpc>
                <a:spcPct val="100000"/>
              </a:lnSpc>
              <a:spcBef>
                <a:spcPts val="0"/>
              </a:spcBef>
              <a:spcAft>
                <a:spcPts val="0"/>
              </a:spcAft>
              <a:buNone/>
            </a:pPr>
            <a:r>
              <a:rPr lang="en-IN" dirty="0">
                <a:latin typeface="Lato"/>
                <a:ea typeface="Lato"/>
                <a:cs typeface="Lato"/>
                <a:sym typeface="Lato"/>
              </a:rPr>
              <a:t>created alongside.</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C9B379C3-74EC-5A8B-54D9-3ECA600E48C2}"/>
              </a:ext>
            </a:extLst>
          </p:cNvPr>
          <p:cNvPicPr>
            <a:picLocks noChangeAspect="1"/>
          </p:cNvPicPr>
          <p:nvPr/>
        </p:nvPicPr>
        <p:blipFill>
          <a:blip r:embed="rId3"/>
          <a:stretch>
            <a:fillRect/>
          </a:stretch>
        </p:blipFill>
        <p:spPr>
          <a:xfrm>
            <a:off x="9067799" y="2059940"/>
            <a:ext cx="2388953" cy="367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38A73C67-12AC-C6CF-59E1-6367C9C0D54A}"/>
              </a:ext>
            </a:extLst>
          </p:cNvPr>
          <p:cNvPicPr>
            <a:picLocks noChangeAspect="1"/>
          </p:cNvPicPr>
          <p:nvPr/>
        </p:nvPicPr>
        <p:blipFill>
          <a:blip r:embed="rId4"/>
          <a:stretch>
            <a:fillRect/>
          </a:stretch>
        </p:blipFill>
        <p:spPr>
          <a:xfrm>
            <a:off x="3728887" y="2924791"/>
            <a:ext cx="4582668" cy="27538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503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Cash Balance</a:t>
            </a: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It can be seen from the data that the “</a:t>
            </a:r>
            <a:r>
              <a:rPr lang="en-IN" sz="1400" b="1" i="0" u="sng" strike="noStrike" cap="none" dirty="0">
                <a:solidFill>
                  <a:srgbClr val="000000"/>
                </a:solidFill>
                <a:latin typeface="Lato"/>
                <a:ea typeface="Lato"/>
                <a:cs typeface="Lato"/>
                <a:sym typeface="Lato"/>
              </a:rPr>
              <a:t>average cash balance</a:t>
            </a:r>
            <a:r>
              <a:rPr lang="en-IN" sz="1400" b="0" i="0" u="none" strike="noStrike" cap="none" dirty="0">
                <a:solidFill>
                  <a:srgbClr val="000000"/>
                </a:solidFill>
                <a:latin typeface="Lato"/>
                <a:ea typeface="Lato"/>
                <a:cs typeface="Lato"/>
                <a:sym typeface="Lato"/>
              </a:rPr>
              <a:t>” came out to be around “</a:t>
            </a:r>
            <a:r>
              <a:rPr lang="en-IN" sz="1400" b="1" i="0" u="sng" strike="noStrike" cap="none" dirty="0">
                <a:solidFill>
                  <a:srgbClr val="000000"/>
                </a:solidFill>
                <a:latin typeface="Lato"/>
                <a:ea typeface="Lato"/>
                <a:cs typeface="Lato"/>
                <a:sym typeface="Lato"/>
              </a:rPr>
              <a:t>67977</a:t>
            </a:r>
            <a:r>
              <a:rPr lang="en-IN" sz="1400" b="0" i="0" u="none" strike="noStrike" cap="none" dirty="0">
                <a:solidFill>
                  <a:srgbClr val="000000"/>
                </a:solidFill>
                <a:latin typeface="Lato"/>
                <a:ea typeface="Lato"/>
                <a:cs typeface="Lato"/>
                <a:sym typeface="Lato"/>
              </a:rPr>
              <a:t>”. </a:t>
            </a:r>
            <a:r>
              <a:rPr lang="en-IN" dirty="0">
                <a:latin typeface="Lato"/>
                <a:ea typeface="Lato"/>
                <a:cs typeface="Lato"/>
                <a:sym typeface="Lato"/>
              </a:rPr>
              <a:t>However, on carefully analysing the “</a:t>
            </a:r>
            <a:r>
              <a:rPr lang="en-IN" b="1" u="sng" dirty="0">
                <a:latin typeface="Lato"/>
                <a:ea typeface="Lato"/>
                <a:cs typeface="Lato"/>
                <a:sym typeface="Lato"/>
              </a:rPr>
              <a:t>median cash balance</a:t>
            </a:r>
            <a:r>
              <a:rPr lang="en-IN" dirty="0">
                <a:latin typeface="Lato"/>
                <a:ea typeface="Lato"/>
                <a:cs typeface="Lato"/>
                <a:sym typeface="Lato"/>
              </a:rPr>
              <a:t>”, it was found that the </a:t>
            </a:r>
            <a:r>
              <a:rPr lang="en-IN" b="1" u="sng" dirty="0">
                <a:latin typeface="Lato"/>
                <a:ea typeface="Lato"/>
                <a:cs typeface="Lato"/>
                <a:sym typeface="Lato"/>
              </a:rPr>
              <a:t>median balance</a:t>
            </a:r>
            <a:r>
              <a:rPr lang="en-IN" dirty="0">
                <a:latin typeface="Lato"/>
                <a:ea typeface="Lato"/>
                <a:cs typeface="Lato"/>
                <a:sym typeface="Lato"/>
              </a:rPr>
              <a:t> was around “</a:t>
            </a:r>
            <a:r>
              <a:rPr lang="en-IN" b="1" u="sng" dirty="0">
                <a:latin typeface="Lato"/>
                <a:ea typeface="Lato"/>
                <a:cs typeface="Lato"/>
                <a:sym typeface="Lato"/>
              </a:rPr>
              <a:t>22300</a:t>
            </a:r>
            <a:r>
              <a:rPr lang="en-IN" dirty="0">
                <a:latin typeface="Lato"/>
                <a:ea typeface="Lato"/>
                <a:cs typeface="Lato"/>
                <a:sym typeface="Lato"/>
              </a:rPr>
              <a:t>”. Also the “</a:t>
            </a:r>
            <a:r>
              <a:rPr lang="en-IN" b="1" u="sng" dirty="0">
                <a:latin typeface="Lato"/>
                <a:ea typeface="Lato"/>
                <a:cs typeface="Lato"/>
                <a:sym typeface="Lato"/>
              </a:rPr>
              <a:t>standard deviation</a:t>
            </a:r>
            <a:r>
              <a:rPr lang="en-IN" dirty="0">
                <a:latin typeface="Lato"/>
                <a:ea typeface="Lato"/>
                <a:cs typeface="Lato"/>
                <a:sym typeface="Lato"/>
              </a:rPr>
              <a:t>” for the balance was found out to be “</a:t>
            </a:r>
            <a:r>
              <a:rPr lang="en-IN" b="1" u="sng" dirty="0">
                <a:latin typeface="Lato"/>
                <a:ea typeface="Lato"/>
                <a:cs typeface="Lato"/>
                <a:sym typeface="Lato"/>
              </a:rPr>
              <a:t>151954</a:t>
            </a:r>
            <a:r>
              <a:rPr lang="en-IN" dirty="0">
                <a:latin typeface="Lato"/>
                <a:ea typeface="Lato"/>
                <a:cs typeface="Lato"/>
                <a:sym typeface="Lato"/>
              </a:rPr>
              <a:t>”. Therefore, there must be some significant </a:t>
            </a:r>
            <a:r>
              <a:rPr lang="en-IN" b="1" u="sng" dirty="0">
                <a:latin typeface="Lato"/>
                <a:ea typeface="Lato"/>
                <a:cs typeface="Lato"/>
                <a:sym typeface="Lato"/>
              </a:rPr>
              <a:t>outliers</a:t>
            </a:r>
            <a:r>
              <a:rPr lang="en-IN" dirty="0">
                <a:latin typeface="Lato"/>
                <a:ea typeface="Lato"/>
                <a:cs typeface="Lato"/>
                <a:sym typeface="Lato"/>
              </a:rPr>
              <a:t> present in the data which were causing a</a:t>
            </a:r>
            <a:r>
              <a:rPr lang="en-IN" sz="1400" strike="noStrike" cap="none" dirty="0">
                <a:solidFill>
                  <a:srgbClr val="000000"/>
                </a:solidFill>
                <a:latin typeface="Lato"/>
                <a:ea typeface="Lato"/>
                <a:cs typeface="Lato"/>
                <a:sym typeface="Lato"/>
              </a:rPr>
              <a:t> huge difference between the </a:t>
            </a:r>
            <a:r>
              <a:rPr lang="en-IN" sz="1400" i="1" strike="noStrike" cap="none" dirty="0">
                <a:solidFill>
                  <a:srgbClr val="000000"/>
                </a:solidFill>
                <a:latin typeface="Lato"/>
                <a:ea typeface="Lato"/>
                <a:cs typeface="Lato"/>
                <a:sym typeface="Lato"/>
              </a:rPr>
              <a:t>mean</a:t>
            </a:r>
            <a:r>
              <a:rPr lang="en-IN" i="1" dirty="0">
                <a:latin typeface="Lato"/>
                <a:ea typeface="Lato"/>
                <a:cs typeface="Lato"/>
                <a:sym typeface="Lato"/>
              </a:rPr>
              <a:t>,</a:t>
            </a:r>
            <a:r>
              <a:rPr lang="en-IN" sz="1400" strike="noStrike" cap="none" dirty="0">
                <a:solidFill>
                  <a:srgbClr val="000000"/>
                </a:solidFill>
                <a:latin typeface="Lato"/>
                <a:ea typeface="Lato"/>
                <a:cs typeface="Lato"/>
                <a:sym typeface="Lato"/>
              </a:rPr>
              <a:t> </a:t>
            </a:r>
            <a:r>
              <a:rPr lang="en-IN" sz="1400" i="1" strike="noStrike" cap="none" dirty="0">
                <a:solidFill>
                  <a:srgbClr val="000000"/>
                </a:solidFill>
                <a:latin typeface="Lato"/>
                <a:ea typeface="Lato"/>
                <a:cs typeface="Lato"/>
                <a:sym typeface="Lato"/>
              </a:rPr>
              <a:t>median and standard deviation</a:t>
            </a:r>
            <a:r>
              <a:rPr lang="en-IN" sz="1400" strike="noStrike" cap="none" dirty="0">
                <a:solidFill>
                  <a:srgbClr val="000000"/>
                </a:solidFill>
                <a:latin typeface="Lato"/>
                <a:ea typeface="Lato"/>
                <a:cs typeface="Lato"/>
                <a:sym typeface="Lato"/>
              </a:rPr>
              <a:t> values.</a:t>
            </a:r>
            <a:endParaRPr lang="en-IN" dirty="0">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As a result, we use a “</a:t>
            </a:r>
            <a:r>
              <a:rPr lang="en-IN" b="1" u="sng" dirty="0">
                <a:latin typeface="Lato"/>
                <a:ea typeface="Lato"/>
                <a:cs typeface="Lato"/>
                <a:sym typeface="Lato"/>
              </a:rPr>
              <a:t>scatter plot</a:t>
            </a:r>
            <a:r>
              <a:rPr lang="en-IN" dirty="0">
                <a:latin typeface="Lato"/>
                <a:ea typeface="Lato"/>
                <a:cs typeface="Lato"/>
                <a:sym typeface="Lato"/>
              </a:rPr>
              <a:t>” to determine the spread of the </a:t>
            </a: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variable “</a:t>
            </a:r>
            <a:r>
              <a:rPr lang="en-IN" sz="1400" b="1" i="0" u="sng" strike="noStrike" cap="none" dirty="0">
                <a:solidFill>
                  <a:srgbClr val="000000"/>
                </a:solidFill>
                <a:latin typeface="Lato"/>
                <a:ea typeface="Lato"/>
                <a:cs typeface="Lato"/>
                <a:sym typeface="Lato"/>
              </a:rPr>
              <a:t>Cash Balance</a:t>
            </a:r>
            <a:r>
              <a:rPr lang="en-IN" sz="1400" b="0" i="0" u="none" strike="noStrike" cap="none" dirty="0">
                <a:solidFill>
                  <a:srgbClr val="000000"/>
                </a:solidFill>
                <a:latin typeface="Lato"/>
                <a:ea typeface="Lato"/>
                <a:cs typeface="Lato"/>
                <a:sym typeface="Lato"/>
              </a:rPr>
              <a:t>”. It is quite evident from the graph that a </a:t>
            </a:r>
          </a:p>
          <a:p>
            <a:pPr marL="0" marR="0" lvl="0" indent="0" algn="l" rtl="0">
              <a:lnSpc>
                <a:spcPct val="100000"/>
              </a:lnSpc>
              <a:spcBef>
                <a:spcPts val="0"/>
              </a:spcBef>
              <a:spcAft>
                <a:spcPts val="0"/>
              </a:spcAft>
              <a:buNone/>
            </a:pPr>
            <a:r>
              <a:rPr lang="en-IN" dirty="0">
                <a:latin typeface="Lato"/>
                <a:ea typeface="Lato"/>
                <a:cs typeface="Lato"/>
                <a:sym typeface="Lato"/>
              </a:rPr>
              <a:t>lot of values were </a:t>
            </a:r>
            <a:r>
              <a:rPr lang="en-IN" i="1" dirty="0">
                <a:latin typeface="Lato"/>
                <a:ea typeface="Lato"/>
                <a:cs typeface="Lato"/>
                <a:sym typeface="Lato"/>
              </a:rPr>
              <a:t>negative</a:t>
            </a:r>
            <a:r>
              <a:rPr lang="en-IN" dirty="0">
                <a:latin typeface="Lato"/>
                <a:ea typeface="Lato"/>
                <a:cs typeface="Lato"/>
                <a:sym typeface="Lato"/>
              </a:rPr>
              <a:t>, causing the “</a:t>
            </a:r>
            <a:r>
              <a:rPr lang="en-IN" b="1" u="sng" dirty="0">
                <a:latin typeface="Lato"/>
                <a:ea typeface="Lato"/>
                <a:cs typeface="Lato"/>
                <a:sym typeface="Lato"/>
              </a:rPr>
              <a:t>25</a:t>
            </a:r>
            <a:r>
              <a:rPr lang="en-IN" b="1" u="sng" baseline="30000" dirty="0">
                <a:latin typeface="Lato"/>
                <a:ea typeface="Lato"/>
                <a:cs typeface="Lato"/>
                <a:sym typeface="Lato"/>
              </a:rPr>
              <a:t>th</a:t>
            </a:r>
            <a:r>
              <a:rPr lang="en-IN" b="1" u="sng" dirty="0">
                <a:latin typeface="Lato"/>
                <a:ea typeface="Lato"/>
                <a:cs typeface="Lato"/>
                <a:sym typeface="Lato"/>
              </a:rPr>
              <a:t> quartile value</a:t>
            </a:r>
            <a:r>
              <a:rPr lang="en-IN" dirty="0">
                <a:latin typeface="Lato"/>
                <a:ea typeface="Lato"/>
                <a:cs typeface="Lato"/>
                <a:sym typeface="Lato"/>
              </a:rPr>
              <a:t>” to be</a:t>
            </a:r>
          </a:p>
          <a:p>
            <a:pPr marL="0" marR="0" lvl="0" indent="0" algn="l" rtl="0">
              <a:lnSpc>
                <a:spcPct val="100000"/>
              </a:lnSpc>
              <a:spcBef>
                <a:spcPts val="0"/>
              </a:spcBef>
              <a:spcAft>
                <a:spcPts val="0"/>
              </a:spcAft>
              <a:buNone/>
            </a:pPr>
            <a:r>
              <a:rPr lang="en-IN" dirty="0">
                <a:latin typeface="Lato"/>
                <a:ea typeface="Lato"/>
                <a:cs typeface="Lato"/>
                <a:sym typeface="Lato"/>
              </a:rPr>
              <a:t>extremely low as “</a:t>
            </a:r>
            <a:r>
              <a:rPr lang="en-IN" b="1" u="sng" dirty="0">
                <a:latin typeface="Lato"/>
                <a:ea typeface="Lato"/>
                <a:cs typeface="Lato"/>
                <a:sym typeface="Lato"/>
              </a:rPr>
              <a:t>3550</a:t>
            </a:r>
            <a:r>
              <a:rPr lang="en-IN" dirty="0">
                <a:latin typeface="Lato"/>
                <a:ea typeface="Lato"/>
                <a:cs typeface="Lato"/>
                <a:sym typeface="Lato"/>
              </a:rPr>
              <a:t>”.</a:t>
            </a:r>
            <a:r>
              <a:rPr lang="en-IN" u="sng" dirty="0">
                <a:latin typeface="Lato"/>
                <a:ea typeface="Lato"/>
                <a:cs typeface="Lato"/>
                <a:sym typeface="Lato"/>
              </a:rPr>
              <a:t> </a:t>
            </a:r>
            <a:r>
              <a:rPr lang="en-IN" dirty="0">
                <a:latin typeface="Lato"/>
                <a:ea typeface="Lato"/>
                <a:cs typeface="Lato"/>
                <a:sym typeface="Lato"/>
              </a:rPr>
              <a:t>Also, there is a clear </a:t>
            </a:r>
            <a:r>
              <a:rPr lang="en-IN" i="1" dirty="0">
                <a:latin typeface="Lato"/>
                <a:ea typeface="Lato"/>
                <a:cs typeface="Lato"/>
                <a:sym typeface="Lato"/>
              </a:rPr>
              <a:t>spike</a:t>
            </a:r>
            <a:r>
              <a:rPr lang="en-IN" dirty="0">
                <a:latin typeface="Lato"/>
                <a:ea typeface="Lato"/>
                <a:cs typeface="Lato"/>
                <a:sym typeface="Lato"/>
              </a:rPr>
              <a:t> towards the </a:t>
            </a:r>
          </a:p>
          <a:p>
            <a:pPr marL="0" marR="0" lvl="0" indent="0" algn="l" rtl="0">
              <a:lnSpc>
                <a:spcPct val="100000"/>
              </a:lnSpc>
              <a:spcBef>
                <a:spcPts val="0"/>
              </a:spcBef>
              <a:spcAft>
                <a:spcPts val="0"/>
              </a:spcAft>
              <a:buNone/>
            </a:pPr>
            <a:r>
              <a:rPr lang="en-IN" dirty="0">
                <a:latin typeface="Lato"/>
                <a:ea typeface="Lato"/>
                <a:cs typeface="Lato"/>
                <a:sym typeface="Lato"/>
              </a:rPr>
              <a:t>end of the graph depicting some </a:t>
            </a:r>
            <a:r>
              <a:rPr lang="en-IN" i="1" dirty="0">
                <a:latin typeface="Lato"/>
                <a:ea typeface="Lato"/>
                <a:cs typeface="Lato"/>
                <a:sym typeface="Lato"/>
              </a:rPr>
              <a:t>abnormally high values </a:t>
            </a:r>
            <a:r>
              <a:rPr lang="en-IN" b="1" u="sng" dirty="0">
                <a:latin typeface="Lato"/>
                <a:ea typeface="Lato"/>
                <a:cs typeface="Lato"/>
                <a:sym typeface="Lato"/>
              </a:rPr>
              <a:t>(outliers)</a:t>
            </a:r>
            <a:r>
              <a:rPr lang="en-IN" dirty="0">
                <a:latin typeface="Lato"/>
                <a:ea typeface="Lato"/>
                <a:cs typeface="Lato"/>
                <a:sym typeface="Lato"/>
              </a:rPr>
              <a:t>. </a:t>
            </a:r>
            <a:endParaRPr lang="en-IN" u="sng" dirty="0">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Next, we derive a new metric named “</a:t>
            </a:r>
            <a:r>
              <a:rPr lang="en-IN" sz="1400" b="1" u="sng" strike="noStrike" cap="none" dirty="0">
                <a:solidFill>
                  <a:srgbClr val="000000"/>
                </a:solidFill>
                <a:latin typeface="Lato"/>
                <a:ea typeface="Lato"/>
                <a:cs typeface="Lato"/>
                <a:sym typeface="Lato"/>
              </a:rPr>
              <a:t>Cash_Value</a:t>
            </a:r>
            <a:r>
              <a:rPr lang="en-IN" sz="1400" b="0" i="0" u="none" strike="noStrike" cap="none" dirty="0">
                <a:solidFill>
                  <a:srgbClr val="000000"/>
                </a:solidFill>
                <a:latin typeface="Lato"/>
                <a:ea typeface="Lato"/>
                <a:cs typeface="Lato"/>
                <a:sym typeface="Lato"/>
              </a:rPr>
              <a:t>” and apply an </a:t>
            </a:r>
          </a:p>
          <a:p>
            <a:pPr marL="0" marR="0" lvl="0" indent="0" algn="l" rtl="0">
              <a:lnSpc>
                <a:spcPct val="100000"/>
              </a:lnSpc>
              <a:spcBef>
                <a:spcPts val="0"/>
              </a:spcBef>
              <a:spcAft>
                <a:spcPts val="0"/>
              </a:spcAft>
              <a:buNone/>
            </a:pPr>
            <a:r>
              <a:rPr lang="en-IN" sz="1400" b="1" i="0" u="sng" strike="noStrike" cap="none" dirty="0">
                <a:solidFill>
                  <a:srgbClr val="000000"/>
                </a:solidFill>
                <a:latin typeface="Lato"/>
                <a:ea typeface="Lato"/>
                <a:cs typeface="Lato"/>
                <a:sym typeface="Lato"/>
              </a:rPr>
              <a:t>IF condition</a:t>
            </a:r>
            <a:r>
              <a:rPr lang="en-IN" sz="1400" b="0" i="0" u="none" strike="noStrike" cap="none" dirty="0">
                <a:solidFill>
                  <a:srgbClr val="000000"/>
                </a:solidFill>
                <a:latin typeface="Lato"/>
                <a:ea typeface="Lato"/>
                <a:cs typeface="Lato"/>
                <a:sym typeface="Lato"/>
              </a:rPr>
              <a:t> to </a:t>
            </a:r>
            <a:r>
              <a:rPr lang="en-IN" dirty="0">
                <a:latin typeface="Lato"/>
                <a:ea typeface="Lato"/>
                <a:cs typeface="Lato"/>
                <a:sym typeface="Lato"/>
              </a:rPr>
              <a:t>determine the number of people that owed some </a:t>
            </a:r>
          </a:p>
          <a:p>
            <a:pPr marL="0" marR="0" lvl="0" indent="0" algn="l" rtl="0">
              <a:lnSpc>
                <a:spcPct val="100000"/>
              </a:lnSpc>
              <a:spcBef>
                <a:spcPts val="0"/>
              </a:spcBef>
              <a:spcAft>
                <a:spcPts val="0"/>
              </a:spcAft>
              <a:buNone/>
            </a:pPr>
            <a:r>
              <a:rPr lang="en-IN" dirty="0">
                <a:latin typeface="Lato"/>
                <a:ea typeface="Lato"/>
                <a:cs typeface="Lato"/>
                <a:sym typeface="Lato"/>
              </a:rPr>
              <a:t>amount to the bank. (“</a:t>
            </a:r>
            <a:r>
              <a:rPr lang="en-IN" b="1" u="sng" dirty="0">
                <a:latin typeface="Lato"/>
                <a:ea typeface="Lato"/>
                <a:cs typeface="Lato"/>
                <a:sym typeface="Lato"/>
              </a:rPr>
              <a:t>1</a:t>
            </a:r>
            <a:r>
              <a:rPr lang="en-IN" dirty="0">
                <a:latin typeface="Lato"/>
                <a:ea typeface="Lato"/>
                <a:cs typeface="Lato"/>
                <a:sym typeface="Lato"/>
              </a:rPr>
              <a:t>” was assigned to those who maintained </a:t>
            </a:r>
          </a:p>
          <a:p>
            <a:pPr marL="0" marR="0" lvl="0" indent="0" algn="l" rtl="0">
              <a:lnSpc>
                <a:spcPct val="100000"/>
              </a:lnSpc>
              <a:spcBef>
                <a:spcPts val="0"/>
              </a:spcBef>
              <a:spcAft>
                <a:spcPts val="0"/>
              </a:spcAft>
              <a:buNone/>
            </a:pPr>
            <a:r>
              <a:rPr lang="en-IN" dirty="0">
                <a:latin typeface="Lato"/>
                <a:ea typeface="Lato"/>
                <a:cs typeface="Lato"/>
                <a:sym typeface="Lato"/>
              </a:rPr>
              <a:t>a positive balance while “</a:t>
            </a:r>
            <a:r>
              <a:rPr lang="en-IN" b="1" u="sng" dirty="0">
                <a:latin typeface="Lato"/>
                <a:ea typeface="Lato"/>
                <a:cs typeface="Lato"/>
                <a:sym typeface="Lato"/>
              </a:rPr>
              <a:t>0</a:t>
            </a:r>
            <a:r>
              <a:rPr lang="en-IN" dirty="0">
                <a:latin typeface="Lato"/>
                <a:ea typeface="Lato"/>
                <a:cs typeface="Lato"/>
                <a:sym typeface="Lato"/>
              </a:rPr>
              <a:t>” was assigned to those whose balance</a:t>
            </a:r>
          </a:p>
          <a:p>
            <a:pPr marL="0" marR="0" lvl="0" indent="0" algn="l" rtl="0">
              <a:lnSpc>
                <a:spcPct val="100000"/>
              </a:lnSpc>
              <a:spcBef>
                <a:spcPts val="0"/>
              </a:spcBef>
              <a:spcAft>
                <a:spcPts val="0"/>
              </a:spcAft>
              <a:buNone/>
            </a:pPr>
            <a:r>
              <a:rPr lang="en-IN" dirty="0">
                <a:latin typeface="Lato"/>
                <a:ea typeface="Lato"/>
                <a:cs typeface="Lato"/>
                <a:sym typeface="Lato"/>
              </a:rPr>
              <a:t>was negative.) </a:t>
            </a: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Further, the “</a:t>
            </a:r>
            <a:r>
              <a:rPr lang="en-IN" b="1" u="sng" dirty="0">
                <a:latin typeface="Lato"/>
                <a:ea typeface="Lato"/>
                <a:cs typeface="Lato"/>
                <a:sym typeface="Lato"/>
              </a:rPr>
              <a:t>average</a:t>
            </a:r>
            <a:r>
              <a:rPr lang="en-IN" i="1" u="sng" dirty="0">
                <a:latin typeface="Lato"/>
                <a:ea typeface="Lato"/>
                <a:cs typeface="Lato"/>
                <a:sym typeface="Lato"/>
              </a:rPr>
              <a:t>”</a:t>
            </a:r>
            <a:r>
              <a:rPr lang="en-IN" dirty="0">
                <a:latin typeface="Lato"/>
                <a:ea typeface="Lato"/>
                <a:cs typeface="Lato"/>
                <a:sym typeface="Lato"/>
              </a:rPr>
              <a:t> of the total values was figured out. </a:t>
            </a:r>
          </a:p>
          <a:p>
            <a:pPr marL="0" marR="0" lvl="0" indent="0" algn="l" rtl="0">
              <a:lnSpc>
                <a:spcPct val="100000"/>
              </a:lnSpc>
              <a:spcBef>
                <a:spcPts val="0"/>
              </a:spcBef>
              <a:spcAft>
                <a:spcPts val="0"/>
              </a:spcAft>
              <a:buNone/>
            </a:pPr>
            <a:r>
              <a:rPr lang="en-IN" dirty="0">
                <a:latin typeface="Lato"/>
                <a:ea typeface="Lato"/>
                <a:cs typeface="Lato"/>
                <a:sym typeface="Lato"/>
              </a:rPr>
              <a:t>Hence, it was found that around “</a:t>
            </a:r>
            <a:r>
              <a:rPr lang="en-IN" b="1" u="sng" dirty="0">
                <a:latin typeface="Lato"/>
                <a:ea typeface="Lato"/>
                <a:cs typeface="Lato"/>
                <a:sym typeface="Lato"/>
              </a:rPr>
              <a:t>91.6%</a:t>
            </a:r>
            <a:r>
              <a:rPr lang="en-IN" dirty="0">
                <a:latin typeface="Lato"/>
                <a:ea typeface="Lato"/>
                <a:cs typeface="Lato"/>
                <a:sym typeface="Lato"/>
              </a:rPr>
              <a:t>” of the total people </a:t>
            </a:r>
          </a:p>
          <a:p>
            <a:pPr marL="0" marR="0" lvl="0" indent="0" algn="l" rtl="0">
              <a:lnSpc>
                <a:spcPct val="100000"/>
              </a:lnSpc>
              <a:spcBef>
                <a:spcPts val="0"/>
              </a:spcBef>
              <a:spcAft>
                <a:spcPts val="0"/>
              </a:spcAft>
              <a:buNone/>
            </a:pPr>
            <a:r>
              <a:rPr lang="en-IN" dirty="0">
                <a:latin typeface="Lato"/>
                <a:ea typeface="Lato"/>
                <a:cs typeface="Lato"/>
                <a:sym typeface="Lato"/>
              </a:rPr>
              <a:t>had a positive balance which meant that around “</a:t>
            </a:r>
            <a:r>
              <a:rPr lang="en-IN" b="1" u="sng" dirty="0">
                <a:latin typeface="Lato"/>
                <a:ea typeface="Lato"/>
                <a:cs typeface="Lato"/>
                <a:sym typeface="Lato"/>
              </a:rPr>
              <a:t>8.4%</a:t>
            </a:r>
            <a:r>
              <a:rPr lang="en-IN" dirty="0">
                <a:latin typeface="Lato"/>
                <a:ea typeface="Lato"/>
                <a:cs typeface="Lato"/>
                <a:sym typeface="Lato"/>
              </a:rPr>
              <a:t>” of the </a:t>
            </a:r>
          </a:p>
          <a:p>
            <a:pPr marL="0" marR="0" lvl="0" indent="0" algn="l" rtl="0">
              <a:lnSpc>
                <a:spcPct val="100000"/>
              </a:lnSpc>
              <a:spcBef>
                <a:spcPts val="0"/>
              </a:spcBef>
              <a:spcAft>
                <a:spcPts val="0"/>
              </a:spcAft>
              <a:buNone/>
            </a:pPr>
            <a:r>
              <a:rPr lang="en-IN" dirty="0">
                <a:latin typeface="Lato"/>
                <a:ea typeface="Lato"/>
                <a:cs typeface="Lato"/>
                <a:sym typeface="Lato"/>
              </a:rPr>
              <a:t>total people owed some amount to the bank.</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1" name="Picture 10">
            <a:extLst>
              <a:ext uri="{FF2B5EF4-FFF2-40B4-BE49-F238E27FC236}">
                <a16:creationId xmlns:a16="http://schemas.microsoft.com/office/drawing/2014/main" id="{54F4BAE6-776D-F3D4-CE79-23F94348F4C6}"/>
              </a:ext>
            </a:extLst>
          </p:cNvPr>
          <p:cNvPicPr>
            <a:picLocks noChangeAspect="1"/>
          </p:cNvPicPr>
          <p:nvPr/>
        </p:nvPicPr>
        <p:blipFill>
          <a:blip r:embed="rId3"/>
          <a:stretch>
            <a:fillRect/>
          </a:stretch>
        </p:blipFill>
        <p:spPr>
          <a:xfrm>
            <a:off x="5842395" y="2924792"/>
            <a:ext cx="5581485" cy="335408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9853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a:t>
            </a:r>
            <a:r>
              <a:rPr lang="en-US" sz="1800" b="1" dirty="0">
                <a:latin typeface="Lato"/>
                <a:ea typeface="Lato"/>
                <a:cs typeface="Lato"/>
                <a:sym typeface="Lato"/>
              </a:rPr>
              <a:t>pdays</a:t>
            </a:r>
            <a:endParaRPr lang="en-US"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We can create a </a:t>
            </a:r>
            <a:r>
              <a:rPr lang="en-IN" sz="1400" b="1" i="0" u="sng" strike="noStrike" cap="none" dirty="0">
                <a:solidFill>
                  <a:srgbClr val="000000"/>
                </a:solidFill>
                <a:latin typeface="Lato"/>
                <a:ea typeface="Lato"/>
                <a:cs typeface="Lato"/>
                <a:sym typeface="Lato"/>
              </a:rPr>
              <a:t>pivot table</a:t>
            </a:r>
            <a:r>
              <a:rPr lang="en-IN" sz="1400" b="0" i="0" u="none" strike="noStrike" cap="none" dirty="0">
                <a:solidFill>
                  <a:srgbClr val="000000"/>
                </a:solidFill>
                <a:latin typeface="Lato"/>
                <a:ea typeface="Lato"/>
                <a:cs typeface="Lato"/>
                <a:sym typeface="Lato"/>
              </a:rPr>
              <a:t> based for the “</a:t>
            </a:r>
            <a:r>
              <a:rPr lang="en-IN" sz="1400" b="1" i="0" u="sng" strike="noStrike" cap="none" dirty="0">
                <a:solidFill>
                  <a:srgbClr val="000000"/>
                </a:solidFill>
                <a:latin typeface="Lato"/>
                <a:ea typeface="Lato"/>
                <a:cs typeface="Lato"/>
                <a:sym typeface="Lato"/>
              </a:rPr>
              <a:t>pdays</a:t>
            </a:r>
            <a:r>
              <a:rPr lang="en-IN" sz="1400" b="0" i="0" u="none" strike="noStrike" cap="none" dirty="0">
                <a:solidFill>
                  <a:srgbClr val="000000"/>
                </a:solidFill>
                <a:latin typeface="Lato"/>
                <a:ea typeface="Lato"/>
                <a:cs typeface="Lato"/>
                <a:sym typeface="Lato"/>
              </a:rPr>
              <a:t>”</a:t>
            </a:r>
            <a:r>
              <a:rPr lang="en-IN" dirty="0">
                <a:latin typeface="Lato"/>
                <a:ea typeface="Lato"/>
                <a:cs typeface="Lato"/>
                <a:sym typeface="Lato"/>
              </a:rPr>
              <a:t> a</a:t>
            </a:r>
            <a:r>
              <a:rPr lang="en-IN" sz="1400" b="0" i="0" u="none" strike="noStrike" cap="none" dirty="0">
                <a:solidFill>
                  <a:srgbClr val="000000"/>
                </a:solidFill>
                <a:latin typeface="Lato"/>
                <a:ea typeface="Lato"/>
                <a:cs typeface="Lato"/>
                <a:sym typeface="Lato"/>
              </a:rPr>
              <a:t>nd their </a:t>
            </a:r>
          </a:p>
          <a:p>
            <a:pPr marL="0" marR="0" lvl="0" indent="0" algn="l" rtl="0">
              <a:lnSpc>
                <a:spcPct val="100000"/>
              </a:lnSpc>
              <a:spcBef>
                <a:spcPts val="0"/>
              </a:spcBef>
              <a:spcAft>
                <a:spcPts val="0"/>
              </a:spcAft>
              <a:buNone/>
            </a:pPr>
            <a:r>
              <a:rPr lang="en-IN" dirty="0">
                <a:latin typeface="Lato"/>
                <a:ea typeface="Lato"/>
                <a:cs typeface="Lato"/>
                <a:sym typeface="Lato"/>
              </a:rPr>
              <a:t>respective “</a:t>
            </a:r>
            <a:r>
              <a:rPr lang="en-IN" b="1" u="sng" dirty="0">
                <a:latin typeface="Lato"/>
                <a:ea typeface="Lato"/>
                <a:cs typeface="Lato"/>
                <a:sym typeface="Lato"/>
              </a:rPr>
              <a:t>frequencies”</a:t>
            </a:r>
            <a:r>
              <a:rPr lang="en-IN" dirty="0">
                <a:latin typeface="Lato"/>
                <a:ea typeface="Lato"/>
                <a:cs typeface="Lato"/>
                <a:sym typeface="Lato"/>
              </a:rPr>
              <a:t>. We observe that a very large number</a:t>
            </a:r>
          </a:p>
          <a:p>
            <a:pPr marL="0" marR="0" lvl="0" indent="0" algn="l" rtl="0">
              <a:lnSpc>
                <a:spcPct val="100000"/>
              </a:lnSpc>
              <a:spcBef>
                <a:spcPts val="0"/>
              </a:spcBef>
              <a:spcAft>
                <a:spcPts val="0"/>
              </a:spcAft>
              <a:buNone/>
            </a:pPr>
            <a:r>
              <a:rPr lang="en-IN" dirty="0">
                <a:latin typeface="Lato"/>
                <a:ea typeface="Lato"/>
                <a:cs typeface="Lato"/>
                <a:sym typeface="Lato"/>
              </a:rPr>
              <a:t>customers, about “</a:t>
            </a:r>
            <a:r>
              <a:rPr lang="en-IN" b="1" u="sng" dirty="0">
                <a:latin typeface="Lato"/>
                <a:ea typeface="Lato"/>
                <a:cs typeface="Lato"/>
                <a:sym typeface="Lato"/>
              </a:rPr>
              <a:t>82%</a:t>
            </a:r>
            <a:r>
              <a:rPr lang="en-IN" dirty="0">
                <a:latin typeface="Lato"/>
                <a:ea typeface="Lato"/>
                <a:cs typeface="Lato"/>
                <a:sym typeface="Lato"/>
              </a:rPr>
              <a:t>”, have not been contacted as of now </a:t>
            </a:r>
          </a:p>
          <a:p>
            <a:pPr marL="0" marR="0" lvl="0" indent="0" algn="l" rtl="0">
              <a:lnSpc>
                <a:spcPct val="100000"/>
              </a:lnSpc>
              <a:spcBef>
                <a:spcPts val="0"/>
              </a:spcBef>
              <a:spcAft>
                <a:spcPts val="0"/>
              </a:spcAft>
              <a:buNone/>
            </a:pPr>
            <a:r>
              <a:rPr lang="en-IN" dirty="0">
                <a:latin typeface="Lato"/>
                <a:ea typeface="Lato"/>
                <a:cs typeface="Lato"/>
                <a:sym typeface="Lato"/>
              </a:rPr>
              <a:t>(due to the -1 values).</a:t>
            </a: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We filter the “</a:t>
            </a:r>
            <a:r>
              <a:rPr lang="en-IN" b="1" u="sng" dirty="0">
                <a:latin typeface="Lato"/>
                <a:ea typeface="Lato"/>
                <a:cs typeface="Lato"/>
                <a:sym typeface="Lato"/>
              </a:rPr>
              <a:t>-1</a:t>
            </a:r>
            <a:r>
              <a:rPr lang="en-IN" dirty="0">
                <a:latin typeface="Lato"/>
                <a:ea typeface="Lato"/>
                <a:cs typeface="Lato"/>
                <a:sym typeface="Lato"/>
              </a:rPr>
              <a:t>” values and create a clustered column chart </a:t>
            </a:r>
          </a:p>
          <a:p>
            <a:pPr marL="0" marR="0" lvl="0" indent="0" algn="l" rtl="0">
              <a:lnSpc>
                <a:spcPct val="100000"/>
              </a:lnSpc>
              <a:spcBef>
                <a:spcPts val="0"/>
              </a:spcBef>
              <a:spcAft>
                <a:spcPts val="0"/>
              </a:spcAft>
              <a:buNone/>
            </a:pPr>
            <a:r>
              <a:rPr lang="en-IN" dirty="0">
                <a:latin typeface="Lato"/>
                <a:ea typeface="Lato"/>
                <a:cs typeface="Lato"/>
                <a:sym typeface="Lato"/>
              </a:rPr>
              <a:t>for the remaining values to c</a:t>
            </a:r>
            <a:r>
              <a:rPr lang="en-IN" sz="1400" b="0" i="0" u="none" strike="noStrike" cap="none" dirty="0">
                <a:solidFill>
                  <a:srgbClr val="000000"/>
                </a:solidFill>
                <a:latin typeface="Lato"/>
                <a:ea typeface="Lato"/>
                <a:cs typeface="Lato"/>
                <a:sym typeface="Lato"/>
              </a:rPr>
              <a:t>onclude that there are certain </a:t>
            </a: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a:t>
            </a:r>
            <a:r>
              <a:rPr lang="en-IN" sz="1400" b="1" i="0" u="sng" strike="noStrike" cap="none" dirty="0">
                <a:solidFill>
                  <a:srgbClr val="000000"/>
                </a:solidFill>
                <a:latin typeface="Lato"/>
                <a:ea typeface="Lato"/>
                <a:cs typeface="Lato"/>
                <a:sym typeface="Lato"/>
              </a:rPr>
              <a:t>spikes”</a:t>
            </a:r>
            <a:r>
              <a:rPr lang="en-IN" sz="1400" b="0" i="0" u="none" strike="noStrike" cap="none" dirty="0">
                <a:solidFill>
                  <a:srgbClr val="000000"/>
                </a:solidFill>
                <a:latin typeface="Lato"/>
                <a:ea typeface="Lato"/>
                <a:cs typeface="Lato"/>
                <a:sym typeface="Lato"/>
              </a:rPr>
              <a:t> at values such as </a:t>
            </a:r>
            <a:r>
              <a:rPr lang="en-IN" sz="1400" b="0" i="1" u="none" strike="noStrike" cap="none" dirty="0">
                <a:solidFill>
                  <a:srgbClr val="000000"/>
                </a:solidFill>
                <a:latin typeface="Lato"/>
                <a:ea typeface="Lato"/>
                <a:cs typeface="Lato"/>
                <a:sym typeface="Lato"/>
              </a:rPr>
              <a:t>100 </a:t>
            </a:r>
            <a:r>
              <a:rPr lang="en-IN" sz="1400" b="0" i="0" u="none" strike="noStrike" cap="none" dirty="0">
                <a:solidFill>
                  <a:srgbClr val="000000"/>
                </a:solidFill>
                <a:latin typeface="Lato"/>
                <a:ea typeface="Lato"/>
                <a:cs typeface="Lato"/>
                <a:sym typeface="Lato"/>
              </a:rPr>
              <a:t>and</a:t>
            </a:r>
            <a:r>
              <a:rPr lang="en-IN" dirty="0">
                <a:latin typeface="Lato"/>
                <a:ea typeface="Lato"/>
                <a:cs typeface="Lato"/>
                <a:sym typeface="Lato"/>
              </a:rPr>
              <a:t> </a:t>
            </a:r>
            <a:r>
              <a:rPr lang="en-IN" i="1" dirty="0">
                <a:latin typeface="Lato"/>
                <a:ea typeface="Lato"/>
                <a:cs typeface="Lato"/>
                <a:sym typeface="Lato"/>
              </a:rPr>
              <a:t>200</a:t>
            </a:r>
            <a:r>
              <a:rPr lang="en-IN" dirty="0">
                <a:latin typeface="Lato"/>
                <a:ea typeface="Lato"/>
                <a:cs typeface="Lato"/>
                <a:sym typeface="Lato"/>
              </a:rPr>
              <a:t> (multiples of 100). </a:t>
            </a:r>
          </a:p>
          <a:p>
            <a:pPr marL="0" marR="0" lvl="0" indent="0" algn="l" rtl="0">
              <a:lnSpc>
                <a:spcPct val="100000"/>
              </a:lnSpc>
              <a:spcBef>
                <a:spcPts val="0"/>
              </a:spcBef>
              <a:spcAft>
                <a:spcPts val="0"/>
              </a:spcAft>
              <a:buNone/>
            </a:pPr>
            <a:r>
              <a:rPr lang="en-IN" dirty="0">
                <a:latin typeface="Lato"/>
                <a:ea typeface="Lato"/>
                <a:cs typeface="Lato"/>
                <a:sym typeface="Lato"/>
              </a:rPr>
              <a:t>These abnormal values of </a:t>
            </a:r>
            <a:r>
              <a:rPr lang="en-IN" i="1" dirty="0">
                <a:latin typeface="Lato"/>
                <a:ea typeface="Lato"/>
                <a:cs typeface="Lato"/>
                <a:sym typeface="Lato"/>
              </a:rPr>
              <a:t>pdays </a:t>
            </a:r>
            <a:r>
              <a:rPr lang="en-IN" dirty="0">
                <a:latin typeface="Lato"/>
                <a:ea typeface="Lato"/>
                <a:cs typeface="Lato"/>
                <a:sym typeface="Lato"/>
              </a:rPr>
              <a:t>indicate that the t</a:t>
            </a:r>
            <a:r>
              <a:rPr lang="en-IN" sz="1400" b="0" i="0" u="none" strike="noStrike" cap="none" dirty="0">
                <a:solidFill>
                  <a:srgbClr val="000000"/>
                </a:solidFill>
                <a:latin typeface="Lato"/>
                <a:ea typeface="Lato"/>
                <a:cs typeface="Lato"/>
                <a:sym typeface="Lato"/>
              </a:rPr>
              <a:t>elemarketing</a:t>
            </a: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teams have randomly filled up such values and haven’t actually</a:t>
            </a: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contacted the customers.</a:t>
            </a: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45EA5022-EB23-4233-9F8A-028C5FF4E336}"/>
              </a:ext>
            </a:extLst>
          </p:cNvPr>
          <p:cNvGraphicFramePr>
            <a:graphicFrameLocks/>
          </p:cNvGraphicFramePr>
          <p:nvPr>
            <p:extLst>
              <p:ext uri="{D42A27DB-BD31-4B8C-83A1-F6EECF244321}">
                <p14:modId xmlns:p14="http://schemas.microsoft.com/office/powerpoint/2010/main" val="3193169699"/>
              </p:ext>
            </p:extLst>
          </p:nvPr>
        </p:nvGraphicFramePr>
        <p:xfrm>
          <a:off x="5604510" y="2397760"/>
          <a:ext cx="5920740" cy="3505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16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2482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Education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We can observe that there are a lot of “</a:t>
            </a:r>
            <a:r>
              <a:rPr lang="en-IN" b="1" u="sng" dirty="0">
                <a:latin typeface="Lato"/>
                <a:ea typeface="Lato"/>
                <a:cs typeface="Lato"/>
                <a:sym typeface="Lato"/>
              </a:rPr>
              <a:t>blank values</a:t>
            </a:r>
            <a:r>
              <a:rPr lang="en-IN" dirty="0">
                <a:latin typeface="Lato"/>
                <a:ea typeface="Lato"/>
                <a:cs typeface="Lato"/>
                <a:sym typeface="Lato"/>
              </a:rPr>
              <a:t>”, i.e. uncleaned data in the variable. We can use “</a:t>
            </a:r>
            <a:r>
              <a:rPr lang="en-IN" b="1" u="sng" dirty="0">
                <a:latin typeface="Lato"/>
                <a:ea typeface="Lato"/>
                <a:cs typeface="Lato"/>
                <a:sym typeface="Lato"/>
              </a:rPr>
              <a:t>Find and Replace</a:t>
            </a:r>
            <a:r>
              <a:rPr lang="en-IN" dirty="0">
                <a:latin typeface="Lato"/>
                <a:ea typeface="Lato"/>
                <a:cs typeface="Lato"/>
                <a:sym typeface="Lato"/>
              </a:rPr>
              <a:t>” to replace the </a:t>
            </a:r>
            <a:r>
              <a:rPr lang="en-IN" i="1" dirty="0">
                <a:latin typeface="Lato"/>
                <a:ea typeface="Lato"/>
                <a:cs typeface="Lato"/>
                <a:sym typeface="Lato"/>
              </a:rPr>
              <a:t>blank</a:t>
            </a:r>
            <a:r>
              <a:rPr lang="en-IN" dirty="0">
                <a:latin typeface="Lato"/>
                <a:ea typeface="Lato"/>
                <a:cs typeface="Lato"/>
                <a:sym typeface="Lato"/>
              </a:rPr>
              <a:t> </a:t>
            </a:r>
            <a:r>
              <a:rPr lang="en-IN" i="1" dirty="0">
                <a:latin typeface="Lato"/>
                <a:ea typeface="Lato"/>
                <a:cs typeface="Lato"/>
                <a:sym typeface="Lato"/>
              </a:rPr>
              <a:t>values</a:t>
            </a:r>
            <a:r>
              <a:rPr lang="en-IN" dirty="0">
                <a:latin typeface="Lato"/>
                <a:ea typeface="Lato"/>
                <a:cs typeface="Lato"/>
                <a:sym typeface="Lato"/>
              </a:rPr>
              <a:t> with a </a:t>
            </a:r>
            <a:r>
              <a:rPr lang="en-IN" b="1" dirty="0">
                <a:latin typeface="Lato"/>
                <a:ea typeface="Lato"/>
                <a:cs typeface="Lato"/>
                <a:sym typeface="Lato"/>
              </a:rPr>
              <a:t>“-</a:t>
            </a:r>
            <a:r>
              <a:rPr lang="en-IN" dirty="0">
                <a:latin typeface="Lato"/>
                <a:ea typeface="Lato"/>
                <a:cs typeface="Lato"/>
                <a:sym typeface="Lato"/>
              </a:rPr>
              <a:t>”. Next we create a new variable named “</a:t>
            </a:r>
            <a:r>
              <a:rPr lang="en-IN" b="1" u="sng" dirty="0">
                <a:latin typeface="Lato"/>
                <a:ea typeface="Lato"/>
                <a:cs typeface="Lato"/>
                <a:sym typeface="Lato"/>
              </a:rPr>
              <a:t>Subscription_Rate</a:t>
            </a:r>
            <a:r>
              <a:rPr lang="en-IN" dirty="0">
                <a:latin typeface="Lato"/>
                <a:ea typeface="Lato"/>
                <a:cs typeface="Lato"/>
                <a:sym typeface="Lato"/>
              </a:rPr>
              <a:t>”.  We assign “</a:t>
            </a:r>
            <a:r>
              <a:rPr lang="en-IN" b="1" u="sng" dirty="0">
                <a:latin typeface="Lato"/>
                <a:ea typeface="Lato"/>
                <a:cs typeface="Lato"/>
                <a:sym typeface="Lato"/>
              </a:rPr>
              <a:t>0</a:t>
            </a:r>
            <a:r>
              <a:rPr lang="en-IN" dirty="0">
                <a:latin typeface="Lato"/>
                <a:ea typeface="Lato"/>
                <a:cs typeface="Lato"/>
                <a:sym typeface="Lato"/>
              </a:rPr>
              <a:t>” to the </a:t>
            </a:r>
            <a:r>
              <a:rPr lang="en-IN" i="1" dirty="0">
                <a:latin typeface="Lato"/>
                <a:ea typeface="Lato"/>
                <a:cs typeface="Lato"/>
                <a:sym typeface="Lato"/>
              </a:rPr>
              <a:t>no values and “</a:t>
            </a:r>
            <a:r>
              <a:rPr lang="en-IN" b="1" i="1" u="sng" dirty="0">
                <a:latin typeface="Lato"/>
                <a:ea typeface="Lato"/>
                <a:cs typeface="Lato"/>
                <a:sym typeface="Lato"/>
              </a:rPr>
              <a:t>1</a:t>
            </a:r>
            <a:r>
              <a:rPr lang="en-IN" i="1" dirty="0">
                <a:latin typeface="Lato"/>
                <a:ea typeface="Lato"/>
                <a:cs typeface="Lato"/>
                <a:sym typeface="Lato"/>
              </a:rPr>
              <a:t>” to the </a:t>
            </a:r>
            <a:r>
              <a:rPr lang="en-IN" dirty="0">
                <a:latin typeface="Lato"/>
                <a:ea typeface="Lato"/>
                <a:cs typeface="Lato"/>
                <a:sym typeface="Lato"/>
              </a:rPr>
              <a:t>yes values.</a:t>
            </a:r>
          </a:p>
          <a:p>
            <a:pPr marL="0" marR="0" lvl="0" indent="0" algn="l" rtl="0">
              <a:lnSpc>
                <a:spcPct val="100000"/>
              </a:lnSpc>
              <a:spcBef>
                <a:spcPts val="0"/>
              </a:spcBef>
              <a:spcAft>
                <a:spcPts val="0"/>
              </a:spcAft>
              <a:buNone/>
            </a:pPr>
            <a:r>
              <a:rPr lang="en-IN" sz="1400" b="0" u="none" strike="noStrike" cap="none" dirty="0">
                <a:solidFill>
                  <a:srgbClr val="000000"/>
                </a:solidFill>
                <a:latin typeface="Lato"/>
                <a:ea typeface="Lato"/>
                <a:cs typeface="Lato"/>
                <a:sym typeface="Lato"/>
              </a:rPr>
              <a:t>Next we compute the “</a:t>
            </a:r>
            <a:r>
              <a:rPr lang="en-IN" sz="1400" b="1" u="sng" strike="noStrike" cap="none" dirty="0">
                <a:solidFill>
                  <a:srgbClr val="000000"/>
                </a:solidFill>
                <a:latin typeface="Lato"/>
                <a:ea typeface="Lato"/>
                <a:cs typeface="Lato"/>
                <a:sym typeface="Lato"/>
              </a:rPr>
              <a:t>average</a:t>
            </a:r>
            <a:r>
              <a:rPr lang="en-IN" sz="1400" b="0" u="none" strike="noStrike" cap="none" dirty="0">
                <a:solidFill>
                  <a:srgbClr val="000000"/>
                </a:solidFill>
                <a:latin typeface="Lato"/>
                <a:ea typeface="Lato"/>
                <a:cs typeface="Lato"/>
                <a:sym typeface="Lato"/>
              </a:rPr>
              <a:t>” of this </a:t>
            </a:r>
            <a:r>
              <a:rPr lang="en-IN" sz="1400" b="0" i="1" u="none" strike="noStrike" cap="none" dirty="0">
                <a:solidFill>
                  <a:srgbClr val="000000"/>
                </a:solidFill>
                <a:latin typeface="Lato"/>
                <a:ea typeface="Lato"/>
                <a:cs typeface="Lato"/>
                <a:sym typeface="Lato"/>
              </a:rPr>
              <a:t>newly created column</a:t>
            </a:r>
            <a:r>
              <a:rPr lang="en-IN" sz="1400" b="0" u="none" strike="noStrike" cap="none" dirty="0">
                <a:solidFill>
                  <a:srgbClr val="000000"/>
                </a:solidFill>
                <a:latin typeface="Lato"/>
                <a:ea typeface="Lato"/>
                <a:cs typeface="Lato"/>
                <a:sym typeface="Lato"/>
              </a:rPr>
              <a:t>, which is free of </a:t>
            </a:r>
            <a:r>
              <a:rPr lang="en-IN" sz="1400" b="0" i="1" u="none" strike="noStrike" cap="none" dirty="0">
                <a:solidFill>
                  <a:srgbClr val="000000"/>
                </a:solidFill>
                <a:latin typeface="Lato"/>
                <a:ea typeface="Lato"/>
                <a:cs typeface="Lato"/>
                <a:sym typeface="Lato"/>
              </a:rPr>
              <a:t>blank </a:t>
            </a:r>
            <a:r>
              <a:rPr lang="en-IN" sz="1400" b="0" u="none" strike="noStrike" cap="none" dirty="0">
                <a:solidFill>
                  <a:srgbClr val="000000"/>
                </a:solidFill>
                <a:latin typeface="Lato"/>
                <a:ea typeface="Lato"/>
                <a:cs typeface="Lato"/>
                <a:sym typeface="Lato"/>
              </a:rPr>
              <a:t>values. We observe that the </a:t>
            </a:r>
            <a:r>
              <a:rPr lang="en-IN" sz="1400" b="0" i="1" u="none" strike="noStrike" cap="none" dirty="0">
                <a:solidFill>
                  <a:srgbClr val="000000"/>
                </a:solidFill>
                <a:latin typeface="Lato"/>
                <a:ea typeface="Lato"/>
                <a:cs typeface="Lato"/>
                <a:sym typeface="Lato"/>
              </a:rPr>
              <a:t>average</a:t>
            </a:r>
            <a:r>
              <a:rPr lang="en-IN" sz="1400" b="0" u="none" strike="noStrike" cap="none" dirty="0">
                <a:solidFill>
                  <a:srgbClr val="000000"/>
                </a:solidFill>
                <a:latin typeface="Lato"/>
                <a:ea typeface="Lato"/>
                <a:cs typeface="Lato"/>
                <a:sym typeface="Lato"/>
              </a:rPr>
              <a:t> comes out to be “</a:t>
            </a:r>
            <a:r>
              <a:rPr lang="en-IN" sz="1400" b="1" u="sng" strike="noStrike" cap="none" dirty="0">
                <a:solidFill>
                  <a:srgbClr val="000000"/>
                </a:solidFill>
                <a:latin typeface="Lato"/>
                <a:ea typeface="Lato"/>
                <a:cs typeface="Lato"/>
                <a:sym typeface="Lato"/>
              </a:rPr>
              <a:t>11.4%</a:t>
            </a:r>
            <a:r>
              <a:rPr lang="en-IN" sz="1400" b="0" u="none" strike="noStrike" cap="none" dirty="0">
                <a:solidFill>
                  <a:srgbClr val="000000"/>
                </a:solidFill>
                <a:latin typeface="Lato"/>
                <a:ea typeface="Lato"/>
                <a:cs typeface="Lato"/>
                <a:sym typeface="Lato"/>
              </a:rPr>
              <a:t>”. This means that around  </a:t>
            </a:r>
            <a:r>
              <a:rPr lang="en-IN" sz="1400" b="0" i="1" u="none" strike="noStrike" cap="none" dirty="0">
                <a:solidFill>
                  <a:srgbClr val="000000"/>
                </a:solidFill>
                <a:latin typeface="Lato"/>
                <a:ea typeface="Lato"/>
                <a:cs typeface="Lato"/>
                <a:sym typeface="Lato"/>
              </a:rPr>
              <a:t>11.4% </a:t>
            </a:r>
            <a:r>
              <a:rPr lang="en-IN" sz="1400" b="0" u="none" strike="noStrike" cap="none" dirty="0">
                <a:solidFill>
                  <a:srgbClr val="000000"/>
                </a:solidFill>
                <a:latin typeface="Lato"/>
                <a:ea typeface="Lato"/>
                <a:cs typeface="Lato"/>
                <a:sym typeface="Lato"/>
              </a:rPr>
              <a:t>of the total existing customers currently have a term deposit account opened within the bank.</a:t>
            </a:r>
            <a:endParaRPr sz="1400" b="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Next, we analyse the effect of “</a:t>
            </a:r>
            <a:r>
              <a:rPr lang="en-IN" b="1" u="sng" dirty="0">
                <a:latin typeface="Lato"/>
                <a:ea typeface="Lato"/>
                <a:cs typeface="Lato"/>
                <a:sym typeface="Lato"/>
              </a:rPr>
              <a:t>Education</a:t>
            </a:r>
            <a:r>
              <a:rPr lang="en-IN" dirty="0">
                <a:latin typeface="Lato"/>
                <a:ea typeface="Lato"/>
                <a:cs typeface="Lato"/>
                <a:sym typeface="Lato"/>
              </a:rPr>
              <a:t>” variable on the subscription rate by creating a </a:t>
            </a:r>
            <a:r>
              <a:rPr lang="en-IN" b="1" u="sng" dirty="0">
                <a:latin typeface="Lato"/>
                <a:ea typeface="Lato"/>
                <a:cs typeface="Lato"/>
                <a:sym typeface="Lato"/>
              </a:rPr>
              <a:t>pivot table</a:t>
            </a:r>
            <a:r>
              <a:rPr lang="en-IN" dirty="0">
                <a:latin typeface="Lato"/>
                <a:ea typeface="Lato"/>
                <a:cs typeface="Lato"/>
                <a:sym typeface="Lato"/>
              </a:rPr>
              <a:t>. We plot </a:t>
            </a:r>
            <a:r>
              <a:rPr lang="en-IN" i="1" dirty="0">
                <a:latin typeface="Lato"/>
                <a:ea typeface="Lato"/>
                <a:cs typeface="Lato"/>
                <a:sym typeface="Lato"/>
              </a:rPr>
              <a:t>Education </a:t>
            </a:r>
            <a:r>
              <a:rPr lang="en-IN" dirty="0">
                <a:latin typeface="Lato"/>
                <a:ea typeface="Lato"/>
                <a:cs typeface="Lato"/>
                <a:sym typeface="Lato"/>
              </a:rPr>
              <a:t>against “</a:t>
            </a:r>
            <a:r>
              <a:rPr lang="en-IN" i="1" dirty="0">
                <a:latin typeface="Lato"/>
                <a:ea typeface="Lato"/>
                <a:cs typeface="Lato"/>
                <a:sym typeface="Lato"/>
              </a:rPr>
              <a:t>Average” and “Count” of Subscripton_Rate.</a:t>
            </a:r>
            <a:r>
              <a:rPr lang="en-IN" dirty="0">
                <a:latin typeface="Lato"/>
                <a:ea typeface="Lato"/>
                <a:cs typeface="Lato"/>
                <a:sym typeface="Lato"/>
              </a:rPr>
              <a:t> </a:t>
            </a:r>
            <a:r>
              <a:rPr lang="en-IN" sz="1400" b="0" i="0" u="none" strike="noStrike" cap="none" dirty="0">
                <a:solidFill>
                  <a:srgbClr val="000000"/>
                </a:solidFill>
                <a:latin typeface="Lato"/>
                <a:ea typeface="Lato"/>
                <a:cs typeface="Lato"/>
                <a:sym typeface="Lato"/>
              </a:rPr>
              <a:t>We find that the customers with a “</a:t>
            </a:r>
            <a:r>
              <a:rPr lang="en-IN" sz="1400" b="1" i="0" u="sng" strike="noStrike" cap="none" dirty="0">
                <a:solidFill>
                  <a:srgbClr val="000000"/>
                </a:solidFill>
                <a:latin typeface="Lato"/>
                <a:ea typeface="Lato"/>
                <a:cs typeface="Lato"/>
                <a:sym typeface="Lato"/>
              </a:rPr>
              <a:t>Doctorate</a:t>
            </a:r>
            <a:r>
              <a:rPr lang="en-IN" sz="1400" b="0" i="0" u="none" strike="noStrike" cap="none" dirty="0">
                <a:solidFill>
                  <a:srgbClr val="000000"/>
                </a:solidFill>
                <a:latin typeface="Lato"/>
                <a:ea typeface="Lato"/>
                <a:cs typeface="Lato"/>
                <a:sym typeface="Lato"/>
              </a:rPr>
              <a:t>” have a the highest Subscription_Rate. However, customers with “</a:t>
            </a:r>
            <a:r>
              <a:rPr lang="en-IN" sz="1400" b="1" i="0" u="sng" strike="noStrike" cap="none" dirty="0">
                <a:solidFill>
                  <a:srgbClr val="000000"/>
                </a:solidFill>
                <a:latin typeface="Lato"/>
                <a:ea typeface="Lato"/>
                <a:cs typeface="Lato"/>
                <a:sym typeface="Lato"/>
              </a:rPr>
              <a:t>Masters</a:t>
            </a:r>
            <a:r>
              <a:rPr lang="en-IN" sz="1400" b="0" i="0" u="none" strike="noStrike" cap="none" dirty="0">
                <a:solidFill>
                  <a:srgbClr val="000000"/>
                </a:solidFill>
                <a:latin typeface="Lato"/>
                <a:ea typeface="Lato"/>
                <a:cs typeface="Lato"/>
                <a:sym typeface="Lato"/>
              </a:rPr>
              <a:t>” were the most targeted segment.</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5116519E-0246-CFE6-F6F8-497B58AB5EA6}"/>
              </a:ext>
            </a:extLst>
          </p:cNvPr>
          <p:cNvPicPr>
            <a:picLocks noChangeAspect="1"/>
          </p:cNvPicPr>
          <p:nvPr/>
        </p:nvPicPr>
        <p:blipFill>
          <a:blip r:embed="rId3"/>
          <a:stretch>
            <a:fillRect/>
          </a:stretch>
        </p:blipFill>
        <p:spPr>
          <a:xfrm>
            <a:off x="2461259" y="4234179"/>
            <a:ext cx="7348085" cy="18821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1564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r>
              <a:rPr lang="en-US" sz="1800" b="1" i="0" u="none" strike="noStrike" cap="none" dirty="0">
                <a:solidFill>
                  <a:srgbClr val="000000"/>
                </a:solidFill>
                <a:latin typeface="Lato"/>
                <a:ea typeface="Lato"/>
                <a:cs typeface="Lato"/>
                <a:sym typeface="Lato"/>
              </a:rPr>
              <a:t>Variables under consideration: Job and Loan Default</a:t>
            </a: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 </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After cleaning the “</a:t>
            </a:r>
            <a:r>
              <a:rPr lang="en-IN" b="1" u="sng" dirty="0">
                <a:latin typeface="Lato"/>
                <a:ea typeface="Lato"/>
                <a:cs typeface="Lato"/>
                <a:sym typeface="Lato"/>
              </a:rPr>
              <a:t>Job</a:t>
            </a:r>
            <a:r>
              <a:rPr lang="en-IN" dirty="0">
                <a:latin typeface="Lato"/>
                <a:ea typeface="Lato"/>
                <a:cs typeface="Lato"/>
                <a:sym typeface="Lato"/>
              </a:rPr>
              <a:t>” column by taking care of the</a:t>
            </a:r>
          </a:p>
          <a:p>
            <a:pPr marL="0" marR="0" lvl="0" indent="0" algn="l" rtl="0">
              <a:lnSpc>
                <a:spcPct val="100000"/>
              </a:lnSpc>
              <a:spcBef>
                <a:spcPts val="0"/>
              </a:spcBef>
              <a:spcAft>
                <a:spcPts val="0"/>
              </a:spcAft>
              <a:buNone/>
            </a:pPr>
            <a:r>
              <a:rPr lang="en-IN" i="1" dirty="0">
                <a:latin typeface="Lato"/>
                <a:ea typeface="Lato"/>
                <a:cs typeface="Lato"/>
                <a:sym typeface="Lato"/>
              </a:rPr>
              <a:t>Spelling inconsistency</a:t>
            </a:r>
            <a:r>
              <a:rPr lang="en-IN" dirty="0">
                <a:latin typeface="Lato"/>
                <a:ea typeface="Lato"/>
                <a:cs typeface="Lato"/>
                <a:sym typeface="Lato"/>
              </a:rPr>
              <a:t> of “</a:t>
            </a:r>
            <a:r>
              <a:rPr lang="en-IN" b="1" u="sng" dirty="0">
                <a:latin typeface="Lato"/>
                <a:ea typeface="Lato"/>
                <a:cs typeface="Lato"/>
                <a:sym typeface="Lato"/>
              </a:rPr>
              <a:t>admin.</a:t>
            </a:r>
            <a:r>
              <a:rPr lang="en-IN" dirty="0">
                <a:latin typeface="Lato"/>
                <a:ea typeface="Lato"/>
                <a:cs typeface="Lato"/>
                <a:sym typeface="Lato"/>
              </a:rPr>
              <a:t>” category, we create </a:t>
            </a:r>
          </a:p>
          <a:p>
            <a:pPr marL="0" marR="0" lvl="0" indent="0" algn="l" rtl="0">
              <a:lnSpc>
                <a:spcPct val="100000"/>
              </a:lnSpc>
              <a:spcBef>
                <a:spcPts val="0"/>
              </a:spcBef>
              <a:spcAft>
                <a:spcPts val="0"/>
              </a:spcAft>
              <a:buNone/>
            </a:pPr>
            <a:r>
              <a:rPr lang="en-IN" dirty="0">
                <a:latin typeface="Lato"/>
                <a:ea typeface="Lato"/>
                <a:cs typeface="Lato"/>
                <a:sym typeface="Lato"/>
              </a:rPr>
              <a:t>a new </a:t>
            </a:r>
            <a:r>
              <a:rPr lang="en-IN" i="1" dirty="0">
                <a:latin typeface="Lato"/>
                <a:ea typeface="Lato"/>
                <a:cs typeface="Lato"/>
                <a:sym typeface="Lato"/>
              </a:rPr>
              <a:t>derived column </a:t>
            </a:r>
            <a:r>
              <a:rPr lang="en-IN" dirty="0">
                <a:latin typeface="Lato"/>
                <a:ea typeface="Lato"/>
                <a:cs typeface="Lato"/>
                <a:sym typeface="Lato"/>
              </a:rPr>
              <a:t>named</a:t>
            </a:r>
            <a:r>
              <a:rPr lang="en-IN" i="1" dirty="0">
                <a:latin typeface="Lato"/>
                <a:ea typeface="Lato"/>
                <a:cs typeface="Lato"/>
                <a:sym typeface="Lato"/>
              </a:rPr>
              <a:t> “</a:t>
            </a:r>
            <a:r>
              <a:rPr lang="en-IN" b="1" i="1" u="sng" dirty="0">
                <a:latin typeface="Lato"/>
                <a:ea typeface="Lato"/>
                <a:cs typeface="Lato"/>
                <a:sym typeface="Lato"/>
              </a:rPr>
              <a:t>Loan_Def</a:t>
            </a:r>
            <a:r>
              <a:rPr lang="en-IN" i="1" dirty="0">
                <a:latin typeface="Lato"/>
                <a:ea typeface="Lato"/>
                <a:cs typeface="Lato"/>
                <a:sym typeface="Lato"/>
              </a:rPr>
              <a:t>” </a:t>
            </a:r>
            <a:r>
              <a:rPr lang="en-IN" dirty="0">
                <a:latin typeface="Lato"/>
                <a:ea typeface="Lato"/>
                <a:cs typeface="Lato"/>
                <a:sym typeface="Lato"/>
              </a:rPr>
              <a:t>by assigning</a:t>
            </a:r>
            <a:r>
              <a:rPr lang="en-IN" i="1" dirty="0">
                <a:latin typeface="Lato"/>
                <a:ea typeface="Lato"/>
                <a:cs typeface="Lato"/>
                <a:sym typeface="Lato"/>
              </a:rPr>
              <a:t> </a:t>
            </a:r>
          </a:p>
          <a:p>
            <a:pPr marL="0" marR="0" lvl="0" indent="0" algn="l" rtl="0">
              <a:lnSpc>
                <a:spcPct val="100000"/>
              </a:lnSpc>
              <a:spcBef>
                <a:spcPts val="0"/>
              </a:spcBef>
              <a:spcAft>
                <a:spcPts val="0"/>
              </a:spcAft>
              <a:buNone/>
            </a:pPr>
            <a:r>
              <a:rPr lang="en-IN" i="1" dirty="0">
                <a:latin typeface="Lato"/>
                <a:ea typeface="Lato"/>
                <a:cs typeface="Lato"/>
                <a:sym typeface="Lato"/>
              </a:rPr>
              <a:t>“</a:t>
            </a:r>
            <a:r>
              <a:rPr lang="en-IN" b="1" u="sng" dirty="0">
                <a:latin typeface="Lato"/>
                <a:ea typeface="Lato"/>
                <a:cs typeface="Lato"/>
                <a:sym typeface="Lato"/>
              </a:rPr>
              <a:t>0</a:t>
            </a:r>
            <a:r>
              <a:rPr lang="en-IN" i="1" dirty="0">
                <a:latin typeface="Lato"/>
                <a:ea typeface="Lato"/>
                <a:cs typeface="Lato"/>
                <a:sym typeface="Lato"/>
              </a:rPr>
              <a:t>” </a:t>
            </a:r>
            <a:r>
              <a:rPr lang="en-IN" dirty="0">
                <a:latin typeface="Lato"/>
                <a:ea typeface="Lato"/>
                <a:cs typeface="Lato"/>
                <a:sym typeface="Lato"/>
              </a:rPr>
              <a:t>to the</a:t>
            </a:r>
            <a:r>
              <a:rPr lang="en-IN" i="1" dirty="0">
                <a:latin typeface="Lato"/>
                <a:ea typeface="Lato"/>
                <a:cs typeface="Lato"/>
                <a:sym typeface="Lato"/>
              </a:rPr>
              <a:t> No values </a:t>
            </a:r>
            <a:r>
              <a:rPr lang="en-IN" dirty="0">
                <a:latin typeface="Lato"/>
                <a:ea typeface="Lato"/>
                <a:cs typeface="Lato"/>
                <a:sym typeface="Lato"/>
              </a:rPr>
              <a:t>and “</a:t>
            </a:r>
            <a:r>
              <a:rPr lang="en-IN" b="1" u="sng" dirty="0">
                <a:latin typeface="Lato"/>
                <a:ea typeface="Lato"/>
                <a:cs typeface="Lato"/>
                <a:sym typeface="Lato"/>
              </a:rPr>
              <a:t>1</a:t>
            </a:r>
            <a:r>
              <a:rPr lang="en-IN" dirty="0">
                <a:latin typeface="Lato"/>
                <a:ea typeface="Lato"/>
                <a:cs typeface="Lato"/>
                <a:sym typeface="Lato"/>
              </a:rPr>
              <a:t>” to the </a:t>
            </a:r>
            <a:r>
              <a:rPr lang="en-IN" i="1" dirty="0">
                <a:latin typeface="Lato"/>
                <a:ea typeface="Lato"/>
                <a:cs typeface="Lato"/>
                <a:sym typeface="Lato"/>
              </a:rPr>
              <a:t>Yes values. </a:t>
            </a:r>
          </a:p>
          <a:p>
            <a:pPr marL="0" marR="0" lvl="0" indent="0" algn="l" rtl="0">
              <a:lnSpc>
                <a:spcPct val="100000"/>
              </a:lnSpc>
              <a:spcBef>
                <a:spcPts val="0"/>
              </a:spcBef>
              <a:spcAft>
                <a:spcPts val="0"/>
              </a:spcAft>
              <a:buNone/>
            </a:pPr>
            <a:endParaRPr lang="en-IN" sz="1400" b="0" i="1"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1"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u="none" strike="noStrike" cap="none" dirty="0">
                <a:solidFill>
                  <a:srgbClr val="000000"/>
                </a:solidFill>
                <a:latin typeface="Lato"/>
                <a:ea typeface="Lato"/>
                <a:cs typeface="Lato"/>
                <a:sym typeface="Lato"/>
              </a:rPr>
              <a:t>Now, </a:t>
            </a:r>
            <a:r>
              <a:rPr lang="en-IN" dirty="0">
                <a:latin typeface="Lato"/>
                <a:ea typeface="Lato"/>
                <a:cs typeface="Lato"/>
                <a:sym typeface="Lato"/>
              </a:rPr>
              <a:t>we create a </a:t>
            </a:r>
            <a:r>
              <a:rPr lang="en-IN" i="1" dirty="0">
                <a:latin typeface="Lato"/>
                <a:ea typeface="Lato"/>
                <a:cs typeface="Lato"/>
                <a:sym typeface="Lato"/>
              </a:rPr>
              <a:t>Pivot table </a:t>
            </a:r>
            <a:r>
              <a:rPr lang="en-IN" dirty="0">
                <a:latin typeface="Lato"/>
                <a:ea typeface="Lato"/>
                <a:cs typeface="Lato"/>
                <a:sym typeface="Lato"/>
              </a:rPr>
              <a:t>for the two variables by </a:t>
            </a:r>
          </a:p>
          <a:p>
            <a:pPr marL="0" marR="0" lvl="0" indent="0" algn="l" rtl="0">
              <a:lnSpc>
                <a:spcPct val="100000"/>
              </a:lnSpc>
              <a:spcBef>
                <a:spcPts val="0"/>
              </a:spcBef>
              <a:spcAft>
                <a:spcPts val="0"/>
              </a:spcAft>
              <a:buNone/>
            </a:pPr>
            <a:r>
              <a:rPr lang="en-IN" dirty="0">
                <a:latin typeface="Lato"/>
                <a:ea typeface="Lato"/>
                <a:cs typeface="Lato"/>
                <a:sym typeface="Lato"/>
              </a:rPr>
              <a:t>taking into account the “</a:t>
            </a:r>
            <a:r>
              <a:rPr lang="en-IN" b="1" u="sng" dirty="0">
                <a:latin typeface="Lato"/>
                <a:ea typeface="Lato"/>
                <a:cs typeface="Lato"/>
                <a:sym typeface="Lato"/>
              </a:rPr>
              <a:t>Average of Loan_Def</a:t>
            </a:r>
            <a:r>
              <a:rPr lang="en-IN" dirty="0">
                <a:latin typeface="Lato"/>
                <a:ea typeface="Lato"/>
                <a:cs typeface="Lato"/>
                <a:sym typeface="Lato"/>
              </a:rPr>
              <a:t>”. We</a:t>
            </a:r>
          </a:p>
          <a:p>
            <a:pPr marL="0" marR="0" lvl="0" indent="0" algn="l" rtl="0">
              <a:lnSpc>
                <a:spcPct val="100000"/>
              </a:lnSpc>
              <a:spcBef>
                <a:spcPts val="0"/>
              </a:spcBef>
              <a:spcAft>
                <a:spcPts val="0"/>
              </a:spcAft>
              <a:buNone/>
            </a:pPr>
            <a:r>
              <a:rPr lang="en-IN" dirty="0">
                <a:latin typeface="Lato"/>
                <a:ea typeface="Lato"/>
                <a:cs typeface="Lato"/>
                <a:sym typeface="Lato"/>
              </a:rPr>
              <a:t>find that the value of </a:t>
            </a:r>
            <a:r>
              <a:rPr lang="en-IN" i="1" dirty="0">
                <a:latin typeface="Lato"/>
                <a:ea typeface="Lato"/>
                <a:cs typeface="Lato"/>
                <a:sym typeface="Lato"/>
              </a:rPr>
              <a:t>average i</a:t>
            </a:r>
            <a:r>
              <a:rPr lang="en-IN" dirty="0">
                <a:latin typeface="Lato"/>
                <a:ea typeface="Lato"/>
                <a:cs typeface="Lato"/>
                <a:sym typeface="Lato"/>
              </a:rPr>
              <a:t>s the </a:t>
            </a:r>
            <a:r>
              <a:rPr lang="en-IN" b="1" u="sng" dirty="0">
                <a:latin typeface="Lato"/>
                <a:ea typeface="Lato"/>
                <a:cs typeface="Lato"/>
                <a:sym typeface="Lato"/>
              </a:rPr>
              <a:t>much higher </a:t>
            </a:r>
            <a:r>
              <a:rPr lang="en-IN" dirty="0">
                <a:latin typeface="Lato"/>
                <a:ea typeface="Lato"/>
                <a:cs typeface="Lato"/>
                <a:sym typeface="Lato"/>
              </a:rPr>
              <a:t>for the</a:t>
            </a:r>
          </a:p>
          <a:p>
            <a:pPr marL="0" marR="0" lvl="0" indent="0" algn="l" rtl="0">
              <a:lnSpc>
                <a:spcPct val="100000"/>
              </a:lnSpc>
              <a:spcBef>
                <a:spcPts val="0"/>
              </a:spcBef>
              <a:spcAft>
                <a:spcPts val="0"/>
              </a:spcAft>
              <a:buNone/>
            </a:pPr>
            <a:r>
              <a:rPr lang="en-IN" dirty="0">
                <a:latin typeface="Lato"/>
                <a:ea typeface="Lato"/>
                <a:cs typeface="Lato"/>
                <a:sym typeface="Lato"/>
              </a:rPr>
              <a:t>“</a:t>
            </a:r>
            <a:r>
              <a:rPr lang="en-IN" b="1" u="sng" dirty="0">
                <a:latin typeface="Lato"/>
                <a:ea typeface="Lato"/>
                <a:cs typeface="Lato"/>
                <a:sym typeface="Lato"/>
              </a:rPr>
              <a:t>Entrepreneur</a:t>
            </a:r>
            <a:r>
              <a:rPr lang="en-IN" dirty="0">
                <a:latin typeface="Lato"/>
                <a:ea typeface="Lato"/>
                <a:cs typeface="Lato"/>
                <a:sym typeface="Lato"/>
              </a:rPr>
              <a:t>” category of Job, about “</a:t>
            </a:r>
            <a:r>
              <a:rPr lang="en-IN" b="1" u="sng" dirty="0">
                <a:latin typeface="Lato"/>
                <a:ea typeface="Lato"/>
                <a:cs typeface="Lato"/>
                <a:sym typeface="Lato"/>
              </a:rPr>
              <a:t>3.71%</a:t>
            </a:r>
            <a:r>
              <a:rPr lang="en-IN" dirty="0">
                <a:latin typeface="Lato"/>
                <a:ea typeface="Lato"/>
                <a:cs typeface="Lato"/>
                <a:sym typeface="Lato"/>
              </a:rPr>
              <a:t>”.</a:t>
            </a: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Also, the “</a:t>
            </a:r>
            <a:r>
              <a:rPr lang="en-IN" b="1" u="sng" dirty="0">
                <a:latin typeface="Lato"/>
                <a:ea typeface="Lato"/>
                <a:cs typeface="Lato"/>
                <a:sym typeface="Lato"/>
              </a:rPr>
              <a:t>Student</a:t>
            </a:r>
            <a:r>
              <a:rPr lang="en-IN" dirty="0">
                <a:latin typeface="Lato"/>
                <a:ea typeface="Lato"/>
                <a:cs typeface="Lato"/>
                <a:sym typeface="Lato"/>
              </a:rPr>
              <a:t>” category has a </a:t>
            </a:r>
            <a:r>
              <a:rPr lang="en-IN" b="1" u="sng" dirty="0">
                <a:latin typeface="Lato"/>
                <a:ea typeface="Lato"/>
                <a:cs typeface="Lato"/>
                <a:sym typeface="Lato"/>
              </a:rPr>
              <a:t>sharply low average</a:t>
            </a:r>
          </a:p>
          <a:p>
            <a:pPr marL="0" marR="0" lvl="0" indent="0" algn="l" rtl="0">
              <a:lnSpc>
                <a:spcPct val="100000"/>
              </a:lnSpc>
              <a:spcBef>
                <a:spcPts val="0"/>
              </a:spcBef>
              <a:spcAft>
                <a:spcPts val="0"/>
              </a:spcAft>
              <a:buNone/>
            </a:pPr>
            <a:r>
              <a:rPr lang="en-IN" b="1" u="sng" dirty="0">
                <a:latin typeface="Lato"/>
                <a:ea typeface="Lato"/>
                <a:cs typeface="Lato"/>
                <a:sym typeface="Lato"/>
              </a:rPr>
              <a:t>value, </a:t>
            </a:r>
            <a:r>
              <a:rPr lang="en-IN" dirty="0">
                <a:latin typeface="Lato"/>
                <a:ea typeface="Lato"/>
                <a:cs typeface="Lato"/>
                <a:sym typeface="Lato"/>
              </a:rPr>
              <a:t>of about “</a:t>
            </a:r>
            <a:r>
              <a:rPr lang="en-IN" b="1" u="sng" dirty="0">
                <a:latin typeface="Lato"/>
                <a:ea typeface="Lato"/>
                <a:cs typeface="Lato"/>
                <a:sym typeface="Lato"/>
              </a:rPr>
              <a:t>0.32%</a:t>
            </a:r>
            <a:r>
              <a:rPr lang="en-IN" dirty="0">
                <a:latin typeface="Lato"/>
                <a:ea typeface="Lato"/>
                <a:cs typeface="Lato"/>
                <a:sym typeface="Lato"/>
              </a:rPr>
              <a:t>” as compared to other job</a:t>
            </a:r>
          </a:p>
          <a:p>
            <a:pPr marL="0" marR="0" lvl="0" indent="0" algn="l" rtl="0">
              <a:lnSpc>
                <a:spcPct val="100000"/>
              </a:lnSpc>
              <a:spcBef>
                <a:spcPts val="0"/>
              </a:spcBef>
              <a:spcAft>
                <a:spcPts val="0"/>
              </a:spcAft>
              <a:buNone/>
            </a:pPr>
            <a:r>
              <a:rPr lang="en-IN" sz="1400" strike="noStrike" cap="none" dirty="0">
                <a:solidFill>
                  <a:srgbClr val="000000"/>
                </a:solidFill>
                <a:latin typeface="Lato"/>
                <a:ea typeface="Lato"/>
                <a:cs typeface="Lato"/>
                <a:sym typeface="Lato"/>
              </a:rPr>
              <a:t>categories.</a:t>
            </a:r>
            <a:endParaRPr sz="1400"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77564109-CA93-AC6E-947D-2608D0329014}"/>
              </a:ext>
            </a:extLst>
          </p:cNvPr>
          <p:cNvPicPr>
            <a:picLocks noChangeAspect="1"/>
          </p:cNvPicPr>
          <p:nvPr/>
        </p:nvPicPr>
        <p:blipFill>
          <a:blip r:embed="rId3"/>
          <a:stretch>
            <a:fillRect/>
          </a:stretch>
        </p:blipFill>
        <p:spPr>
          <a:xfrm>
            <a:off x="5287872" y="2255520"/>
            <a:ext cx="6170456" cy="3708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998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Date and Subscription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Firstly, we create a new derived column called </a:t>
            </a: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a:t>
            </a:r>
            <a:r>
              <a:rPr lang="en-IN" sz="1400" b="1" i="0" u="sng" strike="noStrike" cap="none" dirty="0">
                <a:solidFill>
                  <a:srgbClr val="000000"/>
                </a:solidFill>
                <a:latin typeface="Lato"/>
                <a:ea typeface="Lato"/>
                <a:cs typeface="Lato"/>
                <a:sym typeface="Lato"/>
              </a:rPr>
              <a:t>Subscription_Rate</a:t>
            </a:r>
            <a:r>
              <a:rPr lang="en-IN" sz="1400" b="0" i="0" u="none" strike="noStrike" cap="none" dirty="0">
                <a:solidFill>
                  <a:srgbClr val="000000"/>
                </a:solidFill>
                <a:latin typeface="Lato"/>
                <a:ea typeface="Lato"/>
                <a:cs typeface="Lato"/>
                <a:sym typeface="Lato"/>
              </a:rPr>
              <a:t>” from the </a:t>
            </a:r>
            <a:r>
              <a:rPr lang="en-IN" sz="1400" b="0" i="1" u="none" strike="noStrike" cap="none" dirty="0">
                <a:solidFill>
                  <a:srgbClr val="000000"/>
                </a:solidFill>
                <a:latin typeface="Lato"/>
                <a:ea typeface="Lato"/>
                <a:cs typeface="Lato"/>
                <a:sym typeface="Lato"/>
              </a:rPr>
              <a:t>Subscription </a:t>
            </a:r>
            <a:r>
              <a:rPr lang="en-IN" sz="1400" b="0" i="0" u="none" strike="noStrike" cap="none" dirty="0">
                <a:solidFill>
                  <a:srgbClr val="000000"/>
                </a:solidFill>
                <a:latin typeface="Lato"/>
                <a:ea typeface="Lato"/>
                <a:cs typeface="Lato"/>
                <a:sym typeface="Lato"/>
              </a:rPr>
              <a:t>column by</a:t>
            </a: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assigning “</a:t>
            </a:r>
            <a:r>
              <a:rPr lang="en-IN" sz="1400" b="1" i="0" u="sng" strike="noStrike" cap="none" dirty="0">
                <a:solidFill>
                  <a:srgbClr val="000000"/>
                </a:solidFill>
                <a:latin typeface="Lato"/>
                <a:ea typeface="Lato"/>
                <a:cs typeface="Lato"/>
                <a:sym typeface="Lato"/>
              </a:rPr>
              <a:t>0 and 1</a:t>
            </a:r>
            <a:r>
              <a:rPr lang="en-IN" sz="1400" b="0" i="0" u="none" strike="noStrike" cap="none" dirty="0">
                <a:solidFill>
                  <a:srgbClr val="000000"/>
                </a:solidFill>
                <a:latin typeface="Lato"/>
                <a:ea typeface="Lato"/>
                <a:cs typeface="Lato"/>
                <a:sym typeface="Lato"/>
              </a:rPr>
              <a:t>” to the </a:t>
            </a:r>
            <a:r>
              <a:rPr lang="en-IN" sz="1400" b="0" i="1" u="none" strike="noStrike" cap="none" dirty="0">
                <a:solidFill>
                  <a:srgbClr val="000000"/>
                </a:solidFill>
                <a:latin typeface="Lato"/>
                <a:ea typeface="Lato"/>
                <a:cs typeface="Lato"/>
                <a:sym typeface="Lato"/>
              </a:rPr>
              <a:t>No and Yes</a:t>
            </a:r>
            <a:r>
              <a:rPr lang="en-IN" sz="1400" b="0" i="0" u="none" strike="noStrike" cap="none" dirty="0">
                <a:solidFill>
                  <a:srgbClr val="000000"/>
                </a:solidFill>
                <a:latin typeface="Lato"/>
                <a:ea typeface="Lato"/>
                <a:cs typeface="Lato"/>
                <a:sym typeface="Lato"/>
              </a:rPr>
              <a:t> values. We also </a:t>
            </a:r>
          </a:p>
          <a:p>
            <a:pPr marL="0" marR="0" lvl="0" indent="0" algn="l" rtl="0">
              <a:lnSpc>
                <a:spcPct val="100000"/>
              </a:lnSpc>
              <a:spcBef>
                <a:spcPts val="0"/>
              </a:spcBef>
              <a:spcAft>
                <a:spcPts val="0"/>
              </a:spcAft>
              <a:buNone/>
            </a:pPr>
            <a:r>
              <a:rPr lang="en-IN" dirty="0">
                <a:latin typeface="Lato"/>
                <a:ea typeface="Lato"/>
                <a:cs typeface="Lato"/>
                <a:sym typeface="Lato"/>
              </a:rPr>
              <a:t>have a lot of </a:t>
            </a:r>
            <a:r>
              <a:rPr lang="en-IN" b="1" u="sng" dirty="0">
                <a:latin typeface="Lato"/>
                <a:ea typeface="Lato"/>
                <a:cs typeface="Lato"/>
                <a:sym typeface="Lato"/>
              </a:rPr>
              <a:t>blank values </a:t>
            </a:r>
            <a:r>
              <a:rPr lang="en-IN" dirty="0">
                <a:latin typeface="Lato"/>
                <a:ea typeface="Lato"/>
                <a:cs typeface="Lato"/>
                <a:sym typeface="Lato"/>
              </a:rPr>
              <a:t>in the column. We clean the</a:t>
            </a:r>
          </a:p>
          <a:p>
            <a:pPr marL="0" marR="0" lvl="0" indent="0" algn="l" rtl="0">
              <a:lnSpc>
                <a:spcPct val="100000"/>
              </a:lnSpc>
              <a:spcBef>
                <a:spcPts val="0"/>
              </a:spcBef>
              <a:spcAft>
                <a:spcPts val="0"/>
              </a:spcAft>
              <a:buNone/>
            </a:pPr>
            <a:r>
              <a:rPr lang="en-IN" dirty="0">
                <a:latin typeface="Lato"/>
                <a:ea typeface="Lato"/>
                <a:cs typeface="Lato"/>
                <a:sym typeface="Lato"/>
              </a:rPr>
              <a:t>column by assigning a “</a:t>
            </a:r>
            <a:r>
              <a:rPr lang="en-IN" b="1" u="sng" dirty="0">
                <a:latin typeface="Lato"/>
                <a:ea typeface="Lato"/>
                <a:cs typeface="Lato"/>
                <a:sym typeface="Lato"/>
              </a:rPr>
              <a:t>0</a:t>
            </a:r>
            <a:r>
              <a:rPr lang="en-IN" dirty="0">
                <a:latin typeface="Lato"/>
                <a:ea typeface="Lato"/>
                <a:cs typeface="Lato"/>
                <a:sym typeface="Lato"/>
              </a:rPr>
              <a:t>” to those blanks by using </a:t>
            </a:r>
          </a:p>
          <a:p>
            <a:pPr marL="0" marR="0" lvl="0" indent="0" algn="l" rtl="0">
              <a:lnSpc>
                <a:spcPct val="100000"/>
              </a:lnSpc>
              <a:spcBef>
                <a:spcPts val="0"/>
              </a:spcBef>
              <a:spcAft>
                <a:spcPts val="0"/>
              </a:spcAft>
              <a:buNone/>
            </a:pPr>
            <a:r>
              <a:rPr lang="en-IN" sz="1400" i="0" strike="noStrike" cap="none" dirty="0">
                <a:solidFill>
                  <a:srgbClr val="000000"/>
                </a:solidFill>
                <a:latin typeface="Lato"/>
                <a:ea typeface="Lato"/>
                <a:cs typeface="Lato"/>
                <a:sym typeface="Lato"/>
              </a:rPr>
              <a:t>“</a:t>
            </a:r>
            <a:r>
              <a:rPr lang="en-IN" sz="1400" b="1" i="0" u="sng" strike="noStrike" cap="none" dirty="0">
                <a:solidFill>
                  <a:srgbClr val="000000"/>
                </a:solidFill>
                <a:latin typeface="Lato"/>
                <a:ea typeface="Lato"/>
                <a:cs typeface="Lato"/>
                <a:sym typeface="Lato"/>
              </a:rPr>
              <a:t>Find and Replace</a:t>
            </a:r>
            <a:r>
              <a:rPr lang="en-IN" sz="1400" i="0" strike="noStrike" cap="none" dirty="0">
                <a:solidFill>
                  <a:srgbClr val="000000"/>
                </a:solidFill>
                <a:latin typeface="Lato"/>
                <a:ea typeface="Lato"/>
                <a:cs typeface="Lato"/>
                <a:sym typeface="Lato"/>
              </a:rPr>
              <a:t>” function.</a:t>
            </a: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Next, we split the “</a:t>
            </a:r>
            <a:r>
              <a:rPr lang="en-IN" sz="1400" b="1" i="0" u="sng" strike="noStrike" cap="none" dirty="0">
                <a:solidFill>
                  <a:srgbClr val="000000"/>
                </a:solidFill>
                <a:latin typeface="Lato"/>
                <a:ea typeface="Lato"/>
                <a:cs typeface="Lato"/>
                <a:sym typeface="Lato"/>
              </a:rPr>
              <a:t>Date</a:t>
            </a:r>
            <a:r>
              <a:rPr lang="en-IN" sz="1400" b="0" i="0" u="none" strike="noStrike" cap="none" dirty="0">
                <a:solidFill>
                  <a:srgbClr val="000000"/>
                </a:solidFill>
                <a:latin typeface="Lato"/>
                <a:ea typeface="Lato"/>
                <a:cs typeface="Lato"/>
                <a:sym typeface="Lato"/>
              </a:rPr>
              <a:t>” column into </a:t>
            </a:r>
            <a:r>
              <a:rPr lang="en-IN" sz="1400" b="0" i="1" u="none" strike="noStrike" cap="none" dirty="0">
                <a:solidFill>
                  <a:srgbClr val="000000"/>
                </a:solidFill>
                <a:latin typeface="Lato"/>
                <a:ea typeface="Lato"/>
                <a:cs typeface="Lato"/>
                <a:sym typeface="Lato"/>
              </a:rPr>
              <a:t>three</a:t>
            </a:r>
            <a:r>
              <a:rPr lang="en-IN" sz="1400" b="0" i="0" u="none" strike="noStrike" cap="none" dirty="0">
                <a:solidFill>
                  <a:srgbClr val="000000"/>
                </a:solidFill>
                <a:latin typeface="Lato"/>
                <a:ea typeface="Lato"/>
                <a:cs typeface="Lato"/>
                <a:sym typeface="Lato"/>
              </a:rPr>
              <a:t> columns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namely </a:t>
            </a:r>
            <a:r>
              <a:rPr lang="en-IN" sz="1400" b="0" i="1" u="none" strike="noStrike" cap="none" dirty="0">
                <a:solidFill>
                  <a:srgbClr val="000000"/>
                </a:solidFill>
                <a:latin typeface="Lato"/>
                <a:ea typeface="Lato"/>
                <a:cs typeface="Lato"/>
                <a:sym typeface="Lato"/>
              </a:rPr>
              <a:t>Date, Month and Year. </a:t>
            </a:r>
            <a:r>
              <a:rPr lang="en-IN" dirty="0">
                <a:latin typeface="Lato"/>
                <a:ea typeface="Lato"/>
                <a:cs typeface="Lato"/>
                <a:sym typeface="Lato"/>
              </a:rPr>
              <a:t>This is done using the</a:t>
            </a:r>
          </a:p>
          <a:p>
            <a:pPr marL="0" marR="0" lvl="0" indent="0" algn="l" rtl="0">
              <a:lnSpc>
                <a:spcPct val="100000"/>
              </a:lnSpc>
              <a:spcBef>
                <a:spcPts val="0"/>
              </a:spcBef>
              <a:spcAft>
                <a:spcPts val="0"/>
              </a:spcAft>
              <a:buNone/>
            </a:pPr>
            <a:r>
              <a:rPr lang="en-IN" sz="1400" b="0" i="1" u="none" strike="noStrike" cap="none" dirty="0">
                <a:solidFill>
                  <a:srgbClr val="000000"/>
                </a:solidFill>
                <a:latin typeface="Lato"/>
                <a:ea typeface="Lato"/>
                <a:cs typeface="Lato"/>
                <a:sym typeface="Lato"/>
              </a:rPr>
              <a:t>“</a:t>
            </a:r>
            <a:r>
              <a:rPr lang="en-IN" sz="1400" b="1" u="sng" strike="noStrike" cap="none" dirty="0">
                <a:solidFill>
                  <a:srgbClr val="000000"/>
                </a:solidFill>
                <a:latin typeface="Lato"/>
                <a:ea typeface="Lato"/>
                <a:cs typeface="Lato"/>
                <a:sym typeface="Lato"/>
              </a:rPr>
              <a:t>Text to Columns</a:t>
            </a:r>
            <a:r>
              <a:rPr lang="en-IN" sz="1400" b="0" i="1" u="none" strike="noStrike" cap="none" dirty="0">
                <a:solidFill>
                  <a:srgbClr val="000000"/>
                </a:solidFill>
                <a:latin typeface="Lato"/>
                <a:ea typeface="Lato"/>
                <a:cs typeface="Lato"/>
                <a:sym typeface="Lato"/>
              </a:rPr>
              <a:t>” </a:t>
            </a:r>
            <a:r>
              <a:rPr lang="en-IN" sz="1400" b="0" u="none" strike="noStrike" cap="none" dirty="0">
                <a:solidFill>
                  <a:srgbClr val="000000"/>
                </a:solidFill>
                <a:latin typeface="Lato"/>
                <a:ea typeface="Lato"/>
                <a:cs typeface="Lato"/>
                <a:sym typeface="Lato"/>
              </a:rPr>
              <a:t>function and using </a:t>
            </a:r>
            <a:r>
              <a:rPr lang="en-IN" sz="1400" b="0" i="1" u="none" strike="noStrike" cap="none" dirty="0">
                <a:solidFill>
                  <a:srgbClr val="000000"/>
                </a:solidFill>
                <a:latin typeface="Lato"/>
                <a:ea typeface="Lato"/>
                <a:cs typeface="Lato"/>
                <a:sym typeface="Lato"/>
              </a:rPr>
              <a:t>Space </a:t>
            </a:r>
            <a:r>
              <a:rPr lang="en-IN" sz="1400" b="0" strike="noStrike" cap="none" dirty="0">
                <a:solidFill>
                  <a:srgbClr val="000000"/>
                </a:solidFill>
                <a:latin typeface="Lato"/>
                <a:ea typeface="Lato"/>
                <a:cs typeface="Lato"/>
                <a:sym typeface="Lato"/>
              </a:rPr>
              <a:t>as a </a:t>
            </a:r>
          </a:p>
          <a:p>
            <a:pPr marL="0" marR="0" lvl="0" indent="0" algn="l" rtl="0">
              <a:lnSpc>
                <a:spcPct val="100000"/>
              </a:lnSpc>
              <a:spcBef>
                <a:spcPts val="0"/>
              </a:spcBef>
              <a:spcAft>
                <a:spcPts val="0"/>
              </a:spcAft>
              <a:buNone/>
            </a:pPr>
            <a:r>
              <a:rPr lang="en-IN" u="none" dirty="0">
                <a:latin typeface="Lato"/>
                <a:ea typeface="Lato"/>
                <a:cs typeface="Lato"/>
                <a:sym typeface="Lato"/>
              </a:rPr>
              <a:t>delimiter. </a:t>
            </a:r>
            <a:r>
              <a:rPr lang="en-IN" sz="1400" b="0" i="1" u="none" strike="noStrike" cap="none" dirty="0">
                <a:solidFill>
                  <a:srgbClr val="000000"/>
                </a:solidFill>
                <a:latin typeface="Lato"/>
                <a:ea typeface="Lato"/>
                <a:cs typeface="Lato"/>
                <a:sym typeface="Lato"/>
              </a:rPr>
              <a:t> </a:t>
            </a:r>
            <a:endParaRPr sz="1400" b="0" i="1"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Finally we plot a </a:t>
            </a:r>
            <a:r>
              <a:rPr lang="en-IN" sz="1400" b="0" i="1" u="none" strike="noStrike" cap="none" dirty="0">
                <a:solidFill>
                  <a:srgbClr val="000000"/>
                </a:solidFill>
                <a:latin typeface="Lato"/>
                <a:ea typeface="Lato"/>
                <a:cs typeface="Lato"/>
                <a:sym typeface="Lato"/>
              </a:rPr>
              <a:t>Pivot Table </a:t>
            </a:r>
            <a:r>
              <a:rPr lang="en-IN" sz="1400" b="0" u="none" strike="noStrike" cap="none" dirty="0">
                <a:solidFill>
                  <a:srgbClr val="000000"/>
                </a:solidFill>
                <a:latin typeface="Lato"/>
                <a:ea typeface="Lato"/>
                <a:cs typeface="Lato"/>
                <a:sym typeface="Lato"/>
              </a:rPr>
              <a:t>for the “</a:t>
            </a:r>
            <a:r>
              <a:rPr lang="en-IN" sz="1400" b="1" u="sng" strike="noStrike" cap="none" dirty="0">
                <a:solidFill>
                  <a:srgbClr val="000000"/>
                </a:solidFill>
                <a:latin typeface="Lato"/>
                <a:ea typeface="Lato"/>
                <a:cs typeface="Lato"/>
                <a:sym typeface="Lato"/>
              </a:rPr>
              <a:t>Month</a:t>
            </a:r>
            <a:r>
              <a:rPr lang="en-IN" sz="1400" b="0" u="none" strike="noStrike" cap="none" dirty="0">
                <a:solidFill>
                  <a:srgbClr val="000000"/>
                </a:solidFill>
                <a:latin typeface="Lato"/>
                <a:ea typeface="Lato"/>
                <a:cs typeface="Lato"/>
                <a:sym typeface="Lato"/>
              </a:rPr>
              <a:t>” and </a:t>
            </a:r>
          </a:p>
          <a:p>
            <a:pPr marL="0" marR="0" lvl="0" indent="0" algn="l" rtl="0">
              <a:lnSpc>
                <a:spcPct val="100000"/>
              </a:lnSpc>
              <a:spcBef>
                <a:spcPts val="0"/>
              </a:spcBef>
              <a:spcAft>
                <a:spcPts val="0"/>
              </a:spcAft>
              <a:buNone/>
            </a:pPr>
            <a:r>
              <a:rPr lang="en-IN" i="1" dirty="0">
                <a:latin typeface="Lato"/>
                <a:ea typeface="Lato"/>
                <a:cs typeface="Lato"/>
                <a:sym typeface="Lato"/>
              </a:rPr>
              <a:t>“</a:t>
            </a:r>
            <a:r>
              <a:rPr lang="en-IN" b="1" u="sng" dirty="0">
                <a:latin typeface="Lato"/>
                <a:ea typeface="Lato"/>
                <a:cs typeface="Lato"/>
                <a:sym typeface="Lato"/>
              </a:rPr>
              <a:t>Average of Subscription_Rate</a:t>
            </a:r>
            <a:r>
              <a:rPr lang="en-IN" i="1" dirty="0">
                <a:latin typeface="Lato"/>
                <a:ea typeface="Lato"/>
                <a:cs typeface="Lato"/>
                <a:sym typeface="Lato"/>
              </a:rPr>
              <a:t>”. </a:t>
            </a:r>
            <a:r>
              <a:rPr lang="en-IN" dirty="0">
                <a:latin typeface="Lato"/>
                <a:ea typeface="Lato"/>
                <a:cs typeface="Lato"/>
                <a:sym typeface="Lato"/>
              </a:rPr>
              <a:t>The trend clearly </a:t>
            </a:r>
          </a:p>
          <a:p>
            <a:pPr marL="0" marR="0" lvl="0" indent="0" algn="l" rtl="0">
              <a:lnSpc>
                <a:spcPct val="100000"/>
              </a:lnSpc>
              <a:spcBef>
                <a:spcPts val="0"/>
              </a:spcBef>
              <a:spcAft>
                <a:spcPts val="0"/>
              </a:spcAft>
              <a:buNone/>
            </a:pPr>
            <a:r>
              <a:rPr lang="en-IN" dirty="0">
                <a:latin typeface="Lato"/>
                <a:ea typeface="Lato"/>
                <a:cs typeface="Lato"/>
                <a:sym typeface="Lato"/>
              </a:rPr>
              <a:t>shows that four months namely “</a:t>
            </a:r>
            <a:r>
              <a:rPr lang="en-IN" b="1" u="sng" dirty="0">
                <a:latin typeface="Lato"/>
                <a:ea typeface="Lato"/>
                <a:cs typeface="Lato"/>
                <a:sym typeface="Lato"/>
              </a:rPr>
              <a:t>March, September, </a:t>
            </a:r>
          </a:p>
          <a:p>
            <a:pPr marL="0" marR="0" lvl="0" indent="0" algn="l" rtl="0">
              <a:lnSpc>
                <a:spcPct val="100000"/>
              </a:lnSpc>
              <a:spcBef>
                <a:spcPts val="0"/>
              </a:spcBef>
              <a:spcAft>
                <a:spcPts val="0"/>
              </a:spcAft>
              <a:buNone/>
            </a:pPr>
            <a:r>
              <a:rPr lang="en-IN" b="1" u="sng" dirty="0">
                <a:latin typeface="Lato"/>
                <a:ea typeface="Lato"/>
                <a:cs typeface="Lato"/>
                <a:sym typeface="Lato"/>
              </a:rPr>
              <a:t>October and December</a:t>
            </a:r>
            <a:r>
              <a:rPr lang="en-IN" dirty="0">
                <a:latin typeface="Lato"/>
                <a:ea typeface="Lato"/>
                <a:cs typeface="Lato"/>
                <a:sym typeface="Lato"/>
              </a:rPr>
              <a:t>” have </a:t>
            </a:r>
            <a:r>
              <a:rPr lang="en-IN" b="1" u="sng" dirty="0">
                <a:latin typeface="Lato"/>
                <a:ea typeface="Lato"/>
                <a:cs typeface="Lato"/>
                <a:sym typeface="Lato"/>
              </a:rPr>
              <a:t>very high values </a:t>
            </a:r>
            <a:r>
              <a:rPr lang="en-IN" dirty="0">
                <a:latin typeface="Lato"/>
                <a:ea typeface="Lato"/>
                <a:cs typeface="Lato"/>
                <a:sym typeface="Lato"/>
              </a:rPr>
              <a:t>of </a:t>
            </a:r>
          </a:p>
          <a:p>
            <a:pPr marL="0" marR="0" lvl="0" indent="0" algn="l" rtl="0">
              <a:lnSpc>
                <a:spcPct val="100000"/>
              </a:lnSpc>
              <a:spcBef>
                <a:spcPts val="0"/>
              </a:spcBef>
              <a:spcAft>
                <a:spcPts val="0"/>
              </a:spcAft>
              <a:buNone/>
            </a:pPr>
            <a:r>
              <a:rPr lang="en-IN" sz="1400" b="0" i="1" u="none" strike="noStrike" cap="none" dirty="0">
                <a:solidFill>
                  <a:srgbClr val="000000"/>
                </a:solidFill>
                <a:latin typeface="Lato"/>
                <a:ea typeface="Lato"/>
                <a:cs typeface="Lato"/>
                <a:sym typeface="Lato"/>
              </a:rPr>
              <a:t>average </a:t>
            </a:r>
            <a:r>
              <a:rPr lang="en-IN" i="1" dirty="0">
                <a:latin typeface="Lato"/>
                <a:ea typeface="Lato"/>
                <a:cs typeface="Lato"/>
                <a:sym typeface="Lato"/>
              </a:rPr>
              <a:t>S</a:t>
            </a:r>
            <a:r>
              <a:rPr lang="en-IN" sz="1400" b="0" i="1" u="none" strike="noStrike" cap="none" dirty="0">
                <a:solidFill>
                  <a:srgbClr val="000000"/>
                </a:solidFill>
                <a:latin typeface="Lato"/>
                <a:ea typeface="Lato"/>
                <a:cs typeface="Lato"/>
                <a:sym typeface="Lato"/>
              </a:rPr>
              <a:t>ubscription_Rate</a:t>
            </a:r>
            <a:r>
              <a:rPr lang="en-IN" i="1" dirty="0">
                <a:latin typeface="Lato"/>
                <a:ea typeface="Lato"/>
                <a:cs typeface="Lato"/>
                <a:sym typeface="Lato"/>
              </a:rPr>
              <a:t>. </a:t>
            </a:r>
            <a:endParaRPr sz="1400" b="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4" name="Picture 3">
            <a:extLst>
              <a:ext uri="{FF2B5EF4-FFF2-40B4-BE49-F238E27FC236}">
                <a16:creationId xmlns:a16="http://schemas.microsoft.com/office/drawing/2014/main" id="{6ACCDE49-839B-5255-A161-6BAB4908B195}"/>
              </a:ext>
            </a:extLst>
          </p:cNvPr>
          <p:cNvPicPr>
            <a:picLocks noChangeAspect="1"/>
          </p:cNvPicPr>
          <p:nvPr/>
        </p:nvPicPr>
        <p:blipFill>
          <a:blip r:embed="rId3"/>
          <a:stretch>
            <a:fillRect/>
          </a:stretch>
        </p:blipFill>
        <p:spPr>
          <a:xfrm>
            <a:off x="5013217" y="2186654"/>
            <a:ext cx="6340583" cy="3810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866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Subscription and poutcome</a:t>
            </a: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In this segment, we use the “</a:t>
            </a:r>
            <a:r>
              <a:rPr lang="en-IN" b="1" u="sng" dirty="0">
                <a:latin typeface="Lato"/>
                <a:ea typeface="Lato"/>
                <a:cs typeface="Lato"/>
                <a:sym typeface="Lato"/>
              </a:rPr>
              <a:t>Subscription_Rate</a:t>
            </a:r>
            <a:r>
              <a:rPr lang="en-IN" dirty="0">
                <a:latin typeface="Lato"/>
                <a:ea typeface="Lato"/>
                <a:cs typeface="Lato"/>
                <a:sym typeface="Lato"/>
              </a:rPr>
              <a:t>” table created earlier. </a:t>
            </a: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Next we formulate a new metric based on the variable “</a:t>
            </a:r>
            <a:r>
              <a:rPr lang="en-IN" b="1" u="sng" dirty="0" err="1">
                <a:latin typeface="Lato"/>
                <a:ea typeface="Lato"/>
                <a:cs typeface="Lato"/>
                <a:sym typeface="Lato"/>
              </a:rPr>
              <a:t>poutcome_rate</a:t>
            </a:r>
            <a:r>
              <a:rPr lang="en-IN" dirty="0">
                <a:latin typeface="Lato"/>
                <a:ea typeface="Lato"/>
                <a:cs typeface="Lato"/>
                <a:sym typeface="Lato"/>
              </a:rPr>
              <a:t>” by  assigning “</a:t>
            </a:r>
            <a:r>
              <a:rPr lang="en-IN" b="1" u="sng" dirty="0">
                <a:latin typeface="Lato"/>
                <a:ea typeface="Lato"/>
                <a:cs typeface="Lato"/>
                <a:sym typeface="Lato"/>
              </a:rPr>
              <a:t>0</a:t>
            </a:r>
            <a:r>
              <a:rPr lang="en-IN" dirty="0">
                <a:latin typeface="Lato"/>
                <a:ea typeface="Lato"/>
                <a:cs typeface="Lato"/>
                <a:sym typeface="Lato"/>
              </a:rPr>
              <a:t>” to </a:t>
            </a:r>
            <a:r>
              <a:rPr lang="en-IN" i="1" dirty="0">
                <a:latin typeface="Lato"/>
                <a:ea typeface="Lato"/>
                <a:cs typeface="Lato"/>
                <a:sym typeface="Lato"/>
              </a:rPr>
              <a:t>unknown or failed outcomes</a:t>
            </a:r>
            <a:r>
              <a:rPr lang="en-IN" dirty="0">
                <a:latin typeface="Lato"/>
                <a:ea typeface="Lato"/>
                <a:cs typeface="Lato"/>
                <a:sym typeface="Lato"/>
              </a:rPr>
              <a:t> and “</a:t>
            </a:r>
            <a:r>
              <a:rPr lang="en-IN" b="1" u="sng" dirty="0">
                <a:latin typeface="Lato"/>
                <a:ea typeface="Lato"/>
                <a:cs typeface="Lato"/>
                <a:sym typeface="Lato"/>
              </a:rPr>
              <a:t>1</a:t>
            </a:r>
            <a:r>
              <a:rPr lang="en-IN" dirty="0">
                <a:latin typeface="Lato"/>
                <a:ea typeface="Lato"/>
                <a:cs typeface="Lato"/>
                <a:sym typeface="Lato"/>
              </a:rPr>
              <a:t>” to </a:t>
            </a:r>
            <a:r>
              <a:rPr lang="en-IN" i="1" dirty="0">
                <a:latin typeface="Lato"/>
                <a:ea typeface="Lato"/>
                <a:cs typeface="Lato"/>
                <a:sym typeface="Lato"/>
              </a:rPr>
              <a:t>successful outcomes</a:t>
            </a:r>
            <a:r>
              <a:rPr lang="en-IN" dirty="0">
                <a:latin typeface="Lato"/>
                <a:ea typeface="Lato"/>
                <a:cs typeface="Lato"/>
                <a:sym typeface="Lato"/>
              </a:rPr>
              <a:t>. Now, we compute </a:t>
            </a:r>
            <a:r>
              <a:rPr lang="en-IN" b="1" u="sng" dirty="0">
                <a:latin typeface="Lato"/>
                <a:ea typeface="Lato"/>
                <a:cs typeface="Lato"/>
                <a:sym typeface="Lato"/>
              </a:rPr>
              <a:t>average</a:t>
            </a:r>
            <a:r>
              <a:rPr lang="en-IN" dirty="0">
                <a:latin typeface="Lato"/>
                <a:ea typeface="Lato"/>
                <a:cs typeface="Lato"/>
                <a:sym typeface="Lato"/>
              </a:rPr>
              <a:t> for both the variables, which come out to be “</a:t>
            </a:r>
            <a:r>
              <a:rPr lang="en-IN" b="1" u="sng" dirty="0">
                <a:latin typeface="Lato"/>
                <a:ea typeface="Lato"/>
                <a:cs typeface="Lato"/>
                <a:sym typeface="Lato"/>
              </a:rPr>
              <a:t>11.4%</a:t>
            </a:r>
            <a:r>
              <a:rPr lang="en-IN" dirty="0">
                <a:latin typeface="Lato"/>
                <a:ea typeface="Lato"/>
                <a:cs typeface="Lato"/>
                <a:sym typeface="Lato"/>
              </a:rPr>
              <a:t>” for the </a:t>
            </a:r>
            <a:r>
              <a:rPr lang="en-IN" i="1" dirty="0">
                <a:latin typeface="Lato"/>
                <a:ea typeface="Lato"/>
                <a:cs typeface="Lato"/>
                <a:sym typeface="Lato"/>
              </a:rPr>
              <a:t>Subscription_Rate </a:t>
            </a:r>
            <a:r>
              <a:rPr lang="en-IN" dirty="0">
                <a:latin typeface="Lato"/>
                <a:ea typeface="Lato"/>
                <a:cs typeface="Lato"/>
                <a:sym typeface="Lato"/>
              </a:rPr>
              <a:t>and </a:t>
            </a:r>
            <a:r>
              <a:rPr lang="en-IN" b="1" u="sng" dirty="0">
                <a:latin typeface="Lato"/>
                <a:ea typeface="Lato"/>
                <a:cs typeface="Lato"/>
                <a:sym typeface="Lato"/>
              </a:rPr>
              <a:t>“only 3.2%”</a:t>
            </a:r>
            <a:r>
              <a:rPr lang="en-IN" dirty="0">
                <a:latin typeface="Lato"/>
                <a:ea typeface="Lato"/>
                <a:cs typeface="Lato"/>
                <a:sym typeface="Lato"/>
              </a:rPr>
              <a:t> for </a:t>
            </a:r>
            <a:r>
              <a:rPr lang="en-IN" i="1" dirty="0">
                <a:latin typeface="Lato"/>
                <a:ea typeface="Lato"/>
                <a:cs typeface="Lato"/>
                <a:sym typeface="Lato"/>
              </a:rPr>
              <a:t>poutcome_rate. </a:t>
            </a:r>
          </a:p>
          <a:p>
            <a:pPr marL="0" marR="0" lvl="0" indent="0" algn="l" rtl="0">
              <a:lnSpc>
                <a:spcPct val="100000"/>
              </a:lnSpc>
              <a:spcBef>
                <a:spcPts val="0"/>
              </a:spcBef>
              <a:spcAft>
                <a:spcPts val="0"/>
              </a:spcAft>
              <a:buNone/>
            </a:pPr>
            <a:endParaRPr lang="en-IN" sz="1400" b="0" i="1"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u="none" strike="noStrike" cap="none" dirty="0">
                <a:solidFill>
                  <a:srgbClr val="000000"/>
                </a:solidFill>
                <a:latin typeface="Lato"/>
                <a:ea typeface="Lato"/>
                <a:cs typeface="Lato"/>
                <a:sym typeface="Lato"/>
              </a:rPr>
              <a:t>Next, we find the </a:t>
            </a:r>
            <a:r>
              <a:rPr lang="en-IN" sz="1400" b="1" u="sng" strike="noStrike" cap="none" dirty="0">
                <a:solidFill>
                  <a:srgbClr val="000000"/>
                </a:solidFill>
                <a:latin typeface="Lato"/>
                <a:ea typeface="Lato"/>
                <a:cs typeface="Lato"/>
                <a:sym typeface="Lato"/>
              </a:rPr>
              <a:t>“correlation” </a:t>
            </a:r>
            <a:r>
              <a:rPr lang="en-IN" dirty="0">
                <a:latin typeface="Lato"/>
                <a:ea typeface="Lato"/>
                <a:cs typeface="Lato"/>
                <a:sym typeface="Lato"/>
              </a:rPr>
              <a:t>between the two variables, which comes out to be around “</a:t>
            </a:r>
            <a:r>
              <a:rPr lang="en-IN" b="1" u="sng" dirty="0">
                <a:latin typeface="Lato"/>
                <a:ea typeface="Lato"/>
                <a:cs typeface="Lato"/>
                <a:sym typeface="Lato"/>
              </a:rPr>
              <a:t>29.6</a:t>
            </a:r>
            <a:r>
              <a:rPr lang="en-IN" dirty="0">
                <a:latin typeface="Lato"/>
                <a:ea typeface="Lato"/>
                <a:cs typeface="Lato"/>
                <a:sym typeface="Lato"/>
              </a:rPr>
              <a:t>”, which seems to be quite </a:t>
            </a:r>
            <a:r>
              <a:rPr lang="en-IN" i="1" dirty="0">
                <a:latin typeface="Lato"/>
                <a:ea typeface="Lato"/>
                <a:cs typeface="Lato"/>
                <a:sym typeface="Lato"/>
              </a:rPr>
              <a:t>high, </a:t>
            </a:r>
            <a:r>
              <a:rPr lang="en-IN" dirty="0">
                <a:latin typeface="Lato"/>
                <a:ea typeface="Lato"/>
                <a:cs typeface="Lato"/>
                <a:sym typeface="Lato"/>
              </a:rPr>
              <a:t>despite the low value of </a:t>
            </a:r>
            <a:r>
              <a:rPr lang="en-IN" i="1" dirty="0">
                <a:latin typeface="Lato"/>
                <a:ea typeface="Lato"/>
                <a:cs typeface="Lato"/>
                <a:sym typeface="Lato"/>
              </a:rPr>
              <a:t>average of poutcome</a:t>
            </a:r>
            <a:r>
              <a:rPr lang="en-IN" dirty="0">
                <a:latin typeface="Lato"/>
                <a:ea typeface="Lato"/>
                <a:cs typeface="Lato"/>
                <a:sym typeface="Lato"/>
              </a:rPr>
              <a:t>.</a:t>
            </a:r>
            <a:endParaRPr sz="1400" b="1" u="sng"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4C247D34-935E-57F0-F5E0-800E4F9DF1B6}"/>
              </a:ext>
            </a:extLst>
          </p:cNvPr>
          <p:cNvPicPr>
            <a:picLocks noChangeAspect="1"/>
          </p:cNvPicPr>
          <p:nvPr/>
        </p:nvPicPr>
        <p:blipFill>
          <a:blip r:embed="rId3"/>
          <a:stretch>
            <a:fillRect/>
          </a:stretch>
        </p:blipFill>
        <p:spPr>
          <a:xfrm>
            <a:off x="5304789" y="4745692"/>
            <a:ext cx="5965029" cy="1325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30536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1660</TotalTime>
  <Words>2212</Words>
  <Application>Microsoft Office PowerPoint</Application>
  <PresentationFormat>Widescreen</PresentationFormat>
  <Paragraphs>318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Lato</vt:lpstr>
      <vt:lpstr>Office Theme</vt:lpstr>
      <vt:lpstr>ASSIGNMENT   Name: Prakhar</vt:lpstr>
      <vt:lpstr>PART I :  Univariate Analysis   </vt:lpstr>
      <vt:lpstr>PART I :  Univariate Analysis   </vt:lpstr>
      <vt:lpstr>PART I :  Univariate Analysis   </vt:lpstr>
      <vt:lpstr>PART I :  Univariate Analysis   </vt:lpstr>
      <vt:lpstr>PART I :  Univariate Analysis   </vt:lpstr>
      <vt:lpstr>PART II :  Bivariate Analysis   </vt:lpstr>
      <vt:lpstr>PART II :  Bivariate Analysis   </vt:lpstr>
      <vt:lpstr>PART II :  Bivariate Analysis   </vt:lpstr>
      <vt:lpstr>PART II :  Bivariate Analysis   </vt:lpstr>
      <vt:lpstr>PART III: Major insights   </vt:lpstr>
      <vt:lpstr>PART III: Major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Mahima Prasad</dc:creator>
  <cp:lastModifiedBy>PRAKHAR</cp:lastModifiedBy>
  <cp:revision>51</cp:revision>
  <dcterms:modified xsi:type="dcterms:W3CDTF">2023-07-02T18:21:57Z</dcterms:modified>
</cp:coreProperties>
</file>