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6"/>
  </p:notesMasterIdLst>
  <p:sldIdLst>
    <p:sldId id="257" r:id="rId2"/>
    <p:sldId id="258" r:id="rId3"/>
    <p:sldId id="259" r:id="rId4"/>
    <p:sldId id="260" r:id="rId5"/>
    <p:sldId id="261" r:id="rId6"/>
    <p:sldId id="262" r:id="rId7"/>
    <p:sldId id="263" r:id="rId8"/>
    <p:sldId id="264" r:id="rId9"/>
    <p:sldId id="265" r:id="rId10"/>
    <p:sldId id="266" r:id="rId11"/>
    <p:sldId id="278" r:id="rId12"/>
    <p:sldId id="277" r:id="rId13"/>
    <p:sldId id="267" r:id="rId14"/>
    <p:sldId id="279" r:id="rId15"/>
    <p:sldId id="268" r:id="rId16"/>
    <p:sldId id="269" r:id="rId17"/>
    <p:sldId id="270" r:id="rId18"/>
    <p:sldId id="271" r:id="rId19"/>
    <p:sldId id="272" r:id="rId20"/>
    <p:sldId id="280" r:id="rId21"/>
    <p:sldId id="281" r:id="rId22"/>
    <p:sldId id="273" r:id="rId23"/>
    <p:sldId id="274" r:id="rId24"/>
    <p:sldId id="282"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Lato" panose="020F0502020204030203"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229698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8813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3830899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 Make more copies of this slide if needed.</a:t>
            </a:r>
            <a:endParaRPr dirty="0"/>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dirty="0"/>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 Make more copies of this slide if needed.</a:t>
            </a:r>
            <a:endParaRPr dirty="0"/>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150563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 Make more copies of this slide if needed.</a:t>
            </a:r>
            <a:endParaRPr dirty="0"/>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1050583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You are free to use the elements and boxes mentioned previously. Make sure you’re using the pyramid principle, data visualization, visual design principle and storyboarding concepts to design these slides.</a:t>
            </a:r>
            <a:endParaRPr dirty="0"/>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You are free to use the elements and boxes mentioned previously. Make sure you’re using the pyramid principle, data visualization, visual design principle and storyboarding concepts to design these slides.</a:t>
            </a:r>
            <a:endParaRPr dirty="0"/>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54166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Provide at least three questions under each branch.</a:t>
            </a:r>
            <a:endParaRPr dirty="0"/>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All the frameworks that are used should be mentioned.</a:t>
            </a:r>
            <a:endParaRPr dirty="0"/>
          </a:p>
          <a:p>
            <a:pPr marL="457200" lvl="0" indent="-228600" algn="l" rtl="0">
              <a:lnSpc>
                <a:spcPct val="100000"/>
              </a:lnSpc>
              <a:spcBef>
                <a:spcPts val="0"/>
              </a:spcBef>
              <a:spcAft>
                <a:spcPts val="0"/>
              </a:spcAft>
              <a:buSzPts val="1400"/>
              <a:buFont typeface="Lato"/>
              <a:buChar char="-"/>
            </a:pPr>
            <a:r>
              <a:rPr lang="en-US" dirty="0"/>
              <a:t>A suitable reason is a must to provide here</a:t>
            </a:r>
            <a:endParaRPr dirty="0"/>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Use the “download as” feature of Coggle if you are using the tool.</a:t>
            </a:r>
            <a:endParaRPr dirty="0"/>
          </a:p>
          <a:p>
            <a:pPr marL="457200" lvl="0" indent="-228600" algn="l" rtl="0">
              <a:lnSpc>
                <a:spcPct val="100000"/>
              </a:lnSpc>
              <a:spcBef>
                <a:spcPts val="0"/>
              </a:spcBef>
              <a:spcAft>
                <a:spcPts val="0"/>
              </a:spcAft>
              <a:buSzPts val="1400"/>
              <a:buFont typeface="Lato"/>
              <a:buChar char="-"/>
            </a:pPr>
            <a:r>
              <a:rPr lang="en-US" dirty="0"/>
              <a:t>Provide one image with complete tree along with separate elements where the text is readable.</a:t>
            </a:r>
            <a:endParaRPr dirty="0"/>
          </a:p>
          <a:p>
            <a:pPr marL="457200" lvl="0" indent="-228600" algn="l" rtl="0">
              <a:lnSpc>
                <a:spcPct val="100000"/>
              </a:lnSpc>
              <a:spcBef>
                <a:spcPts val="0"/>
              </a:spcBef>
              <a:spcAft>
                <a:spcPts val="0"/>
              </a:spcAft>
              <a:buSzPts val="1400"/>
              <a:buChar char="-"/>
            </a:pPr>
            <a:r>
              <a:rPr lang="en-US" dirty="0"/>
              <a:t>Copy the slide if you require more space</a:t>
            </a:r>
            <a:endParaRPr dirty="0"/>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a:p>
            <a:pPr marL="457200" marR="0" lvl="0" indent="-228600" algn="l" rtl="0">
              <a:lnSpc>
                <a:spcPct val="100000"/>
              </a:lnSpc>
              <a:spcBef>
                <a:spcPts val="0"/>
              </a:spcBef>
              <a:spcAft>
                <a:spcPts val="0"/>
              </a:spcAft>
              <a:buSzPts val="1400"/>
              <a:buNone/>
            </a:pPr>
            <a:endParaRPr dirty="0"/>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dirty="0"/>
              <a:t>Each branch must follow this naming pattern:</a:t>
            </a:r>
            <a:br>
              <a:rPr lang="en-US" dirty="0"/>
            </a:br>
            <a:r>
              <a:rPr lang="en-US" dirty="0"/>
              <a:t>Problem – Branch 1 – Sub-branch 1 – Sub-branch 2 – …… – Hypotheses </a:t>
            </a:r>
            <a:endParaRPr dirty="0"/>
          </a:p>
          <a:p>
            <a:pPr marL="457200" lvl="0" indent="-228600" algn="l" rtl="0">
              <a:lnSpc>
                <a:spcPct val="100000"/>
              </a:lnSpc>
              <a:spcBef>
                <a:spcPts val="0"/>
              </a:spcBef>
              <a:spcAft>
                <a:spcPts val="0"/>
              </a:spcAft>
              <a:buSzPts val="1400"/>
              <a:buFont typeface="Lato"/>
              <a:buChar char="-"/>
            </a:pPr>
            <a:r>
              <a:rPr lang="en-US" dirty="0"/>
              <a:t>There must be minimum 10 hypotheses in total and at least 1 in each branch.</a:t>
            </a:r>
            <a:endParaRPr dirty="0"/>
          </a:p>
          <a:p>
            <a:pPr marL="457200" marR="0" lvl="0" indent="-228600" algn="l" rtl="0">
              <a:lnSpc>
                <a:spcPct val="100000"/>
              </a:lnSpc>
              <a:spcBef>
                <a:spcPts val="0"/>
              </a:spcBef>
              <a:spcAft>
                <a:spcPts val="0"/>
              </a:spcAft>
              <a:buSzPts val="1400"/>
              <a:buNone/>
            </a:pPr>
            <a:endParaRPr dirty="0"/>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emf"/></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emf"/><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9.emf"/><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image" Target="../media/image11.emf"/><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emf"/></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Prakhar</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dirty="0">
                <a:solidFill>
                  <a:srgbClr val="EF413D"/>
                </a:solidFill>
              </a:rPr>
              <a:t>Problem Statement</a:t>
            </a:r>
            <a:br>
              <a:rPr lang="en-US" dirty="0"/>
            </a:br>
            <a:r>
              <a:rPr lang="en-US" sz="1400" dirty="0"/>
              <a:t> </a:t>
            </a:r>
            <a:br>
              <a:rPr lang="en-US" dirty="0"/>
            </a:br>
            <a:r>
              <a:rPr lang="en-US" sz="2000" dirty="0">
                <a:solidFill>
                  <a:srgbClr val="5A5A5A"/>
                </a:solidFill>
              </a:rPr>
              <a:t>The sales pipeline conversion percentage at </a:t>
            </a:r>
            <a:r>
              <a:rPr lang="en-US" sz="2000" dirty="0" err="1">
                <a:solidFill>
                  <a:srgbClr val="5A5A5A"/>
                </a:solidFill>
              </a:rPr>
              <a:t>TechnoServe</a:t>
            </a:r>
            <a:r>
              <a:rPr lang="en-US" sz="2000" dirty="0">
                <a:solidFill>
                  <a:srgbClr val="5A5A5A"/>
                </a:solidFill>
              </a:rPr>
              <a:t> (a tech SaaS startup) has dropped from 35% at the end of last fiscal (FY 2017-18) to 25% at present.</a:t>
            </a:r>
            <a:endParaRPr sz="2000" dirty="0">
              <a:solidFill>
                <a:srgbClr val="5A5A5A"/>
              </a:solidFill>
            </a:endParaRPr>
          </a:p>
          <a:p>
            <a:pPr marL="50800" lvl="0" indent="0" algn="l" rtl="0">
              <a:lnSpc>
                <a:spcPct val="90000"/>
              </a:lnSpc>
              <a:spcBef>
                <a:spcPts val="1000"/>
              </a:spcBef>
              <a:spcAft>
                <a:spcPts val="0"/>
              </a:spcAft>
              <a:buSzPts val="2800"/>
              <a:buNone/>
            </a:pPr>
            <a:endParaRPr sz="2000" dirty="0">
              <a:solidFill>
                <a:srgbClr val="5A5A5A"/>
              </a:solidFill>
            </a:endParaRPr>
          </a:p>
          <a:p>
            <a:pPr marL="50800" marR="0" lvl="0" indent="0" algn="l" rtl="0">
              <a:lnSpc>
                <a:spcPct val="90000"/>
              </a:lnSpc>
              <a:spcBef>
                <a:spcPts val="0"/>
              </a:spcBef>
              <a:spcAft>
                <a:spcPts val="0"/>
              </a:spcAft>
              <a:buSzPts val="2800"/>
              <a:buNone/>
            </a:pPr>
            <a:r>
              <a:rPr lang="en-US" sz="2400" dirty="0">
                <a:solidFill>
                  <a:srgbClr val="EF413D"/>
                </a:solidFill>
              </a:rPr>
              <a:t>Assignment Objective</a:t>
            </a:r>
            <a:endParaRPr sz="2400" dirty="0">
              <a:solidFill>
                <a:srgbClr val="EF413D"/>
              </a:solidFill>
            </a:endParaRPr>
          </a:p>
          <a:p>
            <a:pPr marL="50800" lvl="0" indent="0" algn="l" rtl="0">
              <a:spcBef>
                <a:spcPts val="0"/>
              </a:spcBef>
              <a:spcAft>
                <a:spcPts val="0"/>
              </a:spcAft>
              <a:buClr>
                <a:schemeClr val="dk1"/>
              </a:buClr>
              <a:buSzPts val="2800"/>
              <a:buFont typeface="Arial"/>
              <a:buNone/>
            </a:pPr>
            <a:r>
              <a:rPr lang="en-US" sz="1400" dirty="0"/>
              <a:t> </a:t>
            </a:r>
            <a:endParaRPr sz="2400" dirty="0">
              <a:solidFill>
                <a:srgbClr val="EF413D"/>
              </a:solidFill>
            </a:endParaRPr>
          </a:p>
          <a:p>
            <a:pPr marL="50800" marR="0" lvl="0" indent="0" algn="l" rtl="0">
              <a:lnSpc>
                <a:spcPct val="90000"/>
              </a:lnSpc>
              <a:spcBef>
                <a:spcPts val="0"/>
              </a:spcBef>
              <a:spcAft>
                <a:spcPts val="0"/>
              </a:spcAft>
              <a:buSzPts val="2800"/>
              <a:buNone/>
            </a:pPr>
            <a:r>
              <a:rPr lang="en-US" sz="2000" dirty="0">
                <a:solidFill>
                  <a:srgbClr val="5A5A5A"/>
                </a:solidFill>
              </a:rPr>
              <a:t>Understand the problem, come up with a hypothesis for low conversions faced by </a:t>
            </a:r>
            <a:r>
              <a:rPr lang="en-US" sz="2000" dirty="0" err="1">
                <a:solidFill>
                  <a:srgbClr val="5A5A5A"/>
                </a:solidFill>
              </a:rPr>
              <a:t>TechnoServe</a:t>
            </a:r>
            <a:r>
              <a:rPr lang="en-US" sz="2000" dirty="0">
                <a:solidFill>
                  <a:srgbClr val="5A5A5A"/>
                </a:solidFill>
              </a:rPr>
              <a:t>, and </a:t>
            </a:r>
            <a:r>
              <a:rPr lang="en-US" sz="2000" dirty="0" err="1">
                <a:solidFill>
                  <a:srgbClr val="5A5A5A"/>
                </a:solidFill>
              </a:rPr>
              <a:t>analyse</a:t>
            </a:r>
            <a:r>
              <a:rPr lang="en-US" sz="2000" dirty="0">
                <a:solidFill>
                  <a:srgbClr val="5A5A5A"/>
                </a:solidFill>
              </a:rPr>
              <a:t> the dataset provided to arrive at possible solutions to increase it.</a:t>
            </a:r>
            <a:endParaRPr sz="2000" dirty="0">
              <a:solidFill>
                <a:srgbClr val="5A5A5A"/>
              </a:solidFill>
            </a:endParaRPr>
          </a:p>
        </p:txBody>
      </p:sp>
      <p:pic>
        <p:nvPicPr>
          <p:cNvPr id="2050" name="Picture 2">
            <a:extLst>
              <a:ext uri="{FF2B5EF4-FFF2-40B4-BE49-F238E27FC236}">
                <a16:creationId xmlns:a16="http://schemas.microsoft.com/office/drawing/2014/main" id="{BC1717C9-A632-8382-9C7B-CAF87CA5C2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1169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9</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Product (P0) – Actual Product – Is the product compatible on multiple platforms? (P2)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10</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Place (P3) – Is the lead time comparable to our competitors? (P2)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73" name="Google Shape;173;p22"/>
          <p:cNvGrpSpPr/>
          <p:nvPr/>
        </p:nvGrpSpPr>
        <p:grpSpPr>
          <a:xfrm>
            <a:off x="514664" y="2009465"/>
            <a:ext cx="11162675" cy="4593842"/>
            <a:chOff x="589265" y="4632481"/>
            <a:chExt cx="2041200" cy="229238"/>
          </a:xfrm>
        </p:grpSpPr>
        <p:sp>
          <p:nvSpPr>
            <p:cNvPr id="174" name="Google Shape;174;p22"/>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11</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Price (P1) – Are our payment plans comprehensive? (P2)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12</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Price (P1) – Is the product priced too high? (P2)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929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74" name="Google Shape;174;p22"/>
          <p:cNvSpPr txBox="1"/>
          <p:nvPr/>
        </p:nvSpPr>
        <p:spPr>
          <a:xfrm>
            <a:off x="514664" y="2009465"/>
            <a:ext cx="11162675" cy="21599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13</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Price (P1) – Are the discounts competitive? (P1)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pic>
        <p:nvPicPr>
          <p:cNvPr id="11266" name="Picture 2">
            <a:extLst>
              <a:ext uri="{FF2B5EF4-FFF2-40B4-BE49-F238E27FC236}">
                <a16:creationId xmlns:a16="http://schemas.microsoft.com/office/drawing/2014/main" id="{928997EA-048D-3C7E-C58E-CC17D7F4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634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12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2"/>
            <a:ext cx="2404555" cy="4686041"/>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Technology Primary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B2B Sales Medium</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Revenue Sizing</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Opportunity Sizing</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686042"/>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dirty="0">
                <a:latin typeface="Lato"/>
                <a:ea typeface="Lato"/>
                <a:cs typeface="Lato"/>
                <a:sym typeface="Lato"/>
              </a:rPr>
              <a:t>The conversion rate of the “legacy modernization” solution offered to the clients is nearly half the average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a:t>
            </a:r>
            <a:r>
              <a:rPr lang="en-US" sz="1400" b="0" i="0" u="none" strike="noStrike" cap="none" dirty="0">
                <a:solidFill>
                  <a:srgbClr val="000000"/>
                </a:solidFill>
                <a:latin typeface="Lato"/>
                <a:ea typeface="Lato"/>
                <a:cs typeface="Lato"/>
                <a:sym typeface="Lato"/>
              </a:rPr>
              <a:t>he “Online Leads” medium has a drastically low conversion rate of about 6.5% only.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number of clients having their average quarterly income “less than $100K” is unusually high, about 59,500.</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Cl</a:t>
            </a:r>
            <a:r>
              <a:rPr lang="en-US" sz="1400" b="0" i="0" u="none" strike="noStrike" cap="none" dirty="0">
                <a:solidFill>
                  <a:srgbClr val="000000"/>
                </a:solidFill>
                <a:latin typeface="Lato"/>
                <a:ea typeface="Lato"/>
                <a:cs typeface="Lato"/>
                <a:sym typeface="Lato"/>
              </a:rPr>
              <a:t>ients with the potential revenue “between $40K to $50K” have a low conversion rate of about one-fourth compared to those having  the potential revenue “less than $10K.”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686042"/>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Surprising Comparison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Significant Outliers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Si</a:t>
            </a:r>
            <a:r>
              <a:rPr lang="en-US" sz="1400" b="0" i="0" u="none" strike="noStrike" cap="none" dirty="0">
                <a:solidFill>
                  <a:srgbClr val="000000"/>
                </a:solidFill>
                <a:latin typeface="Lato"/>
                <a:ea typeface="Lato"/>
                <a:cs typeface="Lato"/>
                <a:sym typeface="Lato"/>
              </a:rPr>
              <a:t>gnificant Outlier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Surprising Extremes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Business from Client Last Year</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City</a:t>
            </a: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Sales Velocity</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Insights if any</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Despite being the most targeted segment, the conversion rates for clients having “no history of business” in the previous year is extremely low.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conversion rate for the city “Pune” is slightly lower than the average conversion rate, and it is about 19%.</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The conversion rate for clients who have spent “more than 94 days” in the sales stage is 100%.</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Pattern of Insight</a:t>
            </a:r>
            <a:endParaRPr dirty="0"/>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Surprising Extremes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Unknown Result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Significant Outliers</a:t>
            </a:r>
            <a:endParaRPr sz="1400" b="0" i="0" u="none" strike="noStrike" cap="none" dirty="0">
              <a:solidFill>
                <a:srgbClr val="000000"/>
              </a:solidFill>
              <a:latin typeface="Lato"/>
              <a:ea typeface="Lato"/>
              <a:cs typeface="Lato"/>
              <a:sym typeface="Lato"/>
            </a:endParaRPr>
          </a:p>
        </p:txBody>
      </p:sp>
      <p:pic>
        <p:nvPicPr>
          <p:cNvPr id="12290" name="Picture 2">
            <a:extLst>
              <a:ext uri="{FF2B5EF4-FFF2-40B4-BE49-F238E27FC236}">
                <a16:creationId xmlns:a16="http://schemas.microsoft.com/office/drawing/2014/main" id="{29A453A5-9E4B-B0D7-2E35-D7F07AA5A4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49406"/>
            <a:ext cx="1524000" cy="733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65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74467"/>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Technology Primary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lang="en-IN" dirty="0">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It can be clearly seen from the pivot table created here that the “Legacy Modernization” solutions offered to the clients have drastically lower conversion rates in comparison to the average conversion rate.  Also, the “Analytics” solutions tend to have a slightly higher average conversion rate percentage.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3314" name="Picture 2">
            <a:extLst>
              <a:ext uri="{FF2B5EF4-FFF2-40B4-BE49-F238E27FC236}">
                <a16:creationId xmlns:a16="http://schemas.microsoft.com/office/drawing/2014/main" id="{7F3A8E89-B053-3C3B-6E31-2F97A66CA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2844"/>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498AB8-9864-9DA9-AFE5-582F14FF2D5E}"/>
              </a:ext>
            </a:extLst>
          </p:cNvPr>
          <p:cNvPicPr>
            <a:picLocks noChangeAspect="1"/>
          </p:cNvPicPr>
          <p:nvPr/>
        </p:nvPicPr>
        <p:blipFill>
          <a:blip r:embed="rId4"/>
          <a:stretch>
            <a:fillRect/>
          </a:stretch>
        </p:blipFill>
        <p:spPr>
          <a:xfrm>
            <a:off x="538239" y="2412108"/>
            <a:ext cx="5138928" cy="1449324"/>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A : Generating Insights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B2B Sales Medium </a:t>
            </a: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As it can be seen from the conditionally formatted pivot table, the “Online Leads” segment of the B2B Sales Medium has the conversion rate nearly one-fourth of the average conversion rate. Furthermore, it is the least used medium to sell the product. Also, it can be seen that the “Tele Sales” segment of the sales medium “completely fails” to convert any potential client into a final customer. Also, the “Enterprise Sellers” sale medium has a high conversion rate while selling “Analytical technology products”.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4338" name="Picture 2">
            <a:extLst>
              <a:ext uri="{FF2B5EF4-FFF2-40B4-BE49-F238E27FC236}">
                <a16:creationId xmlns:a16="http://schemas.microsoft.com/office/drawing/2014/main" id="{F785A75E-0215-3429-9B75-22D028B47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92845"/>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FDB4AE-43A9-A2C7-A32B-669FBB639726}"/>
              </a:ext>
            </a:extLst>
          </p:cNvPr>
          <p:cNvPicPr>
            <a:picLocks noChangeAspect="1"/>
          </p:cNvPicPr>
          <p:nvPr/>
        </p:nvPicPr>
        <p:blipFill>
          <a:blip r:embed="rId4"/>
          <a:stretch>
            <a:fillRect/>
          </a:stretch>
        </p:blipFill>
        <p:spPr>
          <a:xfrm>
            <a:off x="619594" y="3816280"/>
            <a:ext cx="7892810" cy="1804790"/>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772EF368-C480-AF94-F346-0E4E618EB1B9}"/>
              </a:ext>
            </a:extLst>
          </p:cNvPr>
          <p:cNvPicPr>
            <a:picLocks noChangeAspect="1"/>
          </p:cNvPicPr>
          <p:nvPr/>
        </p:nvPicPr>
        <p:blipFill>
          <a:blip r:embed="rId5"/>
          <a:stretch>
            <a:fillRect/>
          </a:stretch>
        </p:blipFill>
        <p:spPr>
          <a:xfrm>
            <a:off x="619594" y="2148388"/>
            <a:ext cx="4282344" cy="1574686"/>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Client Revenue Sizing</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From the pivot table created, it can be clearly seen that the a very large number of clients with “average quarterly revenue less than $100K”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h</a:t>
            </a:r>
            <a:r>
              <a:rPr lang="en-US" sz="1400" b="0" i="0" u="none" strike="noStrike" cap="none" dirty="0">
                <a:solidFill>
                  <a:srgbClr val="000000"/>
                </a:solidFill>
                <a:latin typeface="Lato"/>
                <a:ea typeface="Lato"/>
                <a:cs typeface="Lato"/>
                <a:sym typeface="Lato"/>
              </a:rPr>
              <a:t>ave been targeted by the sales team. Also, while comparing the “average quarterly revenue” of the clients with market competitors, it can be seen that the company has a </a:t>
            </a:r>
            <a:r>
              <a:rPr lang="en-US" dirty="0">
                <a:latin typeface="Lato"/>
                <a:ea typeface="Lato"/>
                <a:cs typeface="Lato"/>
                <a:sym typeface="Lato"/>
              </a:rPr>
              <a:t>slight</a:t>
            </a:r>
            <a:r>
              <a:rPr lang="en-US" sz="1400" b="0" i="0" u="none" strike="noStrike" cap="none" dirty="0">
                <a:solidFill>
                  <a:srgbClr val="000000"/>
                </a:solidFill>
                <a:latin typeface="Lato"/>
                <a:ea typeface="Lato"/>
                <a:cs typeface="Lato"/>
                <a:sym typeface="Lato"/>
              </a:rPr>
              <a:t>ly greater conversion rate for which there was “no competition” in the market.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5362" name="Picture 2">
            <a:extLst>
              <a:ext uri="{FF2B5EF4-FFF2-40B4-BE49-F238E27FC236}">
                <a16:creationId xmlns:a16="http://schemas.microsoft.com/office/drawing/2014/main" id="{BB860DAB-E166-8724-3A14-EFE41CD7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1EE6030-A4F3-4101-DF68-87AD8707506C}"/>
              </a:ext>
            </a:extLst>
          </p:cNvPr>
          <p:cNvPicPr>
            <a:picLocks noChangeAspect="1"/>
          </p:cNvPicPr>
          <p:nvPr/>
        </p:nvPicPr>
        <p:blipFill>
          <a:blip r:embed="rId4"/>
          <a:stretch>
            <a:fillRect/>
          </a:stretch>
        </p:blipFill>
        <p:spPr>
          <a:xfrm>
            <a:off x="619593" y="2243532"/>
            <a:ext cx="5035227" cy="1857755"/>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63D5B9D3-84D8-F66C-66B3-9AB92A64F871}"/>
              </a:ext>
            </a:extLst>
          </p:cNvPr>
          <p:cNvPicPr>
            <a:picLocks noChangeAspect="1"/>
          </p:cNvPicPr>
          <p:nvPr/>
        </p:nvPicPr>
        <p:blipFill>
          <a:blip r:embed="rId5"/>
          <a:stretch>
            <a:fillRect/>
          </a:stretch>
        </p:blipFill>
        <p:spPr>
          <a:xfrm>
            <a:off x="5864681" y="2243532"/>
            <a:ext cx="4963668" cy="1857756"/>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Opportunity Sizing</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It can be evidently seen from the conditionally formatted pivot table that clients with “potential revenue more than $50K” were less targeted. Another interesting point to note down is the fact that the conversion rate for clients having “potential revenue in between $40K to $50K” have a very “low conversion rate of about 11.7%”. On the contrary, those with “potential revenue less than $10K” have a high conversion rate, nearly “double the average conversion rate”.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6386" name="Picture 2">
            <a:extLst>
              <a:ext uri="{FF2B5EF4-FFF2-40B4-BE49-F238E27FC236}">
                <a16:creationId xmlns:a16="http://schemas.microsoft.com/office/drawing/2014/main" id="{93C4F7DA-E0CD-10F1-2909-289B7A129B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6641288-1DF0-ED41-F73C-06F17C5B0C98}"/>
              </a:ext>
            </a:extLst>
          </p:cNvPr>
          <p:cNvPicPr>
            <a:picLocks noChangeAspect="1"/>
          </p:cNvPicPr>
          <p:nvPr/>
        </p:nvPicPr>
        <p:blipFill>
          <a:blip r:embed="rId4"/>
          <a:stretch>
            <a:fillRect/>
          </a:stretch>
        </p:blipFill>
        <p:spPr>
          <a:xfrm>
            <a:off x="619594" y="2269617"/>
            <a:ext cx="2869609" cy="2318766"/>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B0E0B8CD-DC50-8B89-9C03-D006CBA57F12}"/>
              </a:ext>
            </a:extLst>
          </p:cNvPr>
          <p:cNvPicPr>
            <a:picLocks noChangeAspect="1"/>
          </p:cNvPicPr>
          <p:nvPr/>
        </p:nvPicPr>
        <p:blipFill>
          <a:blip r:embed="rId5"/>
          <a:stretch>
            <a:fillRect/>
          </a:stretch>
        </p:blipFill>
        <p:spPr>
          <a:xfrm>
            <a:off x="3811036" y="2269617"/>
            <a:ext cx="7241978" cy="2318766"/>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Business from client last year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It can be inferred from the given analysis that “the number of clients who did not generate any revenue in the past year” was the “most targeted” segment.  However, despite being the most targeted segment, its conversion rate was “extremely low(nearly one-fifth of the highest conversion rate segment) in comparison to other segments which in turn greatly affected the overall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97BBB4-D643-FF6F-B4DD-7F6255C0EAF8}"/>
              </a:ext>
            </a:extLst>
          </p:cNvPr>
          <p:cNvPicPr>
            <a:picLocks noChangeAspect="1"/>
          </p:cNvPicPr>
          <p:nvPr/>
        </p:nvPicPr>
        <p:blipFill rotWithShape="1">
          <a:blip r:embed="rId4"/>
          <a:srcRect t="29708" b="-473"/>
          <a:stretch/>
        </p:blipFill>
        <p:spPr>
          <a:xfrm>
            <a:off x="619594" y="2337847"/>
            <a:ext cx="3179204" cy="1618142"/>
          </a:xfrm>
          <a:prstGeom prst="rect">
            <a:avLst/>
          </a:prstGeom>
        </p:spPr>
        <p:style>
          <a:lnRef idx="2">
            <a:schemeClr val="dk1"/>
          </a:lnRef>
          <a:fillRef idx="1">
            <a:schemeClr val="lt1"/>
          </a:fillRef>
          <a:effectRef idx="0">
            <a:schemeClr val="dk1"/>
          </a:effectRef>
          <a:fontRef idx="minor">
            <a:schemeClr val="dk1"/>
          </a:fontRef>
        </p:style>
      </p:pic>
      <p:pic>
        <p:nvPicPr>
          <p:cNvPr id="5" name="Picture 4">
            <a:extLst>
              <a:ext uri="{FF2B5EF4-FFF2-40B4-BE49-F238E27FC236}">
                <a16:creationId xmlns:a16="http://schemas.microsoft.com/office/drawing/2014/main" id="{21D1E3AE-EE33-3614-B4AE-BDE142E21508}"/>
              </a:ext>
            </a:extLst>
          </p:cNvPr>
          <p:cNvPicPr>
            <a:picLocks noChangeAspect="1"/>
          </p:cNvPicPr>
          <p:nvPr/>
        </p:nvPicPr>
        <p:blipFill>
          <a:blip r:embed="rId5"/>
          <a:stretch>
            <a:fillRect/>
          </a:stretch>
        </p:blipFill>
        <p:spPr>
          <a:xfrm>
            <a:off x="619593" y="4049195"/>
            <a:ext cx="3179203" cy="1633728"/>
          </a:xfrm>
          <a:prstGeom prst="rect">
            <a:avLst/>
          </a:prstGeom>
        </p:spPr>
        <p:style>
          <a:lnRef idx="2">
            <a:schemeClr val="dk1"/>
          </a:lnRef>
          <a:fillRef idx="1">
            <a:schemeClr val="lt1"/>
          </a:fillRef>
          <a:effectRef idx="0">
            <a:schemeClr val="dk1"/>
          </a:effectRef>
          <a:fontRef idx="minor">
            <a:schemeClr val="dk1"/>
          </a:fontRef>
        </p:style>
      </p:pic>
      <p:pic>
        <p:nvPicPr>
          <p:cNvPr id="7" name="Picture 6">
            <a:extLst>
              <a:ext uri="{FF2B5EF4-FFF2-40B4-BE49-F238E27FC236}">
                <a16:creationId xmlns:a16="http://schemas.microsoft.com/office/drawing/2014/main" id="{484F4D14-2AAF-9CF5-C72F-7B332DB5AB0E}"/>
              </a:ext>
            </a:extLst>
          </p:cNvPr>
          <p:cNvPicPr>
            <a:picLocks noChangeAspect="1"/>
          </p:cNvPicPr>
          <p:nvPr/>
        </p:nvPicPr>
        <p:blipFill>
          <a:blip r:embed="rId6"/>
          <a:stretch>
            <a:fillRect/>
          </a:stretch>
        </p:blipFill>
        <p:spPr>
          <a:xfrm>
            <a:off x="4319370" y="2337847"/>
            <a:ext cx="5371642" cy="33450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1.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00" name="Google Shape;100;p14"/>
          <p:cNvGrpSpPr/>
          <p:nvPr/>
        </p:nvGrpSpPr>
        <p:grpSpPr>
          <a:xfrm>
            <a:off x="589265" y="2008705"/>
            <a:ext cx="11005472" cy="4680021"/>
            <a:chOff x="589265" y="4726688"/>
            <a:chExt cx="11005472" cy="751193"/>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Who?</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err="1">
                  <a:latin typeface="Lato"/>
                  <a:ea typeface="Lato"/>
                  <a:cs typeface="Lato"/>
                  <a:sym typeface="Lato"/>
                </a:rPr>
                <a:t>TechnoServe</a:t>
              </a:r>
              <a:r>
                <a:rPr lang="en-US" dirty="0">
                  <a:latin typeface="Lato"/>
                  <a:ea typeface="Lato"/>
                  <a:cs typeface="Lato"/>
                  <a:sym typeface="Lato"/>
                </a:rPr>
                <a:t>, the tech SaaS startup.</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What?</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Decline in </a:t>
              </a:r>
              <a:r>
                <a:rPr lang="en-US" sz="1400" b="0" i="0" u="none" strike="noStrike" cap="none" dirty="0">
                  <a:solidFill>
                    <a:srgbClr val="000000"/>
                  </a:solidFill>
                  <a:latin typeface="Lato"/>
                  <a:ea typeface="Lato"/>
                  <a:cs typeface="Lato"/>
                  <a:sym typeface="Lato"/>
                </a:rPr>
                <a:t>sales pipeline conversion rate, in comparison to market standards.</a:t>
              </a:r>
              <a:endParaRPr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Occurring since the end</a:t>
              </a:r>
            </a:p>
            <a:p>
              <a:pPr marL="0" marR="0" lvl="0" indent="0" algn="l" rtl="0">
                <a:lnSpc>
                  <a:spcPct val="100000"/>
                </a:lnSpc>
                <a:spcBef>
                  <a:spcPts val="0"/>
                </a:spcBef>
                <a:spcAft>
                  <a:spcPts val="0"/>
                </a:spcAft>
                <a:buNone/>
              </a:pPr>
              <a:r>
                <a:rPr lang="en-US" dirty="0">
                  <a:latin typeface="Lato"/>
                  <a:ea typeface="Lato"/>
                  <a:cs typeface="Lato"/>
                  <a:sym typeface="Lato"/>
                </a:rPr>
                <a:t>of the year 2018-19. </a:t>
              </a:r>
              <a:endParaRPr dirty="0"/>
            </a:p>
          </p:txBody>
        </p:sp>
        <p:sp>
          <p:nvSpPr>
            <p:cNvPr id="104" name="Google Shape;104;p14"/>
            <p:cNvSpPr txBox="1"/>
            <p:nvPr/>
          </p:nvSpPr>
          <p:spPr>
            <a:xfrm>
              <a:off x="9553537"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a:t>
              </a:r>
              <a:endParaRPr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Inability to meet financial targets.</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Inability to generate enough money for future pipeline conversions.</a:t>
              </a:r>
              <a:endParaRPr lang="en-US" dirty="0">
                <a:latin typeface="Lato" panose="020F0502020204030203" pitchFamily="34" charset="0"/>
                <a:ea typeface="Lato" panose="020F0502020204030203" pitchFamily="34" charset="0"/>
                <a:cs typeface="Lato" panose="020F0502020204030203" pitchFamily="34" charset="0"/>
              </a:endParaRPr>
            </a:p>
            <a:p>
              <a:pPr marL="0" marR="0" lvl="0" indent="0" algn="l" rtl="0">
                <a:lnSpc>
                  <a:spcPct val="100000"/>
                </a:lnSpc>
                <a:spcBef>
                  <a:spcPts val="0"/>
                </a:spcBef>
                <a:spcAft>
                  <a:spcPts val="0"/>
                </a:spcAft>
                <a:buNone/>
              </a:pP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Where?</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panose="020F0502020204030203" pitchFamily="34" charset="0"/>
                  <a:ea typeface="Lato" panose="020F0502020204030203" pitchFamily="34" charset="0"/>
                  <a:cs typeface="Lato" panose="020F0502020204030203" pitchFamily="34" charset="0"/>
                </a:rPr>
                <a:t>Among the sales, tele-sales and marketing team.</a:t>
              </a:r>
              <a:endParaRPr dirty="0">
                <a:latin typeface="Lato" panose="020F0502020204030203" pitchFamily="34" charset="0"/>
                <a:ea typeface="Lato" panose="020F0502020204030203" pitchFamily="34" charset="0"/>
                <a:cs typeface="Lato" panose="020F0502020204030203" pitchFamily="34" charset="0"/>
              </a:endParaRPr>
            </a:p>
          </p:txBody>
        </p:sp>
      </p:grpSp>
      <p:pic>
        <p:nvPicPr>
          <p:cNvPr id="3074" name="Picture 2">
            <a:extLst>
              <a:ext uri="{FF2B5EF4-FFF2-40B4-BE49-F238E27FC236}">
                <a16:creationId xmlns:a16="http://schemas.microsoft.com/office/drawing/2014/main" id="{99A740F0-77A8-2FD7-B0F2-D8B05EB4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47069"/>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623643"/>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t>
            </a:r>
            <a:r>
              <a:rPr lang="en-US" sz="1800" b="1" dirty="0">
                <a:latin typeface="Lato"/>
                <a:ea typeface="Lato"/>
                <a:cs typeface="Lato"/>
                <a:sym typeface="Lato"/>
              </a:rPr>
              <a:t>City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From the given clustered column chart it can be seen that surprisingly, “Chennai” had a sharply higher conversion rate for the “Online Leads” sales medium when compared to other cities. Also, for the “Tele Sales” segment of sales medium, “Bengaluru” and “Chennai” had slightly </a:t>
            </a:r>
            <a:r>
              <a:rPr lang="en-US" dirty="0">
                <a:latin typeface="Lato"/>
                <a:ea typeface="Lato"/>
                <a:cs typeface="Lato"/>
                <a:sym typeface="Lato"/>
              </a:rPr>
              <a:t>“</a:t>
            </a:r>
            <a:r>
              <a:rPr lang="en-US" sz="1400" b="0" i="0" u="none" strike="noStrike" cap="none" dirty="0">
                <a:solidFill>
                  <a:srgbClr val="000000"/>
                </a:solidFill>
                <a:latin typeface="Lato"/>
                <a:ea typeface="Lato"/>
                <a:cs typeface="Lato"/>
                <a:sym typeface="Lato"/>
              </a:rPr>
              <a:t>lower conversion rates”.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EE14C92-9F8A-E515-4E81-6947D37C5F78}"/>
              </a:ext>
            </a:extLst>
          </p:cNvPr>
          <p:cNvPicPr>
            <a:picLocks noChangeAspect="1"/>
          </p:cNvPicPr>
          <p:nvPr/>
        </p:nvPicPr>
        <p:blipFill>
          <a:blip r:embed="rId4"/>
          <a:stretch>
            <a:fillRect/>
          </a:stretch>
        </p:blipFill>
        <p:spPr>
          <a:xfrm>
            <a:off x="542794" y="2137218"/>
            <a:ext cx="7255237" cy="258356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26450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Variable under  consideration: </a:t>
            </a:r>
            <a:r>
              <a:rPr lang="en-US" sz="1800" b="1" dirty="0">
                <a:latin typeface="Lato"/>
                <a:ea typeface="Lato"/>
                <a:cs typeface="Lato"/>
                <a:sym typeface="Lato"/>
              </a:rPr>
              <a:t>Sales Velocity</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It is clear from the line chart that the clients who spend “more than 93 days in the sales stage” have a “100% conversion rate”, irrespective of any other factors. This is a major insight and it can be used effectively to boost the conversion rate in the future.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17410" name="Picture 2">
            <a:extLst>
              <a:ext uri="{FF2B5EF4-FFF2-40B4-BE49-F238E27FC236}">
                <a16:creationId xmlns:a16="http://schemas.microsoft.com/office/drawing/2014/main" id="{4BF6E944-28CF-BD47-A0A3-381D593C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0459"/>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817A445-B588-9955-40CC-5DC0EC73F95D}"/>
              </a:ext>
            </a:extLst>
          </p:cNvPr>
          <p:cNvPicPr>
            <a:picLocks noChangeAspect="1"/>
          </p:cNvPicPr>
          <p:nvPr/>
        </p:nvPicPr>
        <p:blipFill>
          <a:blip r:embed="rId4"/>
          <a:stretch>
            <a:fillRect/>
          </a:stretch>
        </p:blipFill>
        <p:spPr>
          <a:xfrm>
            <a:off x="514712" y="2212322"/>
            <a:ext cx="4582668" cy="2753868"/>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26853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36041" y="1800542"/>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Recommendations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Targeting customers who generated a revenue less than $25K in the past year.</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Engaging the clients for at least 90 days in the sales stage from now on.</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Ignoring Online Leads as a medium to sell the products to the clients.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panose="020F0502020204030203" pitchFamily="34" charset="0"/>
                <a:ea typeface="Lato" panose="020F0502020204030203" pitchFamily="34" charset="0"/>
                <a:cs typeface="Lato" panose="020F0502020204030203" pitchFamily="34" charset="0"/>
              </a:rPr>
              <a:t>Ignoring customers who did not generate any revenue in the past year.</a:t>
            </a:r>
          </a:p>
          <a:p>
            <a:pPr marL="0" marR="0" lvl="0" indent="0" algn="l" rtl="0">
              <a:lnSpc>
                <a:spcPct val="100000"/>
              </a:lnSpc>
              <a:spcBef>
                <a:spcPts val="0"/>
              </a:spcBef>
              <a:spcAft>
                <a:spcPts val="0"/>
              </a:spcAft>
              <a:buNone/>
            </a:pPr>
            <a:endParaRPr lang="en-US"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Corresponding Insights</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This is because clients who generated a revenue in betwe</a:t>
            </a:r>
            <a:r>
              <a:rPr lang="en-US" dirty="0">
                <a:latin typeface="Lato"/>
                <a:ea typeface="Lato"/>
                <a:cs typeface="Lato"/>
                <a:sym typeface="Lato"/>
              </a:rPr>
              <a:t>en $0 to $25K in the past year showed a whopping conversion rate of about 83%.</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r>
              <a:rPr lang="en-US" dirty="0">
                <a:latin typeface="Lato"/>
                <a:ea typeface="Lato"/>
                <a:cs typeface="Lato"/>
                <a:sym typeface="Lato"/>
              </a:rPr>
              <a:t>T</a:t>
            </a:r>
            <a:r>
              <a:rPr lang="en-US" sz="1400" b="0" i="0" u="none" strike="noStrike" cap="none" dirty="0">
                <a:solidFill>
                  <a:srgbClr val="000000"/>
                </a:solidFill>
                <a:latin typeface="Lato"/>
                <a:ea typeface="Lato"/>
                <a:cs typeface="Lato"/>
                <a:sym typeface="Lato"/>
              </a:rPr>
              <a:t>he clients who spend “more than 93 days in the sales stage” have a “100% conversion rate”, irrespective of any other factors.</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The “Online Leads” segment of the B2B Sales Medium has the conversion rate nearly one-fourth of the average conversion rate. Also, it is the least used medium to sell the product.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Despite being the most targeted segment, the conversion rates for clients having “no history of business” in the previous year is extremely low.</a:t>
            </a:r>
            <a:endParaRPr lang="en-US" dirty="0"/>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pic>
        <p:nvPicPr>
          <p:cNvPr id="18434" name="Picture 2">
            <a:extLst>
              <a:ext uri="{FF2B5EF4-FFF2-40B4-BE49-F238E27FC236}">
                <a16:creationId xmlns:a16="http://schemas.microsoft.com/office/drawing/2014/main" id="{3D40C618-BA10-CD34-D260-4DF5FE73C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56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 : Presenting Findings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27;p29">
            <a:extLst>
              <a:ext uri="{FF2B5EF4-FFF2-40B4-BE49-F238E27FC236}">
                <a16:creationId xmlns:a16="http://schemas.microsoft.com/office/drawing/2014/main" id="{937FCB6C-876E-1058-A5A6-A929F741B510}"/>
              </a:ext>
            </a:extLst>
          </p:cNvPr>
          <p:cNvSpPr txBox="1"/>
          <p:nvPr/>
        </p:nvSpPr>
        <p:spPr>
          <a:xfrm>
            <a:off x="495200" y="1650788"/>
            <a:ext cx="11201599" cy="49020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u="sng" dirty="0">
                <a:latin typeface="Lato"/>
                <a:ea typeface="Lato"/>
                <a:cs typeface="Lato"/>
                <a:sym typeface="Lato"/>
              </a:rPr>
              <a:t>I</a:t>
            </a:r>
            <a:r>
              <a:rPr lang="en-US" sz="2000" b="1" i="0" u="sng" strike="noStrike" cap="none" dirty="0">
                <a:solidFill>
                  <a:srgbClr val="000000"/>
                </a:solidFill>
                <a:latin typeface="Lato"/>
                <a:ea typeface="Lato"/>
                <a:cs typeface="Lato"/>
                <a:sym typeface="Lato"/>
              </a:rPr>
              <a:t>ncrease the of use “Analytics” as the technology:</a:t>
            </a:r>
          </a:p>
          <a:p>
            <a:r>
              <a:rPr lang="en-US" sz="1600" b="0" u="none" dirty="0">
                <a:latin typeface="Lato"/>
                <a:ea typeface="Lato"/>
                <a:cs typeface="Lato"/>
                <a:sym typeface="Lato"/>
              </a:rPr>
              <a:t>T</a:t>
            </a:r>
            <a:r>
              <a:rPr lang="en-US" sz="1600" b="0" i="0" u="none" strike="noStrike" cap="none" dirty="0">
                <a:solidFill>
                  <a:srgbClr val="000000"/>
                </a:solidFill>
                <a:latin typeface="Lato"/>
                <a:ea typeface="Lato"/>
                <a:cs typeface="Lato"/>
                <a:sym typeface="Lato"/>
              </a:rPr>
              <a:t>he “Analytics” solutions tend to have a slightly higher average conversion rate percentage as shown in the pivot table earlier</a:t>
            </a:r>
            <a:r>
              <a:rPr lang="en-US" sz="1600" dirty="0">
                <a:latin typeface="Lato"/>
                <a:ea typeface="Lato"/>
                <a:cs typeface="Lato"/>
                <a:sym typeface="Lato"/>
              </a:rPr>
              <a:t> </a:t>
            </a:r>
            <a:r>
              <a:rPr lang="en-US" sz="1600" dirty="0">
                <a:solidFill>
                  <a:srgbClr val="FF0000"/>
                </a:solidFill>
                <a:latin typeface="Lato"/>
                <a:ea typeface="Lato"/>
                <a:cs typeface="Lato"/>
                <a:sym typeface="Lato"/>
              </a:rPr>
              <a:t>(Slide number - 16)</a:t>
            </a:r>
            <a:r>
              <a:rPr lang="en-US" sz="1600" b="0" i="0" u="none" strike="noStrike" cap="none" dirty="0">
                <a:solidFill>
                  <a:schemeClr val="tx1"/>
                </a:solidFill>
                <a:latin typeface="Lato"/>
                <a:ea typeface="Lato"/>
                <a:cs typeface="Lato"/>
                <a:sym typeface="Lato"/>
              </a:rPr>
              <a:t>.</a:t>
            </a:r>
            <a:endParaRPr lang="en-US" sz="1800" i="0" strike="noStrike" cap="none" dirty="0">
              <a:solidFill>
                <a:schemeClr val="tx1"/>
              </a:solidFill>
              <a:latin typeface="Lato"/>
              <a:ea typeface="Lato"/>
              <a:cs typeface="Lato"/>
              <a:sym typeface="Lato"/>
            </a:endParaRPr>
          </a:p>
          <a:p>
            <a:pPr marL="0" marR="0" lvl="0" indent="0" algn="l" rtl="0">
              <a:lnSpc>
                <a:spcPct val="100000"/>
              </a:lnSpc>
              <a:spcBef>
                <a:spcPts val="0"/>
              </a:spcBef>
              <a:spcAft>
                <a:spcPts val="0"/>
              </a:spcAft>
              <a:buNone/>
            </a:pPr>
            <a:endParaRPr lang="en-IN" sz="1800" dirty="0">
              <a:latin typeface="Lato"/>
              <a:ea typeface="Lato"/>
              <a:cs typeface="Lato"/>
              <a:sym typeface="Lato"/>
            </a:endParaRPr>
          </a:p>
          <a:p>
            <a:pPr marL="0" marR="0" lvl="0" indent="0" algn="l" rtl="0">
              <a:lnSpc>
                <a:spcPct val="100000"/>
              </a:lnSpc>
              <a:spcBef>
                <a:spcPts val="0"/>
              </a:spcBef>
              <a:spcAft>
                <a:spcPts val="0"/>
              </a:spcAft>
              <a:buNone/>
            </a:pPr>
            <a:endParaRPr lang="en-IN" sz="1800" dirty="0">
              <a:latin typeface="Lato"/>
              <a:ea typeface="Lato"/>
              <a:cs typeface="Lato"/>
              <a:sym typeface="Lato"/>
            </a:endParaRPr>
          </a:p>
          <a:p>
            <a:pPr marL="0" marR="0" lvl="0" indent="0" algn="l" rtl="0">
              <a:lnSpc>
                <a:spcPct val="100000"/>
              </a:lnSpc>
              <a:spcBef>
                <a:spcPts val="0"/>
              </a:spcBef>
              <a:spcAft>
                <a:spcPts val="0"/>
              </a:spcAft>
              <a:buNone/>
            </a:pPr>
            <a:endParaRPr lang="en-IN" sz="1800" dirty="0">
              <a:latin typeface="Lato"/>
              <a:ea typeface="Lato"/>
              <a:cs typeface="Lato"/>
              <a:sym typeface="Lato"/>
            </a:endParaRPr>
          </a:p>
          <a:p>
            <a:pPr marL="0" marR="0" lvl="0" indent="0" algn="l" rtl="0">
              <a:lnSpc>
                <a:spcPct val="100000"/>
              </a:lnSpc>
              <a:spcBef>
                <a:spcPts val="0"/>
              </a:spcBef>
              <a:spcAft>
                <a:spcPts val="0"/>
              </a:spcAft>
              <a:buNone/>
            </a:pPr>
            <a:r>
              <a:rPr lang="en-IN" sz="2000" b="1" i="0" u="sng" strike="noStrike" cap="none" dirty="0">
                <a:solidFill>
                  <a:srgbClr val="000000"/>
                </a:solidFill>
                <a:latin typeface="Lato"/>
                <a:ea typeface="Lato"/>
                <a:cs typeface="Lato"/>
                <a:sym typeface="Lato"/>
              </a:rPr>
              <a:t>Implement the use of “Enterprise Sellers” as the Sale Medium more often:</a:t>
            </a:r>
          </a:p>
          <a:p>
            <a:pPr marL="0" marR="0" lvl="0" indent="0" algn="l" rtl="0">
              <a:lnSpc>
                <a:spcPct val="100000"/>
              </a:lnSpc>
              <a:spcBef>
                <a:spcPts val="0"/>
              </a:spcBef>
              <a:spcAft>
                <a:spcPts val="0"/>
              </a:spcAft>
              <a:buNone/>
            </a:pPr>
            <a:r>
              <a:rPr lang="en-US" sz="1600" dirty="0">
                <a:latin typeface="Lato"/>
                <a:ea typeface="Lato"/>
                <a:cs typeface="Lato"/>
                <a:sym typeface="Lato"/>
              </a:rPr>
              <a:t>Again, the “Enterprise Sellers” as the Sales Medium have comparatively higher conversion rates than rest of the segments in that domain. This can be clearly seen by the conditionally formatted pivot table presented earlier </a:t>
            </a:r>
            <a:r>
              <a:rPr lang="en-US" sz="1600" dirty="0">
                <a:solidFill>
                  <a:srgbClr val="FF0000"/>
                </a:solidFill>
                <a:latin typeface="Lato"/>
                <a:ea typeface="Lato"/>
                <a:cs typeface="Lato"/>
                <a:sym typeface="Lato"/>
              </a:rPr>
              <a:t>(Slide number - 17)</a:t>
            </a:r>
            <a:r>
              <a:rPr lang="en-US" sz="1600" dirty="0">
                <a:solidFill>
                  <a:schemeClr val="tx1"/>
                </a:solidFill>
                <a:latin typeface="Lato"/>
                <a:ea typeface="Lato"/>
                <a:cs typeface="Lato"/>
                <a:sym typeface="Lato"/>
              </a:rPr>
              <a:t>.</a:t>
            </a:r>
            <a:r>
              <a:rPr lang="en-US" sz="1600" dirty="0">
                <a:solidFill>
                  <a:srgbClr val="FF0000"/>
                </a:solidFill>
                <a:latin typeface="Lato"/>
                <a:ea typeface="Lato"/>
                <a:cs typeface="Lato"/>
                <a:sym typeface="Lato"/>
              </a:rPr>
              <a:t> </a:t>
            </a:r>
            <a:r>
              <a:rPr lang="en-US" sz="1600" dirty="0">
                <a:latin typeface="Lato"/>
                <a:ea typeface="Lato"/>
                <a:cs typeface="Lato"/>
                <a:sym typeface="Lato"/>
              </a:rPr>
              <a:t>Also, the “Enterprise Sellers” Sale medium have a sharply high conversion rate while selling “Analytical technology products”.</a:t>
            </a:r>
          </a:p>
          <a:p>
            <a:pPr marL="0" marR="0" lvl="0" indent="0" algn="l" rtl="0">
              <a:lnSpc>
                <a:spcPct val="100000"/>
              </a:lnSpc>
              <a:spcBef>
                <a:spcPts val="0"/>
              </a:spcBef>
              <a:spcAft>
                <a:spcPts val="0"/>
              </a:spcAft>
              <a:buNone/>
            </a:pPr>
            <a:endParaRPr lang="en-US" sz="1600" dirty="0">
              <a:latin typeface="Lato"/>
              <a:ea typeface="Lato"/>
              <a:cs typeface="Lato"/>
              <a:sym typeface="Lato"/>
            </a:endParaRPr>
          </a:p>
          <a:p>
            <a:pPr marL="0" marR="0" lvl="0" indent="0" algn="l" rtl="0">
              <a:lnSpc>
                <a:spcPct val="100000"/>
              </a:lnSpc>
              <a:spcBef>
                <a:spcPts val="0"/>
              </a:spcBef>
              <a:spcAft>
                <a:spcPts val="0"/>
              </a:spcAft>
              <a:buNone/>
            </a:pPr>
            <a:endParaRPr lang="en-US" sz="1600" dirty="0">
              <a:latin typeface="Lato"/>
              <a:ea typeface="Lato"/>
              <a:cs typeface="Lato"/>
              <a:sym typeface="Lato"/>
            </a:endParaRPr>
          </a:p>
          <a:p>
            <a:pPr marL="0" marR="0" lvl="0" indent="0" algn="l" rtl="0">
              <a:lnSpc>
                <a:spcPct val="100000"/>
              </a:lnSpc>
              <a:spcBef>
                <a:spcPts val="0"/>
              </a:spcBef>
              <a:spcAft>
                <a:spcPts val="0"/>
              </a:spcAft>
              <a:buNone/>
            </a:pPr>
            <a:endParaRPr lang="en-US" sz="1600" dirty="0">
              <a:latin typeface="Lato"/>
              <a:ea typeface="Lato"/>
              <a:cs typeface="Lato"/>
              <a:sym typeface="Lato"/>
            </a:endParaRPr>
          </a:p>
          <a:p>
            <a:r>
              <a:rPr lang="en-US" sz="2000" b="1" u="sng" dirty="0">
                <a:latin typeface="Lato"/>
                <a:ea typeface="Lato"/>
                <a:cs typeface="Lato"/>
                <a:sym typeface="Lato"/>
              </a:rPr>
              <a:t>Engage clients for “at least 90 days in the sales stage”:</a:t>
            </a:r>
            <a:endParaRPr lang="en-US" sz="2000" b="1" i="0" u="sng" strike="noStrike" cap="none" dirty="0">
              <a:solidFill>
                <a:srgbClr val="000000"/>
              </a:solidFill>
              <a:latin typeface="Lato"/>
              <a:ea typeface="Lato"/>
              <a:cs typeface="Lato"/>
              <a:sym typeface="Lato"/>
            </a:endParaRPr>
          </a:p>
          <a:p>
            <a:r>
              <a:rPr lang="en-US" sz="1600" b="0" i="0" u="none" strike="noStrike" cap="none" dirty="0">
                <a:solidFill>
                  <a:srgbClr val="000000"/>
                </a:solidFill>
                <a:latin typeface="Lato"/>
                <a:ea typeface="Lato"/>
                <a:cs typeface="Lato"/>
                <a:sym typeface="Lato"/>
              </a:rPr>
              <a:t>According to the line chart depicted in one of the previous slides </a:t>
            </a:r>
            <a:r>
              <a:rPr lang="en-US" sz="1600" b="0" i="0" u="none" strike="noStrike" cap="none" dirty="0">
                <a:solidFill>
                  <a:srgbClr val="FF0000"/>
                </a:solidFill>
                <a:latin typeface="Lato"/>
                <a:ea typeface="Lato"/>
                <a:cs typeface="Lato"/>
                <a:sym typeface="Lato"/>
              </a:rPr>
              <a:t>(Slide number - 22)</a:t>
            </a:r>
            <a:r>
              <a:rPr lang="en-US" sz="1600" b="0" i="0" u="none" strike="noStrike" cap="none" dirty="0">
                <a:solidFill>
                  <a:srgbClr val="000000"/>
                </a:solidFill>
                <a:latin typeface="Lato"/>
                <a:ea typeface="Lato"/>
                <a:cs typeface="Lato"/>
                <a:sym typeface="Lato"/>
              </a:rPr>
              <a:t>, the clients who spend “more than 93 days in the sales stage” have a “100% conversion rate”, irrespective of any other factors.</a:t>
            </a:r>
          </a:p>
          <a:p>
            <a:pPr marL="0" marR="0" lvl="0" indent="0" algn="l" rtl="0">
              <a:lnSpc>
                <a:spcPct val="100000"/>
              </a:lnSpc>
              <a:spcBef>
                <a:spcPts val="0"/>
              </a:spcBef>
              <a:spcAft>
                <a:spcPts val="0"/>
              </a:spcAft>
              <a:buNone/>
            </a:pPr>
            <a:endParaRPr sz="1600" i="0" strike="noStrike" cap="none" dirty="0">
              <a:solidFill>
                <a:srgbClr val="000000"/>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III B : Presenting Findings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pic>
        <p:nvPicPr>
          <p:cNvPr id="19458" name="Picture 2">
            <a:extLst>
              <a:ext uri="{FF2B5EF4-FFF2-40B4-BE49-F238E27FC236}">
                <a16:creationId xmlns:a16="http://schemas.microsoft.com/office/drawing/2014/main" id="{EF515ECB-84C5-725D-6FBE-1DB7083802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34521"/>
            <a:ext cx="1524000" cy="73342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27;p29">
            <a:extLst>
              <a:ext uri="{FF2B5EF4-FFF2-40B4-BE49-F238E27FC236}">
                <a16:creationId xmlns:a16="http://schemas.microsoft.com/office/drawing/2014/main" id="{937FCB6C-876E-1058-A5A6-A929F741B510}"/>
              </a:ext>
            </a:extLst>
          </p:cNvPr>
          <p:cNvSpPr txBox="1"/>
          <p:nvPr/>
        </p:nvSpPr>
        <p:spPr>
          <a:xfrm>
            <a:off x="495200" y="1701372"/>
            <a:ext cx="11201599" cy="492210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sng" strike="noStrike" cap="none" dirty="0">
                <a:solidFill>
                  <a:srgbClr val="000000"/>
                </a:solidFill>
                <a:latin typeface="Lato"/>
                <a:ea typeface="Lato"/>
                <a:cs typeface="Lato"/>
                <a:sym typeface="Lato"/>
              </a:rPr>
              <a:t>Target customers who “generate a revenue less than $25K” in the current year</a:t>
            </a:r>
            <a:r>
              <a:rPr lang="en-US" sz="2000" b="1" u="sng" dirty="0">
                <a:latin typeface="Lato"/>
                <a:ea typeface="Lato"/>
                <a:cs typeface="Lato"/>
                <a:sym typeface="Lato"/>
              </a:rPr>
              <a:t>:</a:t>
            </a:r>
            <a:endParaRPr lang="en-US" sz="2000" b="1" i="0" u="sng" strike="noStrike" cap="none" dirty="0">
              <a:solidFill>
                <a:srgbClr val="000000"/>
              </a:solidFill>
              <a:latin typeface="Lato"/>
              <a:ea typeface="Lato"/>
              <a:cs typeface="Lato"/>
              <a:sym typeface="Lato"/>
            </a:endParaRPr>
          </a:p>
          <a:p>
            <a:r>
              <a:rPr lang="en-US" sz="1600" b="0" i="0" u="none" strike="noStrike" cap="none" dirty="0">
                <a:solidFill>
                  <a:srgbClr val="000000"/>
                </a:solidFill>
                <a:latin typeface="Lato"/>
                <a:ea typeface="Lato"/>
                <a:cs typeface="Lato"/>
                <a:sym typeface="Lato"/>
              </a:rPr>
              <a:t>It can be inferred from the line chart shown previously </a:t>
            </a:r>
            <a:r>
              <a:rPr lang="en-US" sz="1600" b="0" i="0" u="none" strike="noStrike" cap="none" dirty="0">
                <a:solidFill>
                  <a:srgbClr val="FF0000"/>
                </a:solidFill>
                <a:latin typeface="Lato"/>
                <a:ea typeface="Lato"/>
                <a:cs typeface="Lato"/>
                <a:sym typeface="Lato"/>
              </a:rPr>
              <a:t>(Slide number - 20) </a:t>
            </a:r>
            <a:r>
              <a:rPr lang="en-US" sz="1600" b="0" i="0" u="none" strike="noStrike" cap="none" dirty="0">
                <a:solidFill>
                  <a:srgbClr val="000000"/>
                </a:solidFill>
                <a:latin typeface="Lato"/>
                <a:ea typeface="Lato"/>
                <a:cs typeface="Lato"/>
                <a:sym typeface="Lato"/>
              </a:rPr>
              <a:t>that “the number of clients who did not generate any revenue in the past year” was the “most targeted” segment but its conversion rate was “extremely low”. However, “the section of clients who generated a revenue in between $0K to $25K”  had a whopping conversion rate of nearly 83%.</a:t>
            </a:r>
          </a:p>
          <a:p>
            <a:pPr marL="0" marR="0" lvl="0" indent="0" algn="l" rtl="0">
              <a:lnSpc>
                <a:spcPct val="100000"/>
              </a:lnSpc>
              <a:spcBef>
                <a:spcPts val="0"/>
              </a:spcBef>
              <a:spcAft>
                <a:spcPts val="0"/>
              </a:spcAft>
              <a:buNone/>
            </a:pPr>
            <a:endParaRPr lang="en-IN" sz="1600" dirty="0">
              <a:latin typeface="Lato"/>
              <a:ea typeface="Lato"/>
              <a:cs typeface="Lato"/>
              <a:sym typeface="Lato"/>
            </a:endParaRPr>
          </a:p>
          <a:p>
            <a:pPr marL="0" marR="0" lvl="0" indent="0" algn="l" rtl="0">
              <a:lnSpc>
                <a:spcPct val="100000"/>
              </a:lnSpc>
              <a:spcBef>
                <a:spcPts val="0"/>
              </a:spcBef>
              <a:spcAft>
                <a:spcPts val="0"/>
              </a:spcAft>
              <a:buNone/>
            </a:pPr>
            <a:endParaRPr lang="en-IN" sz="1600" dirty="0">
              <a:latin typeface="Lato"/>
              <a:ea typeface="Lato"/>
              <a:cs typeface="Lato"/>
              <a:sym typeface="Lato"/>
            </a:endParaRPr>
          </a:p>
          <a:p>
            <a:pPr marL="0" marR="0" lvl="0" indent="0" algn="l" rtl="0">
              <a:lnSpc>
                <a:spcPct val="100000"/>
              </a:lnSpc>
              <a:spcBef>
                <a:spcPts val="0"/>
              </a:spcBef>
              <a:spcAft>
                <a:spcPts val="0"/>
              </a:spcAft>
              <a:buNone/>
            </a:pPr>
            <a:endParaRPr lang="en-IN"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2000" b="1" u="sng" dirty="0">
                <a:latin typeface="Lato"/>
                <a:ea typeface="Lato"/>
                <a:cs typeface="Lato"/>
                <a:sym typeface="Lato"/>
              </a:rPr>
              <a:t>Use “Online Leads” as the primary Sales Medium in “Chennai”</a:t>
            </a:r>
            <a:r>
              <a:rPr lang="en-US" sz="2000" b="1" i="0" u="sng" strike="noStrike" cap="none" dirty="0">
                <a:solidFill>
                  <a:srgbClr val="000000"/>
                </a:solidFill>
                <a:latin typeface="Lato"/>
                <a:ea typeface="Lato"/>
                <a:cs typeface="Lato"/>
                <a:sym typeface="Lato"/>
              </a:rPr>
              <a:t>:</a:t>
            </a:r>
          </a:p>
          <a:p>
            <a:r>
              <a:rPr lang="en-IN" sz="1600" b="0" i="0" u="none" strike="noStrike" cap="none" dirty="0">
                <a:solidFill>
                  <a:srgbClr val="000000"/>
                </a:solidFill>
                <a:latin typeface="Lato"/>
                <a:ea typeface="Lato"/>
                <a:cs typeface="Lato"/>
                <a:sym typeface="Lato"/>
              </a:rPr>
              <a:t>This is because “Online Leads” as the B2B Sales Medium had a drastically higher conversion rate </a:t>
            </a:r>
            <a:r>
              <a:rPr lang="en-IN" sz="1600" dirty="0">
                <a:latin typeface="Lato"/>
                <a:ea typeface="Lato"/>
                <a:cs typeface="Lato"/>
                <a:sym typeface="Lato"/>
              </a:rPr>
              <a:t>in</a:t>
            </a:r>
            <a:r>
              <a:rPr lang="en-IN" sz="1600" b="0" i="0" u="none" strike="noStrike" cap="none" dirty="0">
                <a:solidFill>
                  <a:srgbClr val="000000"/>
                </a:solidFill>
                <a:latin typeface="Lato"/>
                <a:ea typeface="Lato"/>
                <a:cs typeface="Lato"/>
                <a:sym typeface="Lato"/>
              </a:rPr>
              <a:t> Chennai when compared to all the other cities by a huge margin. So, despite having a very low average conversion rate across all the cities, “Online Leads” can still be used as a B2B Sales Medium for Chennai specifically as shown in the clustered column chart </a:t>
            </a:r>
            <a:r>
              <a:rPr lang="en-IN" sz="1600" b="0" i="0" u="none" strike="noStrike" cap="none" dirty="0">
                <a:solidFill>
                  <a:srgbClr val="FF0000"/>
                </a:solidFill>
                <a:latin typeface="Lato"/>
                <a:ea typeface="Lato"/>
                <a:cs typeface="Lato"/>
                <a:sym typeface="Lato"/>
              </a:rPr>
              <a:t>(Slide number - 21)</a:t>
            </a:r>
            <a:r>
              <a:rPr lang="en-IN" sz="1600" b="0" i="0" u="none" strike="noStrike" cap="none" dirty="0">
                <a:solidFill>
                  <a:schemeClr val="tx1"/>
                </a:solidFill>
                <a:latin typeface="Lato"/>
                <a:ea typeface="Lato"/>
                <a:cs typeface="Lato"/>
                <a:sym typeface="Lato"/>
              </a:rPr>
              <a:t>.</a:t>
            </a:r>
          </a:p>
          <a:p>
            <a:endParaRPr lang="en-IN" sz="1600" dirty="0">
              <a:latin typeface="Lato"/>
              <a:ea typeface="Lato"/>
              <a:cs typeface="Lato"/>
              <a:sym typeface="Lato"/>
            </a:endParaRPr>
          </a:p>
          <a:p>
            <a:endParaRPr lang="en-IN" sz="1600" dirty="0">
              <a:latin typeface="Lato"/>
              <a:ea typeface="Lato"/>
              <a:cs typeface="Lato"/>
              <a:sym typeface="Lato"/>
            </a:endParaRPr>
          </a:p>
          <a:p>
            <a:endParaRPr lang="en-IN" sz="1600" dirty="0">
              <a:latin typeface="Lato"/>
              <a:ea typeface="Lato"/>
              <a:cs typeface="Lato"/>
              <a:sym typeface="Lato"/>
            </a:endParaRPr>
          </a:p>
          <a:p>
            <a:r>
              <a:rPr lang="en-US" sz="2000" b="1" u="sng" dirty="0">
                <a:latin typeface="Lato"/>
                <a:ea typeface="Lato"/>
                <a:cs typeface="Lato"/>
                <a:sym typeface="Lato"/>
              </a:rPr>
              <a:t>Target customers “having potential revenues less than 10K” </a:t>
            </a:r>
            <a:r>
              <a:rPr lang="en-US" sz="2000" b="1" i="0" u="sng" strike="noStrike" cap="none" dirty="0">
                <a:solidFill>
                  <a:srgbClr val="000000"/>
                </a:solidFill>
                <a:latin typeface="Lato"/>
                <a:ea typeface="Lato"/>
                <a:cs typeface="Lato"/>
                <a:sym typeface="Lato"/>
              </a:rPr>
              <a:t>:</a:t>
            </a:r>
          </a:p>
          <a:p>
            <a:r>
              <a:rPr lang="en-US" sz="1600" dirty="0">
                <a:latin typeface="Lato"/>
                <a:ea typeface="Lato"/>
                <a:cs typeface="Lato"/>
                <a:sym typeface="Lato"/>
              </a:rPr>
              <a:t>It can be evidently seen from the conditionally formatted pivot table </a:t>
            </a:r>
            <a:r>
              <a:rPr lang="en-US" sz="1600" dirty="0">
                <a:solidFill>
                  <a:srgbClr val="FF0000"/>
                </a:solidFill>
                <a:latin typeface="Lato"/>
                <a:ea typeface="Lato"/>
                <a:cs typeface="Lato"/>
                <a:sym typeface="Lato"/>
              </a:rPr>
              <a:t>(Slide number - 19) </a:t>
            </a:r>
            <a:r>
              <a:rPr lang="en-US" sz="1600" dirty="0">
                <a:latin typeface="Lato"/>
                <a:ea typeface="Lato"/>
                <a:cs typeface="Lato"/>
                <a:sym typeface="Lato"/>
              </a:rPr>
              <a:t>that clients having “potential revenue in between $40K to $50K” have a very “low conversion rate of about 11.7%”. On the contrary, those with “potential revenue less than $10K” have a high conversion rate, nearly “double the average conversion rate”.   </a:t>
            </a:r>
            <a:endParaRPr lang="en-US" sz="1600" b="0" i="0" u="none" strike="noStrike" cap="none" dirty="0">
              <a:solidFill>
                <a:srgbClr val="000000"/>
              </a:solidFill>
              <a:latin typeface="Lato"/>
              <a:ea typeface="Lato"/>
              <a:cs typeface="Lato"/>
              <a:sym typeface="Lato"/>
            </a:endParaRPr>
          </a:p>
          <a:p>
            <a:endParaRPr lang="en-US" sz="2000" b="1" i="0" u="sng" strike="noStrike" cap="none" dirty="0">
              <a:solidFill>
                <a:srgbClr val="000000"/>
              </a:solidFill>
              <a:latin typeface="Lato"/>
              <a:ea typeface="Lato"/>
              <a:cs typeface="Lato"/>
              <a:sym typeface="Lato"/>
            </a:endParaRPr>
          </a:p>
          <a:p>
            <a:endParaRPr lang="en-IN" sz="1600" dirty="0">
              <a:latin typeface="Lato"/>
              <a:ea typeface="Lato"/>
              <a:cs typeface="Lato"/>
              <a:sym typeface="Lato"/>
            </a:endParaRPr>
          </a:p>
          <a:p>
            <a:endParaRPr lang="en-IN"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Tree>
    <p:extLst>
      <p:ext uri="{BB962C8B-B14F-4D97-AF65-F5344CB8AC3E}">
        <p14:creationId xmlns:p14="http://schemas.microsoft.com/office/powerpoint/2010/main" val="1936424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 : 2. Understanding the Problem</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Situation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What type of platform is being used to develop the software product?</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What is the status of the reports that the company has?</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What is the current situation of the marketing team and its conversion rate?</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sz="1400" b="0" i="0" u="none" strike="noStrike" cap="none" dirty="0">
                  <a:solidFill>
                    <a:srgbClr val="000000"/>
                  </a:solidFill>
                  <a:latin typeface="Lato"/>
                  <a:ea typeface="Lato"/>
                  <a:cs typeface="Lato"/>
                  <a:sym typeface="Lato"/>
                </a:rPr>
                <a:t> </a:t>
              </a:r>
              <a:endParaRPr sz="1400" b="0" i="0" u="none" strike="noStrike" cap="none" dirty="0">
                <a:solidFill>
                  <a:srgbClr val="000000"/>
                </a:solidFill>
                <a:latin typeface="Lato"/>
                <a:ea typeface="Lato"/>
                <a:cs typeface="Lato"/>
                <a:sym typeface="Lato"/>
              </a:endParaRPr>
            </a:p>
          </p:txBody>
        </p:sp>
        <p:sp>
          <p:nvSpPr>
            <p:cNvPr id="114" name="Google Shape;114;p15"/>
            <p:cNvSpPr txBox="1"/>
            <p:nvPr/>
          </p:nvSpPr>
          <p:spPr>
            <a:xfrm>
              <a:off x="2830335" y="4726688"/>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What is the main problem leading to such low conversion rates?</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Are the customers not fully satisfied with the prototype?</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Is the right segment of customers being targeted for the sale of the product?</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 </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dirty="0"/>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Implication</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What impact do these low conversions have on the company?</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How did cost cutting in various channels affect the company?</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Do the customers </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endParaRPr dirty="0"/>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Need-Payoff</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Would it help if we try to improve the quality of the final product?</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Would it help if we try to analyze the type of potential clients being approached for the product?</a:t>
              </a:r>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How will </a:t>
              </a:r>
            </a:p>
            <a:p>
              <a:pPr marL="0" marR="0" lvl="0" indent="0" algn="l" rtl="0">
                <a:lnSpc>
                  <a:spcPct val="100000"/>
                </a:lnSpc>
                <a:spcBef>
                  <a:spcPts val="0"/>
                </a:spcBef>
                <a:spcAft>
                  <a:spcPts val="0"/>
                </a:spcAft>
                <a:buNone/>
              </a:pPr>
              <a:endParaRPr dirty="0"/>
            </a:p>
          </p:txBody>
        </p:sp>
      </p:grpSp>
      <p:pic>
        <p:nvPicPr>
          <p:cNvPr id="4098" name="Picture 2">
            <a:extLst>
              <a:ext uri="{FF2B5EF4-FFF2-40B4-BE49-F238E27FC236}">
                <a16:creationId xmlns:a16="http://schemas.microsoft.com/office/drawing/2014/main" id="{3AA2F4A2-948F-4640-F51C-3C29EC433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0" y="47078"/>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Framework Used</a:t>
            </a: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ea typeface="Lato"/>
                <a:cs typeface="Lato"/>
                <a:sym typeface="Lato"/>
              </a:rPr>
              <a:t>4 P’s framework.</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US"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Reason for using the selected framework</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t>The 4 P’s framework is used here because it effectively tells us whether the product designed by the company serves its purpose to the customer or not. Furthermore, it tells us about the effectiveness of the communication between the company and the client. Therefore, this framework will definitely help us to understand the problem clearly and develop an effective solution to it.</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How you have used the framework here</a:t>
            </a:r>
            <a:endParaRPr dirty="0"/>
          </a:p>
          <a:p>
            <a:pPr marL="0" marR="0" lvl="0" indent="0" algn="l" rtl="0">
              <a:lnSpc>
                <a:spcPct val="100000"/>
              </a:lnSpc>
              <a:spcBef>
                <a:spcPts val="0"/>
              </a:spcBef>
              <a:spcAft>
                <a:spcPts val="0"/>
              </a:spcAft>
              <a:buNone/>
            </a:pPr>
            <a:endParaRPr lang="en-US" dirty="0">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The leading cause of low conversion rate is divided into 4 major branches (4 P’s), i.e. Product, Price, Promotion and Place. Further, they are branched into subsequent branches until a hypotheses can be formulated for it. These hypotheses are assigned weightage according to the priorities assigned to them. Therefore, we generate a set of hypotheses to solve the problem.</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5122" name="Picture 2">
            <a:extLst>
              <a:ext uri="{FF2B5EF4-FFF2-40B4-BE49-F238E27FC236}">
                <a16:creationId xmlns:a16="http://schemas.microsoft.com/office/drawing/2014/main" id="{343A968B-FF48-E49A-D51F-E334705C4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pic>
        <p:nvPicPr>
          <p:cNvPr id="6146" name="Picture 2">
            <a:extLst>
              <a:ext uri="{FF2B5EF4-FFF2-40B4-BE49-F238E27FC236}">
                <a16:creationId xmlns:a16="http://schemas.microsoft.com/office/drawing/2014/main" id="{5CDF4712-1FE9-C21A-63B9-17FAF26A5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0552"/>
            <a:ext cx="1524000" cy="7334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4C7253F-ABFE-9A59-70C0-6C08DF2F67C5}"/>
              </a:ext>
            </a:extLst>
          </p:cNvPr>
          <p:cNvPicPr>
            <a:picLocks noChangeAspect="1"/>
          </p:cNvPicPr>
          <p:nvPr/>
        </p:nvPicPr>
        <p:blipFill>
          <a:blip r:embed="rId4"/>
          <a:stretch>
            <a:fillRect/>
          </a:stretch>
        </p:blipFill>
        <p:spPr>
          <a:xfrm>
            <a:off x="2388990" y="1626236"/>
            <a:ext cx="7414020" cy="5149739"/>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37" name="Google Shape;137;p18"/>
          <p:cNvGrpSpPr/>
          <p:nvPr/>
        </p:nvGrpSpPr>
        <p:grpSpPr>
          <a:xfrm>
            <a:off x="514664" y="2018270"/>
            <a:ext cx="11162675" cy="4585045"/>
            <a:chOff x="589265" y="4632920"/>
            <a:chExt cx="2041200" cy="228799"/>
          </a:xfrm>
        </p:grpSpPr>
        <p:sp>
          <p:nvSpPr>
            <p:cNvPr id="138" name="Google Shape;138;p18"/>
            <p:cNvSpPr txBox="1"/>
            <p:nvPr/>
          </p:nvSpPr>
          <p:spPr>
            <a:xfrm>
              <a:off x="589265" y="4632920"/>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dirty="0">
                  <a:solidFill>
                    <a:schemeClr val="dk1"/>
                  </a:solidFill>
                  <a:latin typeface="Lato"/>
                  <a:ea typeface="Lato"/>
                  <a:cs typeface="Lato"/>
                  <a:sym typeface="Lato"/>
                </a:rPr>
                <a:t>Branch 1</a:t>
              </a:r>
              <a:endParaRPr dirty="0">
                <a:solidFill>
                  <a:schemeClr val="dk1"/>
                </a:solidFill>
              </a:endParaRPr>
            </a:p>
            <a:p>
              <a:pPr marL="0" lvl="0" indent="0" algn="l" rtl="0">
                <a:spcBef>
                  <a:spcPts val="0"/>
                </a:spcBef>
                <a:spcAft>
                  <a:spcPts val="0"/>
                </a:spcAft>
                <a:buClr>
                  <a:schemeClr val="dk1"/>
                </a:buClr>
                <a:buFont typeface="Arial"/>
                <a:buNone/>
              </a:pPr>
              <a:endParaRPr lang="en-US"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dirty="0">
                  <a:solidFill>
                    <a:schemeClr val="dk1"/>
                  </a:solidFill>
                  <a:latin typeface="Lato"/>
                  <a:ea typeface="Lato"/>
                  <a:cs typeface="Lato"/>
                  <a:sym typeface="Lato"/>
                </a:rPr>
                <a:t>4Ps for Sales Pipeline Conversion – Promotion (P0) – Brand Image (P1) – What do people think about the company? (P1) </a:t>
              </a:r>
              <a:endParaRPr dirty="0">
                <a:solidFill>
                  <a:schemeClr val="dk1"/>
                </a:solidFill>
                <a:latin typeface="Lato"/>
                <a:ea typeface="Lato"/>
                <a:cs typeface="Lato"/>
                <a:sym typeface="Lato"/>
              </a:endParaRPr>
            </a:p>
          </p:txBody>
        </p:sp>
        <p:sp>
          <p:nvSpPr>
            <p:cNvPr id="139" name="Google Shape;139;p18"/>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2</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Promotion (P0) – Brand Image (P1) – How is our CSR visibility? (P2)</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7170" name="Picture 2">
            <a:extLst>
              <a:ext uri="{FF2B5EF4-FFF2-40B4-BE49-F238E27FC236}">
                <a16:creationId xmlns:a16="http://schemas.microsoft.com/office/drawing/2014/main" id="{FA6ED1F7-A857-8505-6778-ECC23B6FC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9126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46" name="Google Shape;146;p19"/>
          <p:cNvGrpSpPr/>
          <p:nvPr/>
        </p:nvGrpSpPr>
        <p:grpSpPr>
          <a:xfrm>
            <a:off x="514664" y="2009465"/>
            <a:ext cx="11162675" cy="4593842"/>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3</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Promotion (P0) – Marketing (P0) – Is the right point of contacts being targeted? (P0)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4</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Promotion (P0) – Marketing (P0) – Is there reduction in the number of marketing events? (P1)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8194" name="Picture 2">
            <a:extLst>
              <a:ext uri="{FF2B5EF4-FFF2-40B4-BE49-F238E27FC236}">
                <a16:creationId xmlns:a16="http://schemas.microsoft.com/office/drawing/2014/main" id="{35EA2329-C095-3EB6-21B1-ABAE703CA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25469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514664" y="2009465"/>
            <a:ext cx="11162675" cy="4593842"/>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5</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lvl="0" indent="0" algn="l" rtl="0">
                <a:spcBef>
                  <a:spcPts val="0"/>
                </a:spcBef>
                <a:spcAft>
                  <a:spcPts val="0"/>
                </a:spcAft>
                <a:buClr>
                  <a:schemeClr val="dk1"/>
                </a:buClr>
                <a:buFont typeface="Arial"/>
                <a:buNone/>
              </a:pPr>
              <a:r>
                <a:rPr lang="en-US" dirty="0">
                  <a:solidFill>
                    <a:schemeClr val="dk1"/>
                  </a:solidFill>
                  <a:latin typeface="Lato"/>
                  <a:ea typeface="Lato"/>
                  <a:cs typeface="Lato"/>
                  <a:sym typeface="Lato"/>
                </a:rPr>
                <a:t>4Ps for Sales Pipeline Conversion – Promotion (P0) – Marketing (P0) – Are we reaching out at the right time? (P1) </a:t>
              </a: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6</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Product (P0) – Prototype – Is the prototype designed according to the needs of the customer? (P1)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9218" name="Picture 2">
            <a:extLst>
              <a:ext uri="{FF2B5EF4-FFF2-40B4-BE49-F238E27FC236}">
                <a16:creationId xmlns:a16="http://schemas.microsoft.com/office/drawing/2014/main" id="{F89BEE96-A29C-962D-97A0-A751930F3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87113"/>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514664" y="2009465"/>
            <a:ext cx="11162675" cy="4593842"/>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7</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Product (P0) – Actual Product – Is the final product up to date with the current market situation? (P0)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Lato"/>
                  <a:ea typeface="Lato"/>
                  <a:cs typeface="Lato"/>
                  <a:sym typeface="Lato"/>
                </a:rPr>
                <a:t>Branch 8</a:t>
              </a:r>
              <a:endParaRPr dirty="0"/>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r>
                <a:rPr lang="en-US" dirty="0">
                  <a:solidFill>
                    <a:schemeClr val="dk1"/>
                  </a:solidFill>
                  <a:latin typeface="Lato"/>
                  <a:ea typeface="Lato"/>
                  <a:cs typeface="Lato"/>
                  <a:sym typeface="Lato"/>
                </a:rPr>
                <a:t>4Ps for Sales Pipeline Conversion - Product (P0) – Actual Product – Are there any quality issues with the product? (P1) </a:t>
              </a:r>
            </a:p>
            <a:p>
              <a:pPr marL="0" marR="0" lvl="0" indent="0" algn="l" rtl="0">
                <a:lnSpc>
                  <a:spcPct val="100000"/>
                </a:lnSpc>
                <a:spcBef>
                  <a:spcPts val="0"/>
                </a:spcBef>
                <a:spcAft>
                  <a:spcPts val="0"/>
                </a:spcAft>
                <a:buNone/>
              </a:pPr>
              <a:endParaRPr sz="1100" b="0" i="0" u="none" strike="noStrike" cap="none" dirty="0">
                <a:solidFill>
                  <a:srgbClr val="000000"/>
                </a:solidFill>
                <a:latin typeface="Lato"/>
                <a:ea typeface="Lato"/>
                <a:cs typeface="Lato"/>
                <a:sym typeface="Lato"/>
              </a:endParaRPr>
            </a:p>
          </p:txBody>
        </p:sp>
      </p:grpSp>
      <p:pic>
        <p:nvPicPr>
          <p:cNvPr id="10242" name="Picture 2">
            <a:extLst>
              <a:ext uri="{FF2B5EF4-FFF2-40B4-BE49-F238E27FC236}">
                <a16:creationId xmlns:a16="http://schemas.microsoft.com/office/drawing/2014/main" id="{680BC2A1-2D92-559D-C29D-A3D84CB483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1800" y="136040"/>
            <a:ext cx="1524000" cy="733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3615</TotalTime>
  <Words>3563</Words>
  <Application>Microsoft Office PowerPoint</Application>
  <PresentationFormat>Widescreen</PresentationFormat>
  <Paragraphs>536</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Lato</vt:lpstr>
      <vt:lpstr>Arial</vt:lpstr>
      <vt:lpstr>Calibri</vt:lpstr>
      <vt:lpstr>Office Theme</vt:lpstr>
      <vt:lpstr>ASSIGNMENT   Name: Prakhar</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dc:creator>Prakhar</dc:creator>
  <cp:lastModifiedBy>PRAKHAR</cp:lastModifiedBy>
  <cp:revision>23</cp:revision>
  <dcterms:modified xsi:type="dcterms:W3CDTF">2023-06-11T18:03:35Z</dcterms:modified>
</cp:coreProperties>
</file>