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7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7" r:id="rId36"/>
    <p:sldId id="340" r:id="rId37"/>
    <p:sldId id="344" r:id="rId38"/>
    <p:sldId id="341" r:id="rId39"/>
    <p:sldId id="342" r:id="rId40"/>
    <p:sldId id="346" r:id="rId41"/>
    <p:sldId id="334" r:id="rId42"/>
    <p:sldId id="288" r:id="rId43"/>
    <p:sldId id="290" r:id="rId44"/>
    <p:sldId id="291" r:id="rId45"/>
    <p:sldId id="325" r:id="rId46"/>
    <p:sldId id="294" r:id="rId47"/>
    <p:sldId id="327" r:id="rId48"/>
    <p:sldId id="331" r:id="rId49"/>
    <p:sldId id="333" r:id="rId50"/>
    <p:sldId id="335" r:id="rId51"/>
    <p:sldId id="323" r:id="rId52"/>
    <p:sldId id="289" r:id="rId53"/>
    <p:sldId id="336" r:id="rId54"/>
    <p:sldId id="337" r:id="rId55"/>
    <p:sldId id="338" r:id="rId56"/>
    <p:sldId id="349" r:id="rId57"/>
    <p:sldId id="339" r:id="rId58"/>
    <p:sldId id="348" r:id="rId59"/>
    <p:sldId id="314" r:id="rId60"/>
    <p:sldId id="324" r:id="rId61"/>
    <p:sldId id="301" r:id="rId62"/>
    <p:sldId id="304" r:id="rId63"/>
    <p:sldId id="302" r:id="rId64"/>
    <p:sldId id="303" r:id="rId65"/>
    <p:sldId id="307" r:id="rId66"/>
    <p:sldId id="328" r:id="rId67"/>
    <p:sldId id="330" r:id="rId68"/>
    <p:sldId id="350" r:id="rId69"/>
    <p:sldId id="351" r:id="rId70"/>
    <p:sldId id="284" r:id="rId7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microsoft.com/office/2016/11/relationships/changesInfo" Target="changesInfos/changesInfo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dev !" userId="8aba5489e8a669ae" providerId="LiveId" clId="{937328F1-9B92-40E4-AE65-5A713EC387F4}"/>
    <pc:docChg chg="custSel modSld">
      <pc:chgData name="Mahadev !" userId="8aba5489e8a669ae" providerId="LiveId" clId="{937328F1-9B92-40E4-AE65-5A713EC387F4}" dt="2025-04-01T05:18:01.161" v="66" actId="20577"/>
      <pc:docMkLst>
        <pc:docMk/>
      </pc:docMkLst>
      <pc:sldChg chg="modSp mod">
        <pc:chgData name="Mahadev !" userId="8aba5489e8a669ae" providerId="LiveId" clId="{937328F1-9B92-40E4-AE65-5A713EC387F4}" dt="2025-04-01T05:11:18.560" v="27" actId="20577"/>
        <pc:sldMkLst>
          <pc:docMk/>
          <pc:sldMk cId="0" sldId="281"/>
        </pc:sldMkLst>
        <pc:graphicFrameChg chg="modGraphic">
          <ac:chgData name="Mahadev !" userId="8aba5489e8a669ae" providerId="LiveId" clId="{937328F1-9B92-40E4-AE65-5A713EC387F4}" dt="2025-04-01T05:11:18.560" v="27" actId="20577"/>
          <ac:graphicFrameMkLst>
            <pc:docMk/>
            <pc:sldMk cId="0" sldId="281"/>
            <ac:graphicFrameMk id="712" creationId="{00000000-0000-0000-0000-000000000000}"/>
          </ac:graphicFrameMkLst>
        </pc:graphicFrameChg>
      </pc:sldChg>
      <pc:sldChg chg="modSp mod">
        <pc:chgData name="Mahadev !" userId="8aba5489e8a669ae" providerId="LiveId" clId="{937328F1-9B92-40E4-AE65-5A713EC387F4}" dt="2025-04-01T05:18:01.161" v="66" actId="20577"/>
        <pc:sldMkLst>
          <pc:docMk/>
          <pc:sldMk cId="0" sldId="283"/>
        </pc:sldMkLst>
        <pc:spChg chg="mod">
          <ac:chgData name="Mahadev !" userId="8aba5489e8a669ae" providerId="LiveId" clId="{937328F1-9B92-40E4-AE65-5A713EC387F4}" dt="2025-04-01T05:14:40.468" v="29" actId="20577"/>
          <ac:spMkLst>
            <pc:docMk/>
            <pc:sldMk cId="0" sldId="283"/>
            <ac:spMk id="717" creationId="{00000000-0000-0000-0000-000000000000}"/>
          </ac:spMkLst>
        </pc:spChg>
        <pc:spChg chg="mod">
          <ac:chgData name="Mahadev !" userId="8aba5489e8a669ae" providerId="LiveId" clId="{937328F1-9B92-40E4-AE65-5A713EC387F4}" dt="2025-04-01T05:15:03.819" v="30" actId="115"/>
          <ac:spMkLst>
            <pc:docMk/>
            <pc:sldMk cId="0" sldId="283"/>
            <ac:spMk id="736" creationId="{00000000-0000-0000-0000-000000000000}"/>
          </ac:spMkLst>
        </pc:spChg>
        <pc:spChg chg="mod">
          <ac:chgData name="Mahadev !" userId="8aba5489e8a669ae" providerId="LiveId" clId="{937328F1-9B92-40E4-AE65-5A713EC387F4}" dt="2025-04-01T05:17:10.766" v="56" actId="20577"/>
          <ac:spMkLst>
            <pc:docMk/>
            <pc:sldMk cId="0" sldId="283"/>
            <ac:spMk id="738" creationId="{00000000-0000-0000-0000-000000000000}"/>
          </ac:spMkLst>
        </pc:spChg>
        <pc:spChg chg="mod">
          <ac:chgData name="Mahadev !" userId="8aba5489e8a669ae" providerId="LiveId" clId="{937328F1-9B92-40E4-AE65-5A713EC387F4}" dt="2025-04-01T05:18:01.161" v="66" actId="20577"/>
          <ac:spMkLst>
            <pc:docMk/>
            <pc:sldMk cId="0" sldId="283"/>
            <ac:spMk id="739" creationId="{00000000-0000-0000-0000-000000000000}"/>
          </ac:spMkLst>
        </pc:spChg>
        <pc:spChg chg="mod">
          <ac:chgData name="Mahadev !" userId="8aba5489e8a669ae" providerId="LiveId" clId="{937328F1-9B92-40E4-AE65-5A713EC387F4}" dt="2025-04-01T05:15:25.676" v="31" actId="115"/>
          <ac:spMkLst>
            <pc:docMk/>
            <pc:sldMk cId="0" sldId="283"/>
            <ac:spMk id="766" creationId="{00000000-0000-0000-0000-000000000000}"/>
          </ac:spMkLst>
        </pc:spChg>
        <pc:spChg chg="mod">
          <ac:chgData name="Mahadev !" userId="8aba5489e8a669ae" providerId="LiveId" clId="{937328F1-9B92-40E4-AE65-5A713EC387F4}" dt="2025-04-01T05:16:35.952" v="51" actId="20577"/>
          <ac:spMkLst>
            <pc:docMk/>
            <pc:sldMk cId="0" sldId="283"/>
            <ac:spMk id="779" creationId="{00000000-0000-0000-0000-000000000000}"/>
          </ac:spMkLst>
        </pc:spChg>
        <pc:spChg chg="mod">
          <ac:chgData name="Mahadev !" userId="8aba5489e8a669ae" providerId="LiveId" clId="{937328F1-9B92-40E4-AE65-5A713EC387F4}" dt="2025-04-01T05:10:29.211" v="15" actId="20577"/>
          <ac:spMkLst>
            <pc:docMk/>
            <pc:sldMk cId="0" sldId="283"/>
            <ac:spMk id="790" creationId="{00000000-0000-0000-0000-000000000000}"/>
          </ac:spMkLst>
        </pc:spChg>
        <pc:spChg chg="mod">
          <ac:chgData name="Mahadev !" userId="8aba5489e8a669ae" providerId="LiveId" clId="{937328F1-9B92-40E4-AE65-5A713EC387F4}" dt="2025-04-01T05:16:18.670" v="42" actId="20577"/>
          <ac:spMkLst>
            <pc:docMk/>
            <pc:sldMk cId="0" sldId="283"/>
            <ac:spMk id="797" creationId="{00000000-0000-0000-0000-000000000000}"/>
          </ac:spMkLst>
        </pc:spChg>
        <pc:spChg chg="mod">
          <ac:chgData name="Mahadev !" userId="8aba5489e8a669ae" providerId="LiveId" clId="{937328F1-9B92-40E4-AE65-5A713EC387F4}" dt="2025-04-01T05:15:49.279" v="36" actId="20577"/>
          <ac:spMkLst>
            <pc:docMk/>
            <pc:sldMk cId="0" sldId="283"/>
            <ac:spMk id="798" creationId="{00000000-0000-0000-0000-000000000000}"/>
          </ac:spMkLst>
        </pc:spChg>
        <pc:spChg chg="mod">
          <ac:chgData name="Mahadev !" userId="8aba5489e8a669ae" providerId="LiveId" clId="{937328F1-9B92-40E4-AE65-5A713EC387F4}" dt="2025-04-01T05:16:26.746" v="44" actId="20577"/>
          <ac:spMkLst>
            <pc:docMk/>
            <pc:sldMk cId="0" sldId="283"/>
            <ac:spMk id="8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366A7-DCD3-44FB-95F3-9D62B29E70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AB4E1-4511-47A6-98D7-F2F442EA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AB4E1-4511-47A6-98D7-F2F442EAA6A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9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D35D1-1115-4854-BE30-B4E3FAB025B6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3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36E5F0-EECD-43B0-9D9A-E7BFDF0A1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E5B3E1-89B4-41E8-B253-4041706929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F8C80C-0972-4A3D-9455-6DCA6E0B6E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8F201A-2B0E-4BB0-9A5C-32CE56F213F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76B4531-24A0-4657-AE85-1B37A827FA1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5B54E1-4078-404B-863F-0E4FB91BED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50EE5B3-AC96-4BE0-9DF4-2D2338E22C7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500392-11FE-4913-A615-EBE7076959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5A367F-E41C-4D31-A926-99896D000C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B2C9DE-A116-4C7B-A494-FC9F06FF2F2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CACADD-4039-40FC-816E-3302FC25B5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4A0EE1-CDFA-48D5-85CD-D7EE627B8E2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7E645B-CB0A-482B-B312-465526FF06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D63AA1-0653-4C68-9706-E538564AFB8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9E79291-935B-454E-B857-19F0A99D50C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C6BC96-8E57-451B-A1FE-AF10A8D7E92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C15C891-E07C-410B-A7D9-4DC77A9E852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797C7E9-37DC-4216-88FF-B55F7B9C20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F759D49-7D57-41C9-A8D3-D9DF8324CA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BBDBB2-C4AD-4420-89AC-60ED9F0B70D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C55867-DC66-471D-9CDE-91C0FD8AE5A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1718AB3-DDF4-4598-B82F-3D7BBF8AD6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11AF20-0874-4B10-B53B-C25194CEDD4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0E88D82-FBC2-4256-8C60-64D976D65F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AD0BE26-69DE-4AF1-8D37-1A8ABE946E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D26A31F-012C-4FC6-928C-E9F46C64E5D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E194D70-2677-4338-AEB0-2C94BB1E39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CB950F7-68C6-49EF-9479-FA7EDD3B8B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D717576-F460-46F0-A775-6A2EBD7E248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1682F86-2F5A-4104-8042-D2FC71E80A4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E35E26-D5DA-4EAA-B956-74118B4CF26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7D26FAE-949C-4AC2-90B9-E7747482FC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FE69792-7EAC-4277-BB79-69CA08A88F6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97AE8C-C821-466C-8B5B-560AD68FD4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F990C56-AD1E-4FAA-AD49-AAC73456C9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379C79-3229-4ECA-857D-1485CF32F9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3AC7586-076F-4076-8254-2638908B6EB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C229457-CEA4-428A-A43B-F780CB0D03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D8E073D-9B25-4C2C-B1E8-A9A76A8DF76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8FA2C3E-1891-4655-9627-9051160152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741B199-FCD6-4E17-903D-2E1F2A899BA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5B67555-A0E8-4201-ACC4-EAE8707405D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5860327-7A8F-49B9-B9B7-C148A78DCBE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9361C61-3CF0-4F51-9D45-389AAF211B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1444FF-F855-4996-A6AA-D6C6B528CA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B8E765F-7009-4C87-83AA-D22BD755BD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10AC2E7-02DC-4B2F-BD4E-7D59A1C186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C63BE45-3459-4129-B637-62F55E0C7A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8B9F450-265F-4225-A0CC-F4C76D6B5CB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5B47DFF-1B78-4B88-A84D-080996F2B9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1B82D73-9035-44B9-95FF-E9BFEF671F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1B30EE2-7CC8-4170-97DF-9363AB86217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7F2E6E7-DE29-451E-AC3D-DA64225A26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C70828D-5AF4-496F-B67B-49B60C8478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347E7B1-B751-41CB-A4B0-CD7E0C33772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B5B5A7-3E1E-441E-947F-13111CC848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7478AB0-E172-4F03-A3B2-32C32B19FC4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4F37FA3-1995-4C89-855B-E35AFC5F64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80FEF2E-8531-412A-999A-95F577DAD3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0994569-32EE-4BED-BF2E-993A306A0A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14104044-6383-4859-9DE9-88A9C4FC5A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6BF90E0-ED30-414F-95C9-5CD865AFD1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16F5C31-7812-4158-AFEF-4713F8FB5F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44BAF40-E152-4950-AABF-0165A7C24B3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522F9E6-A927-449C-8C56-2BF69B92E0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A1D272A-7D4A-48A7-9A4A-E091F6A1D4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904CBD-A0A7-4885-9DBD-E291719D03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4FE9942-ACB7-4DFF-99AB-5215C6480D7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503E890-154F-4733-A382-F52E1B4B174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BC3AD1E-F07B-4A48-80A6-6296E4B6A5C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FF44F1A-731D-493E-80E5-836D99BF71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42448C7-D5A8-4EF8-970E-AF02B0BB8E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1A06A451-4821-4116-B88D-A395459668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DFC1495-A841-498C-8121-5846B37C1CE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DCDFA65-D74B-4756-885A-A688E7E49D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A80AB1A-1AC2-415A-B4C7-586ECECE8A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5DF2C3D-9360-4925-B982-DB5CEDB883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01CDF3-9E33-4D1F-9DCB-1EC60F41ED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D1BCC38-083F-4F18-8597-1DBEB6023C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9519FB2-E2D8-4974-AED3-9D7DFE78B02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2E0A1F8-EABE-4AC7-8612-9C9DBEAAA3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999E8F9-1AD9-42D8-BF0E-A4778EA6ABB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C6A8CFA-7425-42C8-A3DD-52B9E2A445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67CBF5-F251-4DBE-8E68-3C9C757336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8760" y="273240"/>
            <a:ext cx="1097172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7760" y="6356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097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32BC04-D56B-4E1E-BAE8-F6E6564BC7D3}" type="slidenum">
              <a: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73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7760" y="6356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097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3F8F70-6102-4BB3-BEBF-B9106F75909F}" type="slidenum">
              <a: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73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7760" y="6356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097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2FA708-B865-49F3-9901-0F9BC9AE439B}" type="slidenum">
              <a: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73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4037760" y="6356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86097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8355C5-C83A-4D34-9CBA-0C51825EFA81}" type="slidenum">
              <a: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8373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3"/>
          </p:nvPr>
        </p:nvSpPr>
        <p:spPr>
          <a:xfrm>
            <a:off x="4037760" y="6356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4"/>
          </p:nvPr>
        </p:nvSpPr>
        <p:spPr>
          <a:xfrm>
            <a:off x="86097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B86456-584C-4784-A5C7-49BC63720741}" type="slidenum">
              <a: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5"/>
          </p:nvPr>
        </p:nvSpPr>
        <p:spPr>
          <a:xfrm>
            <a:off x="8373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ftr" idx="16"/>
          </p:nvPr>
        </p:nvSpPr>
        <p:spPr>
          <a:xfrm>
            <a:off x="4037760" y="6356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17"/>
          </p:nvPr>
        </p:nvSpPr>
        <p:spPr>
          <a:xfrm>
            <a:off x="86097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FE5D7E-0A09-46F1-8A58-4EB30AD3FEB6}" type="slidenum">
              <a: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18"/>
          </p:nvPr>
        </p:nvSpPr>
        <p:spPr>
          <a:xfrm>
            <a:off x="8373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0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ftr" idx="19"/>
          </p:nvPr>
        </p:nvSpPr>
        <p:spPr>
          <a:xfrm>
            <a:off x="4037760" y="63561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ldNum" idx="20"/>
          </p:nvPr>
        </p:nvSpPr>
        <p:spPr>
          <a:xfrm>
            <a:off x="86097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81C94A-A2F8-459F-A8F1-F8AFBFF9E946}" type="slidenum">
              <a:rPr lang="en-IN" sz="1400" b="0" strike="noStrike" spc="-1">
                <a:solidFill>
                  <a:srgbClr val="B2B2B2"/>
                </a:solidFill>
                <a:latin typeface="Times New Roman"/>
                <a:ea typeface="DejaVu Sans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dt" idx="21"/>
          </p:nvPr>
        </p:nvSpPr>
        <p:spPr>
          <a:xfrm>
            <a:off x="837360" y="6356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object 2"/>
          <p:cNvSpPr/>
          <p:nvPr/>
        </p:nvSpPr>
        <p:spPr>
          <a:xfrm>
            <a:off x="5964840" y="618120"/>
            <a:ext cx="2232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IN" sz="2400" b="1" strike="noStrike" spc="-114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124160" y="1037880"/>
            <a:ext cx="3940920" cy="115488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algn="ctr">
              <a:lnSpc>
                <a:spcPts val="2866"/>
              </a:lnSpc>
              <a:spcBef>
                <a:spcPts val="105"/>
              </a:spcBef>
              <a:buNone/>
            </a:pPr>
            <a:r>
              <a:rPr lang="en-IN" sz="2400" b="1" strike="noStrike" spc="-41">
                <a:solidFill>
                  <a:srgbClr val="000000"/>
                </a:solidFill>
                <a:latin typeface="Times New Roman"/>
                <a:ea typeface="DejaVu Sans"/>
              </a:rPr>
              <a:t>PROJECT</a:t>
            </a:r>
            <a:r>
              <a:rPr lang="en-IN" sz="2400" b="1" strike="noStrike" spc="-9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PRESENTATION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ts val="2866"/>
              </a:lnSpc>
              <a:buNone/>
            </a:pPr>
            <a:r>
              <a:rPr lang="en-IN" sz="240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O</a:t>
            </a:r>
            <a:r>
              <a:rPr lang="en-US" sz="240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89" name="object 4"/>
          <p:cNvSpPr/>
          <p:nvPr/>
        </p:nvSpPr>
        <p:spPr>
          <a:xfrm>
            <a:off x="2590200" y="1724040"/>
            <a:ext cx="7235640" cy="3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2400" b="1" strike="noStrike" spc="75">
                <a:solidFill>
                  <a:srgbClr val="000000"/>
                </a:solidFill>
                <a:latin typeface="Times New Roman"/>
                <a:ea typeface="DejaVu Sans"/>
              </a:rPr>
              <a:t>ONLINE HOSPITAL MANAGEMENT </a:t>
            </a:r>
            <a:r>
              <a:rPr lang="en-US" sz="2400" b="1" strike="noStrike" spc="-21">
                <a:solidFill>
                  <a:srgbClr val="000000"/>
                </a:solidFill>
                <a:latin typeface="Times New Roman"/>
                <a:ea typeface="DejaVu Sans"/>
              </a:rPr>
              <a:t>SYSTEM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90" name="object 5"/>
          <p:cNvSpPr/>
          <p:nvPr/>
        </p:nvSpPr>
        <p:spPr>
          <a:xfrm>
            <a:off x="9157680" y="3048120"/>
            <a:ext cx="2198160" cy="77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22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120"/>
              </a:spcBef>
              <a:buNone/>
            </a:pPr>
            <a:r>
              <a:rPr lang="en-US" sz="215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 Guided</a:t>
            </a:r>
            <a:r>
              <a:rPr lang="en-US" sz="2150" b="1" strike="noStrike" spc="-1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15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lang="en-US" sz="2150" b="1" strike="noStrike" spc="4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1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en-IN" sz="215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Prof. Hiral B. Patel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91" name="object 6"/>
          <p:cNvSpPr/>
          <p:nvPr/>
        </p:nvSpPr>
        <p:spPr>
          <a:xfrm>
            <a:off x="868680" y="3048120"/>
            <a:ext cx="2779560" cy="131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8160" rIns="0" bIns="0" anchor="t">
            <a:spAutoFit/>
          </a:bodyPr>
          <a:lstStyle/>
          <a:p>
            <a:pPr marL="231840">
              <a:lnSpc>
                <a:spcPct val="100000"/>
              </a:lnSpc>
              <a:spcBef>
                <a:spcPts val="300"/>
              </a:spcBef>
              <a:buNone/>
            </a:pPr>
            <a:r>
              <a:rPr lang="en-IN" sz="215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Developed</a:t>
            </a:r>
            <a:r>
              <a:rPr lang="en-IN" sz="2150" b="1" strike="noStrike" spc="123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15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By</a:t>
            </a:r>
            <a:r>
              <a:rPr lang="en-IN" sz="2150" b="1" strike="noStrike" spc="18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1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endParaRPr lang="en-IN" sz="2150" b="0" strike="noStrike" spc="-1">
              <a:latin typeface="Arial"/>
            </a:endParaRPr>
          </a:p>
          <a:p>
            <a:pPr marL="74880">
              <a:lnSpc>
                <a:spcPct val="100000"/>
              </a:lnSpc>
              <a:spcBef>
                <a:spcPts val="196"/>
              </a:spcBef>
              <a:buNone/>
            </a:pPr>
            <a:r>
              <a:rPr lang="en-IN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Dixit</a:t>
            </a:r>
            <a:r>
              <a:rPr lang="en-IN" sz="2000" b="0" strike="noStrike" spc="-9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Vora</a:t>
            </a:r>
            <a:r>
              <a:rPr lang="en-IN" sz="2000" b="0" strike="noStrike" spc="-3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111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en-IN" sz="2000" b="0" strike="noStrike" spc="-4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22032211266</a:t>
            </a:r>
            <a:endParaRPr lang="en-IN" sz="20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"/>
              </a:spcBef>
              <a:buNone/>
            </a:pPr>
            <a:r>
              <a:rPr lang="en-IN" sz="2000" b="0" strike="noStrike" spc="-46">
                <a:solidFill>
                  <a:srgbClr val="000000"/>
                </a:solidFill>
                <a:latin typeface="Times New Roman"/>
                <a:ea typeface="DejaVu Sans"/>
              </a:rPr>
              <a:t>Jignesh</a:t>
            </a:r>
            <a:r>
              <a:rPr lang="en-IN" sz="200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Shah</a:t>
            </a:r>
            <a:r>
              <a:rPr lang="en-IN" sz="200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114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en-IN" sz="20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55">
                <a:solidFill>
                  <a:srgbClr val="000000"/>
                </a:solidFill>
                <a:latin typeface="Times New Roman"/>
                <a:ea typeface="DejaVu Sans"/>
              </a:rPr>
              <a:t>22032211228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92" name="object 7"/>
          <p:cNvSpPr/>
          <p:nvPr/>
        </p:nvSpPr>
        <p:spPr>
          <a:xfrm>
            <a:off x="3865680" y="4915080"/>
            <a:ext cx="5852520" cy="99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47888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2400" b="1" strike="noStrike" spc="-191">
                <a:solidFill>
                  <a:srgbClr val="000000"/>
                </a:solidFill>
                <a:latin typeface="Times New Roman"/>
                <a:ea typeface="DejaVu Sans"/>
              </a:rPr>
              <a:t>::</a:t>
            </a:r>
            <a:r>
              <a:rPr lang="en-IN" sz="2400" b="1" strike="noStrike" spc="18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Submitted</a:t>
            </a:r>
            <a:r>
              <a:rPr lang="en-IN" sz="2400" b="1" strike="noStrike" spc="-14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To</a:t>
            </a:r>
            <a:r>
              <a:rPr lang="en-IN" sz="2400" b="1" strike="noStrike" spc="-10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::</a:t>
            </a:r>
            <a:endParaRPr lang="en-IN" sz="2400" b="0" strike="noStrike" spc="-1">
              <a:latin typeface="Arial"/>
            </a:endParaRPr>
          </a:p>
          <a:p>
            <a:pPr marL="79920" indent="-67320">
              <a:lnSpc>
                <a:spcPct val="100000"/>
              </a:lnSpc>
              <a:spcBef>
                <a:spcPts val="74"/>
              </a:spcBef>
              <a:buNone/>
              <a:tabLst>
                <a:tab pos="0" algn="l"/>
              </a:tabLst>
            </a:pPr>
            <a:r>
              <a:rPr lang="en-IN" sz="2000" b="0" strike="noStrike" spc="-60">
                <a:solidFill>
                  <a:srgbClr val="000000"/>
                </a:solidFill>
                <a:latin typeface="Times New Roman"/>
                <a:ea typeface="DejaVu Sans"/>
              </a:rPr>
              <a:t>Acharya</a:t>
            </a:r>
            <a:r>
              <a:rPr lang="en-IN" sz="2000" b="0" strike="noStrike" spc="-3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MotiBhai</a:t>
            </a:r>
            <a:r>
              <a:rPr lang="en-IN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32">
                <a:solidFill>
                  <a:srgbClr val="000000"/>
                </a:solidFill>
                <a:latin typeface="Times New Roman"/>
                <a:ea typeface="DejaVu Sans"/>
              </a:rPr>
              <a:t>Patel</a:t>
            </a:r>
            <a:r>
              <a:rPr lang="en-IN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Institute</a:t>
            </a:r>
            <a:r>
              <a:rPr lang="en-IN" sz="2000" b="0" strike="noStrike" spc="-4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lang="en-IN" sz="2000" b="0" strike="noStrike" spc="18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Computer</a:t>
            </a:r>
            <a:r>
              <a:rPr lang="en-IN" sz="2000" b="0" strike="noStrike" spc="-1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Studies,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Ganpat</a:t>
            </a:r>
            <a:r>
              <a:rPr lang="en-US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University,</a:t>
            </a:r>
            <a:r>
              <a:rPr lang="en-US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Ganpat</a:t>
            </a:r>
            <a:r>
              <a:rPr lang="en-US" sz="2000" b="0" strike="noStrike" spc="-3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Vidyanagar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- </a:t>
            </a:r>
            <a:r>
              <a:rPr lang="en-US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384012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293" name="object 8"/>
          <p:cNvPicPr/>
          <p:nvPr/>
        </p:nvPicPr>
        <p:blipFill>
          <a:blip r:embed="rId2"/>
          <a:stretch/>
        </p:blipFill>
        <p:spPr>
          <a:xfrm>
            <a:off x="4252320" y="2894760"/>
            <a:ext cx="4169520" cy="920880"/>
          </a:xfrm>
          <a:prstGeom prst="rect">
            <a:avLst/>
          </a:prstGeom>
          <a:ln w="0">
            <a:noFill/>
          </a:ln>
        </p:spPr>
      </p:pic>
      <p:sp>
        <p:nvSpPr>
          <p:cNvPr id="294" name="TextBox 9"/>
          <p:cNvSpPr/>
          <p:nvPr/>
        </p:nvSpPr>
        <p:spPr>
          <a:xfrm>
            <a:off x="4612320" y="4268520"/>
            <a:ext cx="38113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000" b="1" strike="noStrike" spc="-1">
                <a:solidFill>
                  <a:srgbClr val="0D0D0D"/>
                </a:solidFill>
                <a:latin typeface="Times New Roman"/>
                <a:ea typeface="DejaVu Sans"/>
              </a:rPr>
              <a:t>::</a:t>
            </a:r>
            <a:r>
              <a:rPr lang="en-IN" sz="20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D0D0D"/>
                </a:solidFill>
                <a:latin typeface="Times New Roman"/>
                <a:ea typeface="DejaVu Sans"/>
              </a:rPr>
              <a:t>Group No</a:t>
            </a:r>
            <a:r>
              <a:rPr lang="en-IN" sz="20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 :- </a:t>
            </a:r>
            <a:r>
              <a:rPr lang="en-IN" sz="2000" b="1" strike="noStrike" spc="-1">
                <a:solidFill>
                  <a:srgbClr val="0D0D0D"/>
                </a:solidFill>
                <a:latin typeface="Times New Roman"/>
                <a:ea typeface="DejaVu Sans"/>
              </a:rPr>
              <a:t>103</a:t>
            </a:r>
            <a:r>
              <a:rPr lang="en-IN" sz="20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D0D0D"/>
                </a:solidFill>
                <a:latin typeface="Times New Roman"/>
                <a:ea typeface="DejaVu Sans"/>
              </a:rPr>
              <a:t>::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object 3"/>
          <p:cNvPicPr/>
          <p:nvPr/>
        </p:nvPicPr>
        <p:blipFill>
          <a:blip r:embed="rId2"/>
          <a:stretch/>
        </p:blipFill>
        <p:spPr>
          <a:xfrm>
            <a:off x="2894040" y="216720"/>
            <a:ext cx="6876360" cy="501480"/>
          </a:xfrm>
          <a:prstGeom prst="rect">
            <a:avLst/>
          </a:prstGeom>
          <a:ln w="0">
            <a:noFill/>
          </a:ln>
        </p:spPr>
      </p:pic>
      <p:sp>
        <p:nvSpPr>
          <p:cNvPr id="397" name="Oval 2"/>
          <p:cNvSpPr/>
          <p:nvPr/>
        </p:nvSpPr>
        <p:spPr>
          <a:xfrm>
            <a:off x="5485680" y="1002960"/>
            <a:ext cx="631800" cy="398880"/>
          </a:xfrm>
          <a:prstGeom prst="ellipse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98" name="Straight Arrow Connector 4"/>
          <p:cNvSpPr/>
          <p:nvPr/>
        </p:nvSpPr>
        <p:spPr>
          <a:xfrm>
            <a:off x="5828760" y="2123640"/>
            <a:ext cx="360" cy="37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Flowchart: Decision 6"/>
          <p:cNvSpPr/>
          <p:nvPr/>
        </p:nvSpPr>
        <p:spPr>
          <a:xfrm>
            <a:off x="4380840" y="2464200"/>
            <a:ext cx="2892600" cy="1026000"/>
          </a:xfrm>
          <a:prstGeom prst="flowChartDecision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You Want to give Doctor Review 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400" name="Straight Arrow Connector 7"/>
          <p:cNvSpPr/>
          <p:nvPr/>
        </p:nvSpPr>
        <p:spPr>
          <a:xfrm>
            <a:off x="5828760" y="3492360"/>
            <a:ext cx="360" cy="33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Rectangle 8"/>
          <p:cNvSpPr/>
          <p:nvPr/>
        </p:nvSpPr>
        <p:spPr>
          <a:xfrm>
            <a:off x="4228560" y="3804480"/>
            <a:ext cx="3197160" cy="378000"/>
          </a:xfrm>
          <a:prstGeom prst="rect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Review 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402" name="object 20"/>
          <p:cNvSpPr/>
          <p:nvPr/>
        </p:nvSpPr>
        <p:spPr>
          <a:xfrm>
            <a:off x="7754760" y="2627640"/>
            <a:ext cx="52272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150" b="1" strike="noStrike" spc="148">
                <a:solidFill>
                  <a:srgbClr val="000000"/>
                </a:solidFill>
                <a:latin typeface="Times New Roman"/>
                <a:ea typeface="DejaVu Sans"/>
              </a:rPr>
              <a:t>NO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03" name="TextBox 29"/>
          <p:cNvSpPr/>
          <p:nvPr/>
        </p:nvSpPr>
        <p:spPr>
          <a:xfrm>
            <a:off x="5778000" y="3432960"/>
            <a:ext cx="659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YES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4" name="Straight Arrow Connector 80"/>
          <p:cNvSpPr/>
          <p:nvPr/>
        </p:nvSpPr>
        <p:spPr>
          <a:xfrm>
            <a:off x="5831280" y="4184280"/>
            <a:ext cx="360" cy="331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Flowchart: Terminator 2"/>
          <p:cNvSpPr/>
          <p:nvPr/>
        </p:nvSpPr>
        <p:spPr>
          <a:xfrm>
            <a:off x="4790520" y="4515840"/>
            <a:ext cx="2054520" cy="478800"/>
          </a:xfrm>
          <a:prstGeom prst="flowChartTerminator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STOP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406" name="Connector: Elbow 1"/>
          <p:cNvSpPr/>
          <p:nvPr/>
        </p:nvSpPr>
        <p:spPr>
          <a:xfrm rot="5400000">
            <a:off x="6565680" y="2258280"/>
            <a:ext cx="1356120" cy="2792520"/>
          </a:xfrm>
          <a:prstGeom prst="bentConnector2">
            <a:avLst/>
          </a:pr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object 62"/>
          <p:cNvSpPr/>
          <p:nvPr/>
        </p:nvSpPr>
        <p:spPr>
          <a:xfrm>
            <a:off x="4494960" y="1772280"/>
            <a:ext cx="2657520" cy="36504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0480" rIns="0" bIns="0" anchor="t">
            <a:spAutoFit/>
          </a:bodyPr>
          <a:lstStyle/>
          <a:p>
            <a:pPr marL="321480">
              <a:lnSpc>
                <a:spcPct val="100000"/>
              </a:lnSpc>
              <a:spcBef>
                <a:spcPts val="476"/>
              </a:spcBef>
              <a:buNone/>
            </a:pPr>
            <a:r>
              <a:rPr lang="en-IN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Book</a:t>
            </a:r>
            <a:r>
              <a:rPr lang="en-IN" sz="2000" b="0" strike="noStrike" spc="-10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Appointment 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08" name="object 63"/>
          <p:cNvSpPr/>
          <p:nvPr/>
        </p:nvSpPr>
        <p:spPr>
          <a:xfrm>
            <a:off x="5773320" y="1403640"/>
            <a:ext cx="73440" cy="35064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28575" y="449452"/>
                </a:moveTo>
                <a:lnTo>
                  <a:pt x="0" y="449452"/>
                </a:lnTo>
                <a:lnTo>
                  <a:pt x="38100" y="525652"/>
                </a:lnTo>
                <a:lnTo>
                  <a:pt x="69850" y="462152"/>
                </a:lnTo>
                <a:lnTo>
                  <a:pt x="28575" y="462152"/>
                </a:lnTo>
                <a:lnTo>
                  <a:pt x="28575" y="449452"/>
                </a:lnTo>
                <a:close/>
              </a:path>
              <a:path w="76200" h="525779">
                <a:moveTo>
                  <a:pt x="47625" y="0"/>
                </a:moveTo>
                <a:lnTo>
                  <a:pt x="28575" y="0"/>
                </a:lnTo>
                <a:lnTo>
                  <a:pt x="28575" y="462152"/>
                </a:lnTo>
                <a:lnTo>
                  <a:pt x="47625" y="462152"/>
                </a:lnTo>
                <a:lnTo>
                  <a:pt x="47625" y="0"/>
                </a:lnTo>
                <a:close/>
              </a:path>
              <a:path w="76200" h="525779">
                <a:moveTo>
                  <a:pt x="76200" y="449452"/>
                </a:moveTo>
                <a:lnTo>
                  <a:pt x="47625" y="449452"/>
                </a:lnTo>
                <a:lnTo>
                  <a:pt x="47625" y="462152"/>
                </a:lnTo>
                <a:lnTo>
                  <a:pt x="69850" y="462152"/>
                </a:lnTo>
                <a:lnTo>
                  <a:pt x="76200" y="4494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Straight Connector 408"/>
          <p:cNvSpPr/>
          <p:nvPr/>
        </p:nvSpPr>
        <p:spPr>
          <a:xfrm>
            <a:off x="7273800" y="2977200"/>
            <a:ext cx="136620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Oval 22"/>
          <p:cNvSpPr/>
          <p:nvPr/>
        </p:nvSpPr>
        <p:spPr>
          <a:xfrm>
            <a:off x="10769760" y="1757880"/>
            <a:ext cx="569880" cy="399600"/>
          </a:xfrm>
          <a:prstGeom prst="ellipse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lang="en-IN" sz="1800" b="0" strike="noStrike" spc="-1">
              <a:latin typeface="Arial"/>
            </a:endParaRPr>
          </a:p>
        </p:txBody>
      </p:sp>
      <p:cxnSp>
        <p:nvCxnSpPr>
          <p:cNvPr id="411" name="Straight Arrow Connector 410"/>
          <p:cNvCxnSpPr>
            <a:endCxn id="405" idx="3"/>
          </p:cNvCxnSpPr>
          <p:nvPr/>
        </p:nvCxnSpPr>
        <p:spPr>
          <a:xfrm flipH="1">
            <a:off x="6845040" y="4755240"/>
            <a:ext cx="4135320" cy="3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412" name="Straight Connector 411"/>
          <p:cNvSpPr/>
          <p:nvPr/>
        </p:nvSpPr>
        <p:spPr>
          <a:xfrm>
            <a:off x="10980000" y="2157480"/>
            <a:ext cx="0" cy="2597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Box 4"/>
          <p:cNvSpPr/>
          <p:nvPr/>
        </p:nvSpPr>
        <p:spPr>
          <a:xfrm>
            <a:off x="2970720" y="685440"/>
            <a:ext cx="715968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System Flow Chart (Reception)</a:t>
            </a:r>
            <a:endParaRPr lang="en-IN" sz="3800" b="0" strike="noStrike" spc="-1">
              <a:latin typeface="Arial"/>
            </a:endParaRPr>
          </a:p>
        </p:txBody>
      </p:sp>
      <p:grpSp>
        <p:nvGrpSpPr>
          <p:cNvPr id="414" name="object 2"/>
          <p:cNvGrpSpPr/>
          <p:nvPr/>
        </p:nvGrpSpPr>
        <p:grpSpPr>
          <a:xfrm>
            <a:off x="5047560" y="1456560"/>
            <a:ext cx="2178360" cy="483120"/>
            <a:chOff x="5047560" y="1456560"/>
            <a:chExt cx="2178360" cy="483120"/>
          </a:xfrm>
        </p:grpSpPr>
        <p:sp>
          <p:nvSpPr>
            <p:cNvPr id="415" name="object 4"/>
            <p:cNvSpPr/>
            <p:nvPr/>
          </p:nvSpPr>
          <p:spPr>
            <a:xfrm>
              <a:off x="5047560" y="1456560"/>
              <a:ext cx="2178360" cy="483120"/>
            </a:xfrm>
            <a:custGeom>
              <a:avLst/>
              <a:gdLst/>
              <a:ahLst/>
              <a:cxnLst/>
              <a:rect l="l" t="t" r="r" b="b"/>
              <a:pathLst>
                <a:path w="2181225" h="485775">
                  <a:moveTo>
                    <a:pt x="1830324" y="0"/>
                  </a:moveTo>
                  <a:lnTo>
                    <a:pt x="350900" y="0"/>
                  </a:lnTo>
                  <a:lnTo>
                    <a:pt x="293981" y="3178"/>
                  </a:lnTo>
                  <a:lnTo>
                    <a:pt x="239987" y="12378"/>
                  </a:lnTo>
                  <a:lnTo>
                    <a:pt x="189639" y="27102"/>
                  </a:lnTo>
                  <a:lnTo>
                    <a:pt x="143661" y="46849"/>
                  </a:lnTo>
                  <a:lnTo>
                    <a:pt x="102774" y="71119"/>
                  </a:lnTo>
                  <a:lnTo>
                    <a:pt x="67702" y="99413"/>
                  </a:lnTo>
                  <a:lnTo>
                    <a:pt x="39166" y="131230"/>
                  </a:lnTo>
                  <a:lnTo>
                    <a:pt x="17888" y="166071"/>
                  </a:lnTo>
                  <a:lnTo>
                    <a:pt x="4592" y="203435"/>
                  </a:lnTo>
                  <a:lnTo>
                    <a:pt x="0" y="242824"/>
                  </a:lnTo>
                  <a:lnTo>
                    <a:pt x="4592" y="282246"/>
                  </a:lnTo>
                  <a:lnTo>
                    <a:pt x="17888" y="319638"/>
                  </a:lnTo>
                  <a:lnTo>
                    <a:pt x="39166" y="354500"/>
                  </a:lnTo>
                  <a:lnTo>
                    <a:pt x="67702" y="386333"/>
                  </a:lnTo>
                  <a:lnTo>
                    <a:pt x="102774" y="414639"/>
                  </a:lnTo>
                  <a:lnTo>
                    <a:pt x="143661" y="438917"/>
                  </a:lnTo>
                  <a:lnTo>
                    <a:pt x="189639" y="458668"/>
                  </a:lnTo>
                  <a:lnTo>
                    <a:pt x="239987" y="473395"/>
                  </a:lnTo>
                  <a:lnTo>
                    <a:pt x="293981" y="482596"/>
                  </a:lnTo>
                  <a:lnTo>
                    <a:pt x="350900" y="485775"/>
                  </a:lnTo>
                  <a:lnTo>
                    <a:pt x="1830324" y="485775"/>
                  </a:lnTo>
                  <a:lnTo>
                    <a:pt x="1887243" y="482596"/>
                  </a:lnTo>
                  <a:lnTo>
                    <a:pt x="1941237" y="473395"/>
                  </a:lnTo>
                  <a:lnTo>
                    <a:pt x="1991585" y="458668"/>
                  </a:lnTo>
                  <a:lnTo>
                    <a:pt x="2037563" y="438917"/>
                  </a:lnTo>
                  <a:lnTo>
                    <a:pt x="2078450" y="414639"/>
                  </a:lnTo>
                  <a:lnTo>
                    <a:pt x="2113522" y="386334"/>
                  </a:lnTo>
                  <a:lnTo>
                    <a:pt x="2142058" y="354500"/>
                  </a:lnTo>
                  <a:lnTo>
                    <a:pt x="2163336" y="319638"/>
                  </a:lnTo>
                  <a:lnTo>
                    <a:pt x="2176632" y="282246"/>
                  </a:lnTo>
                  <a:lnTo>
                    <a:pt x="2181225" y="242824"/>
                  </a:lnTo>
                  <a:lnTo>
                    <a:pt x="2176632" y="203435"/>
                  </a:lnTo>
                  <a:lnTo>
                    <a:pt x="2163336" y="166071"/>
                  </a:lnTo>
                  <a:lnTo>
                    <a:pt x="2142058" y="131230"/>
                  </a:lnTo>
                  <a:lnTo>
                    <a:pt x="2113522" y="99413"/>
                  </a:lnTo>
                  <a:lnTo>
                    <a:pt x="2078450" y="71120"/>
                  </a:lnTo>
                  <a:lnTo>
                    <a:pt x="2037563" y="46849"/>
                  </a:lnTo>
                  <a:lnTo>
                    <a:pt x="1991585" y="27102"/>
                  </a:lnTo>
                  <a:lnTo>
                    <a:pt x="1941237" y="12378"/>
                  </a:lnTo>
                  <a:lnTo>
                    <a:pt x="1887243" y="3178"/>
                  </a:lnTo>
                  <a:lnTo>
                    <a:pt x="1830324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bject 5"/>
            <p:cNvSpPr/>
            <p:nvPr/>
          </p:nvSpPr>
          <p:spPr>
            <a:xfrm>
              <a:off x="5047560" y="1456560"/>
              <a:ext cx="2178360" cy="483120"/>
            </a:xfrm>
            <a:custGeom>
              <a:avLst/>
              <a:gdLst/>
              <a:ahLst/>
              <a:cxnLst/>
              <a:rect l="l" t="t" r="r" b="b"/>
              <a:pathLst>
                <a:path w="2181225" h="485775">
                  <a:moveTo>
                    <a:pt x="350900" y="0"/>
                  </a:moveTo>
                  <a:lnTo>
                    <a:pt x="1830324" y="0"/>
                  </a:lnTo>
                  <a:lnTo>
                    <a:pt x="1887243" y="3178"/>
                  </a:lnTo>
                  <a:lnTo>
                    <a:pt x="1941237" y="12378"/>
                  </a:lnTo>
                  <a:lnTo>
                    <a:pt x="1991585" y="27102"/>
                  </a:lnTo>
                  <a:lnTo>
                    <a:pt x="2037563" y="46849"/>
                  </a:lnTo>
                  <a:lnTo>
                    <a:pt x="2078450" y="71120"/>
                  </a:lnTo>
                  <a:lnTo>
                    <a:pt x="2113522" y="99413"/>
                  </a:lnTo>
                  <a:lnTo>
                    <a:pt x="2142058" y="131230"/>
                  </a:lnTo>
                  <a:lnTo>
                    <a:pt x="2163336" y="166071"/>
                  </a:lnTo>
                  <a:lnTo>
                    <a:pt x="2176632" y="203435"/>
                  </a:lnTo>
                  <a:lnTo>
                    <a:pt x="2181225" y="242824"/>
                  </a:lnTo>
                  <a:lnTo>
                    <a:pt x="2176632" y="282246"/>
                  </a:lnTo>
                  <a:lnTo>
                    <a:pt x="2163336" y="319638"/>
                  </a:lnTo>
                  <a:lnTo>
                    <a:pt x="2142058" y="354500"/>
                  </a:lnTo>
                  <a:lnTo>
                    <a:pt x="2113522" y="386334"/>
                  </a:lnTo>
                  <a:lnTo>
                    <a:pt x="2078450" y="414639"/>
                  </a:lnTo>
                  <a:lnTo>
                    <a:pt x="2037563" y="438917"/>
                  </a:lnTo>
                  <a:lnTo>
                    <a:pt x="1991585" y="458668"/>
                  </a:lnTo>
                  <a:lnTo>
                    <a:pt x="1941237" y="473395"/>
                  </a:lnTo>
                  <a:lnTo>
                    <a:pt x="1887243" y="482596"/>
                  </a:lnTo>
                  <a:lnTo>
                    <a:pt x="1830324" y="485775"/>
                  </a:lnTo>
                  <a:lnTo>
                    <a:pt x="350900" y="485775"/>
                  </a:lnTo>
                  <a:lnTo>
                    <a:pt x="293981" y="482596"/>
                  </a:lnTo>
                  <a:lnTo>
                    <a:pt x="239987" y="473395"/>
                  </a:lnTo>
                  <a:lnTo>
                    <a:pt x="189639" y="458668"/>
                  </a:lnTo>
                  <a:lnTo>
                    <a:pt x="143661" y="438917"/>
                  </a:lnTo>
                  <a:lnTo>
                    <a:pt x="102774" y="414639"/>
                  </a:lnTo>
                  <a:lnTo>
                    <a:pt x="67702" y="386333"/>
                  </a:lnTo>
                  <a:lnTo>
                    <a:pt x="39166" y="354500"/>
                  </a:lnTo>
                  <a:lnTo>
                    <a:pt x="17888" y="319638"/>
                  </a:lnTo>
                  <a:lnTo>
                    <a:pt x="4592" y="282246"/>
                  </a:lnTo>
                  <a:lnTo>
                    <a:pt x="0" y="242824"/>
                  </a:lnTo>
                  <a:lnTo>
                    <a:pt x="4592" y="203435"/>
                  </a:lnTo>
                  <a:lnTo>
                    <a:pt x="17888" y="166071"/>
                  </a:lnTo>
                  <a:lnTo>
                    <a:pt x="39166" y="131230"/>
                  </a:lnTo>
                  <a:lnTo>
                    <a:pt x="67702" y="99413"/>
                  </a:lnTo>
                  <a:lnTo>
                    <a:pt x="102774" y="71119"/>
                  </a:lnTo>
                  <a:lnTo>
                    <a:pt x="143661" y="46849"/>
                  </a:lnTo>
                  <a:lnTo>
                    <a:pt x="189639" y="27102"/>
                  </a:lnTo>
                  <a:lnTo>
                    <a:pt x="239987" y="12378"/>
                  </a:lnTo>
                  <a:lnTo>
                    <a:pt x="293981" y="3178"/>
                  </a:lnTo>
                  <a:lnTo>
                    <a:pt x="350900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7" name="object 6"/>
          <p:cNvSpPr/>
          <p:nvPr/>
        </p:nvSpPr>
        <p:spPr>
          <a:xfrm>
            <a:off x="5716440" y="1498320"/>
            <a:ext cx="84996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US" sz="2150" b="0" strike="noStrike" spc="-55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endParaRPr lang="en-IN" sz="2150" b="0" strike="noStrike" spc="-1">
              <a:latin typeface="Arial"/>
            </a:endParaRPr>
          </a:p>
        </p:txBody>
      </p:sp>
      <p:grpSp>
        <p:nvGrpSpPr>
          <p:cNvPr id="418" name="object 7"/>
          <p:cNvGrpSpPr/>
          <p:nvPr/>
        </p:nvGrpSpPr>
        <p:grpSpPr>
          <a:xfrm>
            <a:off x="4085640" y="2390400"/>
            <a:ext cx="4102560" cy="482760"/>
            <a:chOff x="4085640" y="2390400"/>
            <a:chExt cx="4102560" cy="482760"/>
          </a:xfrm>
        </p:grpSpPr>
        <p:sp>
          <p:nvSpPr>
            <p:cNvPr id="419" name="object 8"/>
            <p:cNvSpPr/>
            <p:nvPr/>
          </p:nvSpPr>
          <p:spPr>
            <a:xfrm>
              <a:off x="4085640" y="2390400"/>
              <a:ext cx="4102560" cy="482760"/>
            </a:xfrm>
            <a:custGeom>
              <a:avLst/>
              <a:gdLst/>
              <a:ahLst/>
              <a:cxnLst/>
              <a:rect l="l" t="t" r="r" b="b"/>
              <a:pathLst>
                <a:path w="4105275" h="485775">
                  <a:moveTo>
                    <a:pt x="4105275" y="0"/>
                  </a:moveTo>
                  <a:lnTo>
                    <a:pt x="821054" y="0"/>
                  </a:lnTo>
                  <a:lnTo>
                    <a:pt x="0" y="485775"/>
                  </a:lnTo>
                  <a:lnTo>
                    <a:pt x="3284220" y="485775"/>
                  </a:lnTo>
                  <a:lnTo>
                    <a:pt x="4105275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bject 9"/>
            <p:cNvSpPr/>
            <p:nvPr/>
          </p:nvSpPr>
          <p:spPr>
            <a:xfrm>
              <a:off x="4085640" y="2390400"/>
              <a:ext cx="4102560" cy="482760"/>
            </a:xfrm>
            <a:custGeom>
              <a:avLst/>
              <a:gdLst/>
              <a:ahLst/>
              <a:cxnLst/>
              <a:rect l="l" t="t" r="r" b="b"/>
              <a:pathLst>
                <a:path w="4105275" h="485775">
                  <a:moveTo>
                    <a:pt x="0" y="485775"/>
                  </a:moveTo>
                  <a:lnTo>
                    <a:pt x="821054" y="0"/>
                  </a:lnTo>
                  <a:lnTo>
                    <a:pt x="4105275" y="0"/>
                  </a:lnTo>
                  <a:lnTo>
                    <a:pt x="3284220" y="485775"/>
                  </a:lnTo>
                  <a:lnTo>
                    <a:pt x="0" y="485775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1" name="object 10"/>
          <p:cNvSpPr/>
          <p:nvPr/>
        </p:nvSpPr>
        <p:spPr>
          <a:xfrm>
            <a:off x="4998240" y="2434320"/>
            <a:ext cx="2281320" cy="34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21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Username/Password</a:t>
            </a:r>
            <a:endParaRPr lang="en-IN" sz="2150" b="0" strike="noStrike" spc="-1">
              <a:latin typeface="Arial"/>
            </a:endParaRPr>
          </a:p>
        </p:txBody>
      </p:sp>
      <p:grpSp>
        <p:nvGrpSpPr>
          <p:cNvPr id="422" name="object 11"/>
          <p:cNvGrpSpPr/>
          <p:nvPr/>
        </p:nvGrpSpPr>
        <p:grpSpPr>
          <a:xfrm>
            <a:off x="5257080" y="1942920"/>
            <a:ext cx="1787760" cy="2292480"/>
            <a:chOff x="5257080" y="1942920"/>
            <a:chExt cx="1787760" cy="2292480"/>
          </a:xfrm>
        </p:grpSpPr>
        <p:sp>
          <p:nvSpPr>
            <p:cNvPr id="423" name="object 12"/>
            <p:cNvSpPr/>
            <p:nvPr/>
          </p:nvSpPr>
          <p:spPr>
            <a:xfrm>
              <a:off x="6104880" y="1942920"/>
              <a:ext cx="73440" cy="439200"/>
            </a:xfrm>
            <a:custGeom>
              <a:avLst/>
              <a:gdLst/>
              <a:ahLst/>
              <a:cxnLst/>
              <a:rect l="l" t="t" r="r" b="b"/>
              <a:pathLst>
                <a:path w="76200" h="442594">
                  <a:moveTo>
                    <a:pt x="28575" y="365887"/>
                  </a:moveTo>
                  <a:lnTo>
                    <a:pt x="0" y="365887"/>
                  </a:lnTo>
                  <a:lnTo>
                    <a:pt x="38100" y="442087"/>
                  </a:lnTo>
                  <a:lnTo>
                    <a:pt x="69850" y="378587"/>
                  </a:lnTo>
                  <a:lnTo>
                    <a:pt x="28575" y="378587"/>
                  </a:lnTo>
                  <a:lnTo>
                    <a:pt x="28575" y="365887"/>
                  </a:lnTo>
                  <a:close/>
                </a:path>
                <a:path w="76200" h="442594">
                  <a:moveTo>
                    <a:pt x="47625" y="0"/>
                  </a:moveTo>
                  <a:lnTo>
                    <a:pt x="28575" y="0"/>
                  </a:lnTo>
                  <a:lnTo>
                    <a:pt x="28575" y="378587"/>
                  </a:lnTo>
                  <a:lnTo>
                    <a:pt x="47625" y="378587"/>
                  </a:lnTo>
                  <a:lnTo>
                    <a:pt x="47625" y="0"/>
                  </a:lnTo>
                  <a:close/>
                </a:path>
                <a:path w="76200" h="442594">
                  <a:moveTo>
                    <a:pt x="76200" y="365887"/>
                  </a:moveTo>
                  <a:lnTo>
                    <a:pt x="47625" y="365887"/>
                  </a:lnTo>
                  <a:lnTo>
                    <a:pt x="47625" y="378587"/>
                  </a:lnTo>
                  <a:lnTo>
                    <a:pt x="69850" y="378587"/>
                  </a:lnTo>
                  <a:lnTo>
                    <a:pt x="76200" y="3658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object 13"/>
            <p:cNvSpPr/>
            <p:nvPr/>
          </p:nvSpPr>
          <p:spPr>
            <a:xfrm>
              <a:off x="5257080" y="3314520"/>
              <a:ext cx="1787760" cy="920880"/>
            </a:xfrm>
            <a:custGeom>
              <a:avLst/>
              <a:gdLst/>
              <a:ahLst/>
              <a:cxnLst/>
              <a:rect l="l" t="t" r="r" b="b"/>
              <a:pathLst>
                <a:path w="1790700" h="923925">
                  <a:moveTo>
                    <a:pt x="895350" y="0"/>
                  </a:moveTo>
                  <a:lnTo>
                    <a:pt x="0" y="461899"/>
                  </a:lnTo>
                  <a:lnTo>
                    <a:pt x="895350" y="923925"/>
                  </a:lnTo>
                  <a:lnTo>
                    <a:pt x="1790700" y="461899"/>
                  </a:lnTo>
                  <a:lnTo>
                    <a:pt x="895350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object 14"/>
            <p:cNvSpPr/>
            <p:nvPr/>
          </p:nvSpPr>
          <p:spPr>
            <a:xfrm>
              <a:off x="5257080" y="3314520"/>
              <a:ext cx="1787760" cy="920880"/>
            </a:xfrm>
            <a:custGeom>
              <a:avLst/>
              <a:gdLst/>
              <a:ahLst/>
              <a:cxnLst/>
              <a:rect l="l" t="t" r="r" b="b"/>
              <a:pathLst>
                <a:path w="1790700" h="923925">
                  <a:moveTo>
                    <a:pt x="0" y="461899"/>
                  </a:moveTo>
                  <a:lnTo>
                    <a:pt x="895350" y="0"/>
                  </a:lnTo>
                  <a:lnTo>
                    <a:pt x="1790700" y="461899"/>
                  </a:lnTo>
                  <a:lnTo>
                    <a:pt x="895350" y="923925"/>
                  </a:lnTo>
                  <a:lnTo>
                    <a:pt x="0" y="461899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6" name="object 15"/>
          <p:cNvSpPr/>
          <p:nvPr/>
        </p:nvSpPr>
        <p:spPr>
          <a:xfrm>
            <a:off x="5827320" y="3579840"/>
            <a:ext cx="659520" cy="34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215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Login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27" name="object 24"/>
          <p:cNvSpPr/>
          <p:nvPr/>
        </p:nvSpPr>
        <p:spPr>
          <a:xfrm>
            <a:off x="7881120" y="3472200"/>
            <a:ext cx="48456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150" b="1" strike="noStrike" spc="148">
                <a:solidFill>
                  <a:srgbClr val="000000"/>
                </a:solidFill>
                <a:latin typeface="Times New Roman"/>
                <a:ea typeface="DejaVu Sans"/>
              </a:rPr>
              <a:t>NO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28" name="object 25"/>
          <p:cNvSpPr/>
          <p:nvPr/>
        </p:nvSpPr>
        <p:spPr>
          <a:xfrm>
            <a:off x="6178680" y="4224960"/>
            <a:ext cx="54468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1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YES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29" name="object 12"/>
          <p:cNvSpPr/>
          <p:nvPr/>
        </p:nvSpPr>
        <p:spPr>
          <a:xfrm>
            <a:off x="6126480" y="2886840"/>
            <a:ext cx="73440" cy="439200"/>
          </a:xfrm>
          <a:custGeom>
            <a:avLst/>
            <a:gdLst/>
            <a:ahLst/>
            <a:cxnLst/>
            <a:rect l="l" t="t" r="r" b="b"/>
            <a:pathLst>
              <a:path w="76200" h="442594">
                <a:moveTo>
                  <a:pt x="28575" y="365887"/>
                </a:moveTo>
                <a:lnTo>
                  <a:pt x="0" y="365887"/>
                </a:lnTo>
                <a:lnTo>
                  <a:pt x="38100" y="442087"/>
                </a:lnTo>
                <a:lnTo>
                  <a:pt x="69850" y="378587"/>
                </a:lnTo>
                <a:lnTo>
                  <a:pt x="28575" y="378587"/>
                </a:lnTo>
                <a:lnTo>
                  <a:pt x="28575" y="365887"/>
                </a:lnTo>
                <a:close/>
              </a:path>
              <a:path w="76200" h="442594">
                <a:moveTo>
                  <a:pt x="47625" y="0"/>
                </a:moveTo>
                <a:lnTo>
                  <a:pt x="28575" y="0"/>
                </a:lnTo>
                <a:lnTo>
                  <a:pt x="28575" y="378587"/>
                </a:lnTo>
                <a:lnTo>
                  <a:pt x="47625" y="378587"/>
                </a:lnTo>
                <a:lnTo>
                  <a:pt x="47625" y="0"/>
                </a:lnTo>
                <a:close/>
              </a:path>
              <a:path w="76200" h="442594">
                <a:moveTo>
                  <a:pt x="76200" y="365887"/>
                </a:moveTo>
                <a:lnTo>
                  <a:pt x="47625" y="365887"/>
                </a:lnTo>
                <a:lnTo>
                  <a:pt x="47625" y="378587"/>
                </a:lnTo>
                <a:lnTo>
                  <a:pt x="69850" y="378587"/>
                </a:lnTo>
                <a:lnTo>
                  <a:pt x="76200" y="36588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object 12"/>
          <p:cNvSpPr/>
          <p:nvPr/>
        </p:nvSpPr>
        <p:spPr>
          <a:xfrm>
            <a:off x="6114240" y="4223160"/>
            <a:ext cx="73440" cy="439920"/>
          </a:xfrm>
          <a:custGeom>
            <a:avLst/>
            <a:gdLst/>
            <a:ahLst/>
            <a:cxnLst/>
            <a:rect l="l" t="t" r="r" b="b"/>
            <a:pathLst>
              <a:path w="76200" h="442594">
                <a:moveTo>
                  <a:pt x="28575" y="365887"/>
                </a:moveTo>
                <a:lnTo>
                  <a:pt x="0" y="365887"/>
                </a:lnTo>
                <a:lnTo>
                  <a:pt x="38100" y="442087"/>
                </a:lnTo>
                <a:lnTo>
                  <a:pt x="69850" y="378587"/>
                </a:lnTo>
                <a:lnTo>
                  <a:pt x="28575" y="378587"/>
                </a:lnTo>
                <a:lnTo>
                  <a:pt x="28575" y="365887"/>
                </a:lnTo>
                <a:close/>
              </a:path>
              <a:path w="76200" h="442594">
                <a:moveTo>
                  <a:pt x="47625" y="0"/>
                </a:moveTo>
                <a:lnTo>
                  <a:pt x="28575" y="0"/>
                </a:lnTo>
                <a:lnTo>
                  <a:pt x="28575" y="378587"/>
                </a:lnTo>
                <a:lnTo>
                  <a:pt x="47625" y="378587"/>
                </a:lnTo>
                <a:lnTo>
                  <a:pt x="47625" y="0"/>
                </a:lnTo>
                <a:close/>
              </a:path>
              <a:path w="76200" h="442594">
                <a:moveTo>
                  <a:pt x="76200" y="365887"/>
                </a:moveTo>
                <a:lnTo>
                  <a:pt x="47625" y="365887"/>
                </a:lnTo>
                <a:lnTo>
                  <a:pt x="47625" y="378587"/>
                </a:lnTo>
                <a:lnTo>
                  <a:pt x="69850" y="378587"/>
                </a:lnTo>
                <a:lnTo>
                  <a:pt x="76200" y="36588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object 17"/>
          <p:cNvSpPr/>
          <p:nvPr/>
        </p:nvSpPr>
        <p:spPr>
          <a:xfrm>
            <a:off x="5028480" y="4647960"/>
            <a:ext cx="2235600" cy="39492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040" rIns="0" bIns="0" anchor="t">
            <a:spAutoFit/>
          </a:bodyPr>
          <a:lstStyle/>
          <a:p>
            <a:pPr marL="520200">
              <a:lnSpc>
                <a:spcPct val="100000"/>
              </a:lnSpc>
              <a:spcBef>
                <a:spcPts val="536"/>
              </a:spcBef>
              <a:buNone/>
            </a:pPr>
            <a:r>
              <a:rPr lang="en-US" sz="21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V</a:t>
            </a:r>
            <a:r>
              <a:rPr lang="en-IN" sz="21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iew Website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32" name="Oval 26"/>
          <p:cNvSpPr/>
          <p:nvPr/>
        </p:nvSpPr>
        <p:spPr>
          <a:xfrm>
            <a:off x="5871960" y="5551200"/>
            <a:ext cx="569880" cy="399600"/>
          </a:xfrm>
          <a:prstGeom prst="ellipse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33" name="object 12"/>
          <p:cNvSpPr/>
          <p:nvPr/>
        </p:nvSpPr>
        <p:spPr>
          <a:xfrm>
            <a:off x="6111000" y="5143680"/>
            <a:ext cx="73440" cy="439920"/>
          </a:xfrm>
          <a:custGeom>
            <a:avLst/>
            <a:gdLst/>
            <a:ahLst/>
            <a:cxnLst/>
            <a:rect l="l" t="t" r="r" b="b"/>
            <a:pathLst>
              <a:path w="76200" h="442594">
                <a:moveTo>
                  <a:pt x="28575" y="365887"/>
                </a:moveTo>
                <a:lnTo>
                  <a:pt x="0" y="365887"/>
                </a:lnTo>
                <a:lnTo>
                  <a:pt x="38100" y="442087"/>
                </a:lnTo>
                <a:lnTo>
                  <a:pt x="69850" y="378587"/>
                </a:lnTo>
                <a:lnTo>
                  <a:pt x="28575" y="378587"/>
                </a:lnTo>
                <a:lnTo>
                  <a:pt x="28575" y="365887"/>
                </a:lnTo>
                <a:close/>
              </a:path>
              <a:path w="76200" h="442594">
                <a:moveTo>
                  <a:pt x="47625" y="0"/>
                </a:moveTo>
                <a:lnTo>
                  <a:pt x="28575" y="0"/>
                </a:lnTo>
                <a:lnTo>
                  <a:pt x="28575" y="378587"/>
                </a:lnTo>
                <a:lnTo>
                  <a:pt x="47625" y="378587"/>
                </a:lnTo>
                <a:lnTo>
                  <a:pt x="47625" y="0"/>
                </a:lnTo>
                <a:close/>
              </a:path>
              <a:path w="76200" h="442594">
                <a:moveTo>
                  <a:pt x="76200" y="365887"/>
                </a:moveTo>
                <a:lnTo>
                  <a:pt x="47625" y="365887"/>
                </a:lnTo>
                <a:lnTo>
                  <a:pt x="47625" y="378587"/>
                </a:lnTo>
                <a:lnTo>
                  <a:pt x="69850" y="378587"/>
                </a:lnTo>
                <a:lnTo>
                  <a:pt x="76200" y="36588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Straight Connector 433"/>
          <p:cNvSpPr/>
          <p:nvPr/>
        </p:nvSpPr>
        <p:spPr>
          <a:xfrm>
            <a:off x="7044840" y="3780000"/>
            <a:ext cx="2315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Straight Connector 434"/>
          <p:cNvSpPr/>
          <p:nvPr/>
        </p:nvSpPr>
        <p:spPr>
          <a:xfrm flipV="1">
            <a:off x="9360000" y="2160000"/>
            <a:ext cx="0" cy="1620000"/>
          </a:xfrm>
          <a:prstGeom prst="line">
            <a:avLst/>
          </a:prstGeom>
          <a:ln w="1908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436" name="Straight Arrow Connector 435"/>
          <p:cNvCxnSpPr>
            <a:stCxn id="435" idx="0"/>
          </p:cNvCxnSpPr>
          <p:nvPr/>
        </p:nvCxnSpPr>
        <p:spPr>
          <a:xfrm flipH="1" flipV="1">
            <a:off x="6374520" y="2145600"/>
            <a:ext cx="2985840" cy="1476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"/>
          <p:cNvSpPr/>
          <p:nvPr/>
        </p:nvSpPr>
        <p:spPr>
          <a:xfrm>
            <a:off x="2437200" y="-141840"/>
            <a:ext cx="76928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System Flow Chart (Reception) Con..</a:t>
            </a:r>
            <a:endParaRPr lang="en-IN" sz="3800" b="0" strike="noStrike" spc="-1">
              <a:latin typeface="Arial"/>
            </a:endParaRPr>
          </a:p>
        </p:txBody>
      </p:sp>
      <p:grpSp>
        <p:nvGrpSpPr>
          <p:cNvPr id="438" name="object 2"/>
          <p:cNvGrpSpPr/>
          <p:nvPr/>
        </p:nvGrpSpPr>
        <p:grpSpPr>
          <a:xfrm>
            <a:off x="5939280" y="691560"/>
            <a:ext cx="538200" cy="530280"/>
            <a:chOff x="5939280" y="691560"/>
            <a:chExt cx="538200" cy="530280"/>
          </a:xfrm>
        </p:grpSpPr>
        <p:sp>
          <p:nvSpPr>
            <p:cNvPr id="439" name="object 3"/>
            <p:cNvSpPr/>
            <p:nvPr/>
          </p:nvSpPr>
          <p:spPr>
            <a:xfrm>
              <a:off x="5939280" y="691560"/>
              <a:ext cx="538200" cy="530280"/>
            </a:xfrm>
            <a:custGeom>
              <a:avLst/>
              <a:gdLst/>
              <a:ahLst/>
              <a:cxnLst/>
              <a:rect l="l" t="t" r="r" b="b"/>
              <a:pathLst>
                <a:path w="742950" h="542925">
                  <a:moveTo>
                    <a:pt x="371475" y="0"/>
                  </a:moveTo>
                  <a:lnTo>
                    <a:pt x="316593" y="2943"/>
                  </a:lnTo>
                  <a:lnTo>
                    <a:pt x="264208" y="11493"/>
                  </a:lnTo>
                  <a:lnTo>
                    <a:pt x="214894" y="25229"/>
                  </a:lnTo>
                  <a:lnTo>
                    <a:pt x="169227" y="43731"/>
                  </a:lnTo>
                  <a:lnTo>
                    <a:pt x="127782" y="66579"/>
                  </a:lnTo>
                  <a:lnTo>
                    <a:pt x="91135" y="93353"/>
                  </a:lnTo>
                  <a:lnTo>
                    <a:pt x="59860" y="123632"/>
                  </a:lnTo>
                  <a:lnTo>
                    <a:pt x="34534" y="156996"/>
                  </a:lnTo>
                  <a:lnTo>
                    <a:pt x="15732" y="193026"/>
                  </a:lnTo>
                  <a:lnTo>
                    <a:pt x="4028" y="231300"/>
                  </a:lnTo>
                  <a:lnTo>
                    <a:pt x="0" y="271399"/>
                  </a:lnTo>
                  <a:lnTo>
                    <a:pt x="4028" y="311529"/>
                  </a:lnTo>
                  <a:lnTo>
                    <a:pt x="15732" y="349829"/>
                  </a:lnTo>
                  <a:lnTo>
                    <a:pt x="34534" y="385879"/>
                  </a:lnTo>
                  <a:lnTo>
                    <a:pt x="59860" y="419259"/>
                  </a:lnTo>
                  <a:lnTo>
                    <a:pt x="91135" y="449551"/>
                  </a:lnTo>
                  <a:lnTo>
                    <a:pt x="127782" y="476333"/>
                  </a:lnTo>
                  <a:lnTo>
                    <a:pt x="169227" y="499187"/>
                  </a:lnTo>
                  <a:lnTo>
                    <a:pt x="214894" y="517693"/>
                  </a:lnTo>
                  <a:lnTo>
                    <a:pt x="264208" y="531431"/>
                  </a:lnTo>
                  <a:lnTo>
                    <a:pt x="316593" y="539981"/>
                  </a:lnTo>
                  <a:lnTo>
                    <a:pt x="371475" y="542925"/>
                  </a:lnTo>
                  <a:lnTo>
                    <a:pt x="426356" y="539981"/>
                  </a:lnTo>
                  <a:lnTo>
                    <a:pt x="478741" y="531431"/>
                  </a:lnTo>
                  <a:lnTo>
                    <a:pt x="528055" y="517693"/>
                  </a:lnTo>
                  <a:lnTo>
                    <a:pt x="573722" y="499187"/>
                  </a:lnTo>
                  <a:lnTo>
                    <a:pt x="615167" y="476333"/>
                  </a:lnTo>
                  <a:lnTo>
                    <a:pt x="651814" y="449551"/>
                  </a:lnTo>
                  <a:lnTo>
                    <a:pt x="683089" y="419259"/>
                  </a:lnTo>
                  <a:lnTo>
                    <a:pt x="708415" y="385879"/>
                  </a:lnTo>
                  <a:lnTo>
                    <a:pt x="727217" y="349829"/>
                  </a:lnTo>
                  <a:lnTo>
                    <a:pt x="738921" y="311529"/>
                  </a:lnTo>
                  <a:lnTo>
                    <a:pt x="742950" y="271399"/>
                  </a:lnTo>
                  <a:lnTo>
                    <a:pt x="738921" y="231300"/>
                  </a:lnTo>
                  <a:lnTo>
                    <a:pt x="727217" y="193026"/>
                  </a:lnTo>
                  <a:lnTo>
                    <a:pt x="708415" y="156996"/>
                  </a:lnTo>
                  <a:lnTo>
                    <a:pt x="683089" y="123632"/>
                  </a:lnTo>
                  <a:lnTo>
                    <a:pt x="651814" y="93353"/>
                  </a:lnTo>
                  <a:lnTo>
                    <a:pt x="615167" y="66579"/>
                  </a:lnTo>
                  <a:lnTo>
                    <a:pt x="573722" y="43731"/>
                  </a:lnTo>
                  <a:lnTo>
                    <a:pt x="528055" y="25229"/>
                  </a:lnTo>
                  <a:lnTo>
                    <a:pt x="478741" y="11493"/>
                  </a:lnTo>
                  <a:lnTo>
                    <a:pt x="426356" y="294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object 4"/>
            <p:cNvSpPr/>
            <p:nvPr/>
          </p:nvSpPr>
          <p:spPr>
            <a:xfrm>
              <a:off x="5939280" y="691560"/>
              <a:ext cx="538200" cy="530280"/>
            </a:xfrm>
            <a:custGeom>
              <a:avLst/>
              <a:gdLst/>
              <a:ahLst/>
              <a:cxnLst/>
              <a:rect l="l" t="t" r="r" b="b"/>
              <a:pathLst>
                <a:path w="742950" h="542925">
                  <a:moveTo>
                    <a:pt x="0" y="271399"/>
                  </a:moveTo>
                  <a:lnTo>
                    <a:pt x="4028" y="231300"/>
                  </a:lnTo>
                  <a:lnTo>
                    <a:pt x="15732" y="193026"/>
                  </a:lnTo>
                  <a:lnTo>
                    <a:pt x="34534" y="156996"/>
                  </a:lnTo>
                  <a:lnTo>
                    <a:pt x="59860" y="123632"/>
                  </a:lnTo>
                  <a:lnTo>
                    <a:pt x="91135" y="93353"/>
                  </a:lnTo>
                  <a:lnTo>
                    <a:pt x="127782" y="66579"/>
                  </a:lnTo>
                  <a:lnTo>
                    <a:pt x="169227" y="43731"/>
                  </a:lnTo>
                  <a:lnTo>
                    <a:pt x="214894" y="25229"/>
                  </a:lnTo>
                  <a:lnTo>
                    <a:pt x="264208" y="11493"/>
                  </a:lnTo>
                  <a:lnTo>
                    <a:pt x="316593" y="2943"/>
                  </a:lnTo>
                  <a:lnTo>
                    <a:pt x="371475" y="0"/>
                  </a:lnTo>
                  <a:lnTo>
                    <a:pt x="426356" y="2943"/>
                  </a:lnTo>
                  <a:lnTo>
                    <a:pt x="478741" y="11493"/>
                  </a:lnTo>
                  <a:lnTo>
                    <a:pt x="528055" y="25229"/>
                  </a:lnTo>
                  <a:lnTo>
                    <a:pt x="573722" y="43731"/>
                  </a:lnTo>
                  <a:lnTo>
                    <a:pt x="615167" y="66579"/>
                  </a:lnTo>
                  <a:lnTo>
                    <a:pt x="651814" y="93353"/>
                  </a:lnTo>
                  <a:lnTo>
                    <a:pt x="683089" y="123632"/>
                  </a:lnTo>
                  <a:lnTo>
                    <a:pt x="708415" y="156996"/>
                  </a:lnTo>
                  <a:lnTo>
                    <a:pt x="727217" y="193026"/>
                  </a:lnTo>
                  <a:lnTo>
                    <a:pt x="738921" y="231300"/>
                  </a:lnTo>
                  <a:lnTo>
                    <a:pt x="742950" y="271399"/>
                  </a:lnTo>
                  <a:lnTo>
                    <a:pt x="738921" y="311529"/>
                  </a:lnTo>
                  <a:lnTo>
                    <a:pt x="727217" y="349829"/>
                  </a:lnTo>
                  <a:lnTo>
                    <a:pt x="708415" y="385879"/>
                  </a:lnTo>
                  <a:lnTo>
                    <a:pt x="683089" y="419259"/>
                  </a:lnTo>
                  <a:lnTo>
                    <a:pt x="651814" y="449551"/>
                  </a:lnTo>
                  <a:lnTo>
                    <a:pt x="615167" y="476333"/>
                  </a:lnTo>
                  <a:lnTo>
                    <a:pt x="573722" y="499187"/>
                  </a:lnTo>
                  <a:lnTo>
                    <a:pt x="528055" y="517693"/>
                  </a:lnTo>
                  <a:lnTo>
                    <a:pt x="478741" y="531431"/>
                  </a:lnTo>
                  <a:lnTo>
                    <a:pt x="426356" y="539981"/>
                  </a:lnTo>
                  <a:lnTo>
                    <a:pt x="371475" y="542925"/>
                  </a:lnTo>
                  <a:lnTo>
                    <a:pt x="316593" y="539981"/>
                  </a:lnTo>
                  <a:lnTo>
                    <a:pt x="264208" y="531431"/>
                  </a:lnTo>
                  <a:lnTo>
                    <a:pt x="214894" y="517693"/>
                  </a:lnTo>
                  <a:lnTo>
                    <a:pt x="169227" y="499187"/>
                  </a:lnTo>
                  <a:lnTo>
                    <a:pt x="127782" y="476333"/>
                  </a:lnTo>
                  <a:lnTo>
                    <a:pt x="91135" y="449551"/>
                  </a:lnTo>
                  <a:lnTo>
                    <a:pt x="59860" y="419259"/>
                  </a:lnTo>
                  <a:lnTo>
                    <a:pt x="34534" y="385879"/>
                  </a:lnTo>
                  <a:lnTo>
                    <a:pt x="15732" y="349829"/>
                  </a:lnTo>
                  <a:lnTo>
                    <a:pt x="4028" y="311529"/>
                  </a:lnTo>
                  <a:lnTo>
                    <a:pt x="0" y="271399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1" name="object 7"/>
          <p:cNvSpPr/>
          <p:nvPr/>
        </p:nvSpPr>
        <p:spPr>
          <a:xfrm>
            <a:off x="3959280" y="2303640"/>
            <a:ext cx="4502520" cy="39492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040" rIns="0" bIns="0" anchor="t">
            <a:spAutoFit/>
          </a:bodyPr>
          <a:lstStyle/>
          <a:p>
            <a:pPr marL="417240">
              <a:lnSpc>
                <a:spcPct val="100000"/>
              </a:lnSpc>
              <a:spcBef>
                <a:spcPts val="536"/>
              </a:spcBef>
              <a:buNone/>
            </a:pPr>
            <a:r>
              <a:rPr lang="en-US" sz="2150" b="0" strike="noStrike" spc="-32">
                <a:solidFill>
                  <a:srgbClr val="000000"/>
                </a:solidFill>
                <a:latin typeface="Times New Roman"/>
                <a:ea typeface="DejaVu Sans"/>
              </a:rPr>
              <a:t>	   Book Appointment 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42" name="object 8"/>
          <p:cNvSpPr/>
          <p:nvPr/>
        </p:nvSpPr>
        <p:spPr>
          <a:xfrm>
            <a:off x="3963600" y="3021480"/>
            <a:ext cx="4502520" cy="40824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360" rIns="0" bIns="0" anchor="t">
            <a:spAutoFit/>
          </a:bodyPr>
          <a:lstStyle/>
          <a:p>
            <a:pPr marL="684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15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View Doctors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43" name="object 9"/>
          <p:cNvSpPr/>
          <p:nvPr/>
        </p:nvSpPr>
        <p:spPr>
          <a:xfrm>
            <a:off x="3927960" y="1558800"/>
            <a:ext cx="4502520" cy="39348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6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  <a:buNone/>
            </a:pPr>
            <a:r>
              <a:rPr lang="en-US" sz="21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View Appointments List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44" name="TextBox 14"/>
          <p:cNvSpPr/>
          <p:nvPr/>
        </p:nvSpPr>
        <p:spPr>
          <a:xfrm>
            <a:off x="6049440" y="778320"/>
            <a:ext cx="301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45" name="Straight Arrow Connector 5"/>
          <p:cNvSpPr/>
          <p:nvPr/>
        </p:nvSpPr>
        <p:spPr>
          <a:xfrm>
            <a:off x="6190920" y="122364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Straight Arrow Connector 35"/>
          <p:cNvSpPr/>
          <p:nvPr/>
        </p:nvSpPr>
        <p:spPr>
          <a:xfrm>
            <a:off x="6190920" y="196524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Straight Arrow Connector 17"/>
          <p:cNvSpPr/>
          <p:nvPr/>
        </p:nvSpPr>
        <p:spPr>
          <a:xfrm>
            <a:off x="6191280" y="269856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object 28"/>
          <p:cNvSpPr/>
          <p:nvPr/>
        </p:nvSpPr>
        <p:spPr>
          <a:xfrm>
            <a:off x="3959280" y="3779280"/>
            <a:ext cx="4502520" cy="39348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6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  <a:buNone/>
            </a:pPr>
            <a:r>
              <a:rPr lang="en-US" sz="21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View Patients List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49" name="object 29"/>
          <p:cNvSpPr/>
          <p:nvPr/>
        </p:nvSpPr>
        <p:spPr>
          <a:xfrm>
            <a:off x="3954960" y="4499640"/>
            <a:ext cx="4502520" cy="39492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040" rIns="0" bIns="0" anchor="t">
            <a:spAutoFit/>
          </a:bodyPr>
          <a:lstStyle/>
          <a:p>
            <a:pPr marL="417240">
              <a:lnSpc>
                <a:spcPct val="100000"/>
              </a:lnSpc>
              <a:spcBef>
                <a:spcPts val="536"/>
              </a:spcBef>
              <a:buNone/>
            </a:pPr>
            <a:r>
              <a:rPr lang="en-US" sz="2150" b="0" strike="noStrike" spc="-32">
                <a:solidFill>
                  <a:srgbClr val="000000"/>
                </a:solidFill>
                <a:latin typeface="Times New Roman"/>
                <a:ea typeface="DejaVu Sans"/>
              </a:rPr>
              <a:t>	           Add Patient 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50" name="object 30"/>
          <p:cNvSpPr/>
          <p:nvPr/>
        </p:nvSpPr>
        <p:spPr>
          <a:xfrm>
            <a:off x="3990600" y="5207400"/>
            <a:ext cx="4502520" cy="40824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360" rIns="0" bIns="0" anchor="t">
            <a:spAutoFit/>
          </a:bodyPr>
          <a:lstStyle/>
          <a:p>
            <a:pPr marL="684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15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Generate Hospital Bill Invoice 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451" name="Flowchart: Terminator 1"/>
          <p:cNvSpPr/>
          <p:nvPr/>
        </p:nvSpPr>
        <p:spPr>
          <a:xfrm>
            <a:off x="5218920" y="5939280"/>
            <a:ext cx="2054520" cy="540720"/>
          </a:xfrm>
          <a:prstGeom prst="flowChartTerminator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STOP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52" name="Straight Arrow Connector 18"/>
          <p:cNvSpPr/>
          <p:nvPr/>
        </p:nvSpPr>
        <p:spPr>
          <a:xfrm>
            <a:off x="6191640" y="345456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Straight Arrow Connector 23"/>
          <p:cNvSpPr/>
          <p:nvPr/>
        </p:nvSpPr>
        <p:spPr>
          <a:xfrm>
            <a:off x="6192360" y="417456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Straight Arrow Connector 27"/>
          <p:cNvSpPr/>
          <p:nvPr/>
        </p:nvSpPr>
        <p:spPr>
          <a:xfrm>
            <a:off x="6192720" y="489456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Straight Arrow Connector 82"/>
          <p:cNvSpPr/>
          <p:nvPr/>
        </p:nvSpPr>
        <p:spPr>
          <a:xfrm>
            <a:off x="6192720" y="561456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Box 3"/>
          <p:cNvSpPr/>
          <p:nvPr/>
        </p:nvSpPr>
        <p:spPr>
          <a:xfrm>
            <a:off x="1979280" y="685440"/>
            <a:ext cx="8178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800080"/>
                </a:solidFill>
                <a:latin typeface="Times New Roman"/>
                <a:ea typeface="Noto Sans CJK SC"/>
              </a:rPr>
              <a:t> </a:t>
            </a:r>
            <a:r>
              <a:rPr lang="en-US" sz="3600" b="0" strike="noStrike" spc="-1">
                <a:solidFill>
                  <a:srgbClr val="800080"/>
                </a:solidFill>
                <a:latin typeface="Garamond"/>
                <a:ea typeface="DejaVu Sans"/>
              </a:rPr>
              <a:t>Context Level Diagram – 0 Level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457" name="Title 2"/>
          <p:cNvSpPr/>
          <p:nvPr/>
        </p:nvSpPr>
        <p:spPr>
          <a:xfrm>
            <a:off x="344160" y="719640"/>
            <a:ext cx="11351520" cy="57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Flowchart: Connector 2"/>
          <p:cNvSpPr/>
          <p:nvPr/>
        </p:nvSpPr>
        <p:spPr>
          <a:xfrm rot="76200">
            <a:off x="4680000" y="2387520"/>
            <a:ext cx="2696760" cy="1924560"/>
          </a:xfrm>
          <a:prstGeom prst="flowChartConnector">
            <a:avLst/>
          </a:prstGeom>
          <a:solidFill>
            <a:srgbClr val="A9C0ED"/>
          </a:solidFill>
          <a:ln w="9360">
            <a:solidFill>
              <a:srgbClr val="44709D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Garamond"/>
                <a:ea typeface="DejaVu Sans"/>
              </a:rPr>
              <a:t> 0.0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Garamond"/>
                <a:ea typeface="DejaVu Sans"/>
              </a:rPr>
              <a:t>Online Hospital Management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Garamond"/>
                <a:ea typeface="DejaVu Sans"/>
              </a:rPr>
              <a:t>System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59" name="Rectangle 1"/>
          <p:cNvSpPr/>
          <p:nvPr/>
        </p:nvSpPr>
        <p:spPr>
          <a:xfrm>
            <a:off x="9370440" y="2951640"/>
            <a:ext cx="1823400" cy="571320"/>
          </a:xfrm>
          <a:prstGeom prst="rect">
            <a:avLst/>
          </a:prstGeom>
          <a:solidFill>
            <a:srgbClr val="A9C0ED"/>
          </a:solidFill>
          <a:ln w="9360">
            <a:solidFill>
              <a:srgbClr val="44709D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000000"/>
                </a:solidFill>
                <a:latin typeface="Garamond"/>
                <a:ea typeface="DejaVu Sans"/>
              </a:rPr>
              <a:t>USER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60" name="Rectangle 5"/>
          <p:cNvSpPr/>
          <p:nvPr/>
        </p:nvSpPr>
        <p:spPr>
          <a:xfrm>
            <a:off x="917640" y="2941200"/>
            <a:ext cx="1803240" cy="591840"/>
          </a:xfrm>
          <a:prstGeom prst="rect">
            <a:avLst/>
          </a:prstGeom>
          <a:solidFill>
            <a:srgbClr val="A9C0ED"/>
          </a:solidFill>
          <a:ln w="9360">
            <a:solidFill>
              <a:srgbClr val="44709D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000000"/>
                </a:solidFill>
                <a:latin typeface="Garamond"/>
                <a:ea typeface="DejaVu Sans"/>
              </a:rPr>
              <a:t>ADMIN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61" name="Straight Arrow Connector 1"/>
          <p:cNvSpPr/>
          <p:nvPr/>
        </p:nvSpPr>
        <p:spPr>
          <a:xfrm>
            <a:off x="2724480" y="3110760"/>
            <a:ext cx="200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Straight Arrow Connector 6"/>
          <p:cNvSpPr/>
          <p:nvPr/>
        </p:nvSpPr>
        <p:spPr>
          <a:xfrm>
            <a:off x="7412400" y="3284640"/>
            <a:ext cx="1995120" cy="1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Straight Arrow Connector 8"/>
          <p:cNvSpPr/>
          <p:nvPr/>
        </p:nvSpPr>
        <p:spPr>
          <a:xfrm flipH="1" flipV="1">
            <a:off x="7319880" y="3167280"/>
            <a:ext cx="19954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Straight Arrow Connector 10"/>
          <p:cNvSpPr/>
          <p:nvPr/>
        </p:nvSpPr>
        <p:spPr>
          <a:xfrm flipH="1">
            <a:off x="2683440" y="3238920"/>
            <a:ext cx="198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TextBox 6"/>
          <p:cNvSpPr/>
          <p:nvPr/>
        </p:nvSpPr>
        <p:spPr>
          <a:xfrm>
            <a:off x="2941200" y="2442960"/>
            <a:ext cx="23126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Garamond"/>
                <a:ea typeface="DejaVu Sans"/>
              </a:rPr>
              <a:t>Request for Login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66" name="TextBox 7"/>
          <p:cNvSpPr/>
          <p:nvPr/>
        </p:nvSpPr>
        <p:spPr>
          <a:xfrm>
            <a:off x="7071120" y="2414520"/>
            <a:ext cx="21164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Garamond"/>
                <a:ea typeface="DejaVu Sans"/>
              </a:rPr>
              <a:t>Request for </a:t>
            </a:r>
            <a:r>
              <a:rPr lang="en-IN" sz="2000" b="0" strike="noStrike" spc="-1">
                <a:solidFill>
                  <a:srgbClr val="000000"/>
                </a:solidFill>
                <a:latin typeface="Garamond"/>
                <a:ea typeface="DejaVu Sans"/>
              </a:rPr>
              <a:t>Registration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67" name="TextBox 8"/>
          <p:cNvSpPr/>
          <p:nvPr/>
        </p:nvSpPr>
        <p:spPr>
          <a:xfrm>
            <a:off x="3039120" y="3173040"/>
            <a:ext cx="21164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Garamond"/>
                <a:ea typeface="DejaVu Sans"/>
              </a:rPr>
              <a:t>Response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68" name="TextBox 10"/>
          <p:cNvSpPr/>
          <p:nvPr/>
        </p:nvSpPr>
        <p:spPr>
          <a:xfrm>
            <a:off x="6966720" y="3417840"/>
            <a:ext cx="21164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Garamond"/>
                <a:ea typeface="DejaVu Sans"/>
              </a:rPr>
              <a:t>view Detail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69" name="Rectangle 7"/>
          <p:cNvSpPr/>
          <p:nvPr/>
        </p:nvSpPr>
        <p:spPr>
          <a:xfrm>
            <a:off x="5170320" y="5394240"/>
            <a:ext cx="1823400" cy="571320"/>
          </a:xfrm>
          <a:prstGeom prst="rect">
            <a:avLst/>
          </a:prstGeom>
          <a:solidFill>
            <a:srgbClr val="A9C0ED"/>
          </a:solidFill>
          <a:ln w="9360">
            <a:solidFill>
              <a:srgbClr val="44709D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Garamond"/>
                <a:ea typeface="DejaVu Sans"/>
              </a:rPr>
              <a:t>RECEPTION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70" name="Freeform: Shape 424"/>
          <p:cNvSpPr/>
          <p:nvPr/>
        </p:nvSpPr>
        <p:spPr>
          <a:xfrm flipH="1">
            <a:off x="6080760" y="4323960"/>
            <a:ext cx="2160" cy="106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Straight Connector 425"/>
          <p:cNvSpPr/>
          <p:nvPr/>
        </p:nvSpPr>
        <p:spPr>
          <a:xfrm flipV="1">
            <a:off x="6191280" y="4340880"/>
            <a:ext cx="360" cy="1058760"/>
          </a:xfrm>
          <a:prstGeom prst="line">
            <a:avLst/>
          </a:prstGeom>
          <a:ln w="126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TextBox 71"/>
          <p:cNvSpPr/>
          <p:nvPr/>
        </p:nvSpPr>
        <p:spPr>
          <a:xfrm>
            <a:off x="6299280" y="4499640"/>
            <a:ext cx="23126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Garamond"/>
                <a:ea typeface="DejaVu Sans"/>
              </a:rPr>
              <a:t>Request for Login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473" name="TextBox 427"/>
          <p:cNvSpPr/>
          <p:nvPr/>
        </p:nvSpPr>
        <p:spPr>
          <a:xfrm>
            <a:off x="4716000" y="4653360"/>
            <a:ext cx="1774440" cy="38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Garamond"/>
                <a:ea typeface="DejaVu Sans"/>
              </a:rPr>
              <a:t>Response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Rectangle 428"/>
          <p:cNvSpPr/>
          <p:nvPr/>
        </p:nvSpPr>
        <p:spPr>
          <a:xfrm>
            <a:off x="1957680" y="490680"/>
            <a:ext cx="8802360" cy="76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8D1D75"/>
                </a:solidFill>
                <a:latin typeface="Times New Roman"/>
                <a:ea typeface="Noto Sans CJK SC"/>
              </a:rPr>
              <a:t> 		User</a:t>
            </a:r>
            <a:r>
              <a:rPr lang="en-US" sz="3600" b="0" strike="noStrike" spc="-1">
                <a:solidFill>
                  <a:srgbClr val="8D1D75"/>
                </a:solidFill>
                <a:latin typeface="Garamond"/>
                <a:ea typeface="DejaVu Sans"/>
              </a:rPr>
              <a:t> Diagram – 1st Level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475" name="Oval 1"/>
          <p:cNvSpPr/>
          <p:nvPr/>
        </p:nvSpPr>
        <p:spPr>
          <a:xfrm>
            <a:off x="578052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76" name="Oval 3"/>
          <p:cNvSpPr/>
          <p:nvPr/>
        </p:nvSpPr>
        <p:spPr>
          <a:xfrm>
            <a:off x="5797800" y="3225960"/>
            <a:ext cx="1519200" cy="130968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2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77" name="Straight Arrow Connector 2"/>
          <p:cNvSpPr/>
          <p:nvPr/>
        </p:nvSpPr>
        <p:spPr>
          <a:xfrm>
            <a:off x="1543680" y="1726200"/>
            <a:ext cx="4258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Straight Arrow Connector 11"/>
          <p:cNvSpPr/>
          <p:nvPr/>
        </p:nvSpPr>
        <p:spPr>
          <a:xfrm>
            <a:off x="1454400" y="3747240"/>
            <a:ext cx="4365720" cy="2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Straight Connector 9"/>
          <p:cNvSpPr/>
          <p:nvPr/>
        </p:nvSpPr>
        <p:spPr>
          <a:xfrm>
            <a:off x="1073160" y="4158000"/>
            <a:ext cx="479016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Straight Connector 13"/>
          <p:cNvSpPr/>
          <p:nvPr/>
        </p:nvSpPr>
        <p:spPr>
          <a:xfrm>
            <a:off x="1470960" y="2167200"/>
            <a:ext cx="360" cy="1609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Straight Arrow Connector 19"/>
          <p:cNvSpPr/>
          <p:nvPr/>
        </p:nvSpPr>
        <p:spPr>
          <a:xfrm flipV="1">
            <a:off x="1058760" y="2159640"/>
            <a:ext cx="360" cy="1993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Straight Arrow Connector 20"/>
          <p:cNvSpPr/>
          <p:nvPr/>
        </p:nvSpPr>
        <p:spPr>
          <a:xfrm flipV="1">
            <a:off x="7281000" y="1697400"/>
            <a:ext cx="298584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Straight Arrow Connector 21"/>
          <p:cNvSpPr/>
          <p:nvPr/>
        </p:nvSpPr>
        <p:spPr>
          <a:xfrm flipH="1" flipV="1">
            <a:off x="7287120" y="2112480"/>
            <a:ext cx="2974320" cy="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Straight Arrow Connector 28"/>
          <p:cNvSpPr/>
          <p:nvPr/>
        </p:nvSpPr>
        <p:spPr>
          <a:xfrm flipH="1">
            <a:off x="7245000" y="4158000"/>
            <a:ext cx="3090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Straight Arrow Connector 29"/>
          <p:cNvSpPr/>
          <p:nvPr/>
        </p:nvSpPr>
        <p:spPr>
          <a:xfrm>
            <a:off x="7320960" y="3777120"/>
            <a:ext cx="3018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Straight Arrow Connector 30"/>
          <p:cNvSpPr/>
          <p:nvPr/>
        </p:nvSpPr>
        <p:spPr>
          <a:xfrm>
            <a:off x="6541920" y="2691360"/>
            <a:ext cx="14040" cy="53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Straight Connector 16"/>
          <p:cNvSpPr/>
          <p:nvPr/>
        </p:nvSpPr>
        <p:spPr>
          <a:xfrm>
            <a:off x="10286640" y="2242080"/>
            <a:ext cx="15955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Straight Connector 17"/>
          <p:cNvSpPr/>
          <p:nvPr/>
        </p:nvSpPr>
        <p:spPr>
          <a:xfrm>
            <a:off x="10286280" y="1564920"/>
            <a:ext cx="16135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Straight Connector 18"/>
          <p:cNvSpPr/>
          <p:nvPr/>
        </p:nvSpPr>
        <p:spPr>
          <a:xfrm>
            <a:off x="10342080" y="3547800"/>
            <a:ext cx="155808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Straight Connector 19"/>
          <p:cNvSpPr/>
          <p:nvPr/>
        </p:nvSpPr>
        <p:spPr>
          <a:xfrm>
            <a:off x="10342080" y="4233600"/>
            <a:ext cx="155808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Straight Connector 20"/>
          <p:cNvSpPr/>
          <p:nvPr/>
        </p:nvSpPr>
        <p:spPr>
          <a:xfrm>
            <a:off x="10342080" y="3547800"/>
            <a:ext cx="360" cy="68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Straight Connector 21"/>
          <p:cNvSpPr/>
          <p:nvPr/>
        </p:nvSpPr>
        <p:spPr>
          <a:xfrm>
            <a:off x="10286640" y="1564920"/>
            <a:ext cx="360" cy="68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Rectangle 3"/>
          <p:cNvSpPr/>
          <p:nvPr/>
        </p:nvSpPr>
        <p:spPr>
          <a:xfrm>
            <a:off x="217800" y="1638000"/>
            <a:ext cx="1385640" cy="516960"/>
          </a:xfrm>
          <a:prstGeom prst="rect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94" name="TextBox 5"/>
          <p:cNvSpPr/>
          <p:nvPr/>
        </p:nvSpPr>
        <p:spPr>
          <a:xfrm>
            <a:off x="7404480" y="2108880"/>
            <a:ext cx="289872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</a:t>
            </a:r>
            <a:r>
              <a:rPr lang="en-IN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esponse for registration  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495" name="Straight Arrow Connector 31"/>
          <p:cNvSpPr/>
          <p:nvPr/>
        </p:nvSpPr>
        <p:spPr>
          <a:xfrm>
            <a:off x="6559200" y="4538880"/>
            <a:ext cx="360" cy="46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TextBox 24"/>
          <p:cNvSpPr/>
          <p:nvPr/>
        </p:nvSpPr>
        <p:spPr>
          <a:xfrm>
            <a:off x="6648840" y="2810880"/>
            <a:ext cx="216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 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97" name="TextBox 26"/>
          <p:cNvSpPr/>
          <p:nvPr/>
        </p:nvSpPr>
        <p:spPr>
          <a:xfrm>
            <a:off x="10301400" y="1679040"/>
            <a:ext cx="1825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98" name="TextBox 27"/>
          <p:cNvSpPr/>
          <p:nvPr/>
        </p:nvSpPr>
        <p:spPr>
          <a:xfrm>
            <a:off x="2296080" y="1287360"/>
            <a:ext cx="2485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Enter information 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99" name="TextBox 28"/>
          <p:cNvSpPr/>
          <p:nvPr/>
        </p:nvSpPr>
        <p:spPr>
          <a:xfrm>
            <a:off x="10299240" y="3650040"/>
            <a:ext cx="1769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0" name="TextBox 30"/>
          <p:cNvSpPr/>
          <p:nvPr/>
        </p:nvSpPr>
        <p:spPr>
          <a:xfrm>
            <a:off x="6594840" y="4630320"/>
            <a:ext cx="925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1" name="TextBox 31"/>
          <p:cNvSpPr/>
          <p:nvPr/>
        </p:nvSpPr>
        <p:spPr>
          <a:xfrm>
            <a:off x="1974600" y="3320640"/>
            <a:ext cx="3171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Info 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2" name="TextBox 32"/>
          <p:cNvSpPr/>
          <p:nvPr/>
        </p:nvSpPr>
        <p:spPr>
          <a:xfrm>
            <a:off x="7718400" y="1335600"/>
            <a:ext cx="230868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Request To register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03" name="TextBox 33"/>
          <p:cNvSpPr/>
          <p:nvPr/>
        </p:nvSpPr>
        <p:spPr>
          <a:xfrm>
            <a:off x="2329200" y="4238280"/>
            <a:ext cx="2305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esponse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4" name="TextBox 34"/>
          <p:cNvSpPr/>
          <p:nvPr/>
        </p:nvSpPr>
        <p:spPr>
          <a:xfrm>
            <a:off x="7422120" y="4189680"/>
            <a:ext cx="230580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</a:t>
            </a:r>
            <a:r>
              <a:rPr lang="en-IN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esponse for Login   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05" name="TextBox 35"/>
          <p:cNvSpPr/>
          <p:nvPr/>
        </p:nvSpPr>
        <p:spPr>
          <a:xfrm>
            <a:off x="2468160" y="2158200"/>
            <a:ext cx="1519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esponse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6" name="TextBox 36"/>
          <p:cNvSpPr/>
          <p:nvPr/>
        </p:nvSpPr>
        <p:spPr>
          <a:xfrm>
            <a:off x="7344720" y="3391560"/>
            <a:ext cx="286020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info </a:t>
            </a:r>
            <a:r>
              <a:rPr lang="en-IN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07" name="Straight Arrow Connector 32"/>
          <p:cNvSpPr/>
          <p:nvPr/>
        </p:nvSpPr>
        <p:spPr>
          <a:xfrm flipH="1">
            <a:off x="1602000" y="2086200"/>
            <a:ext cx="41961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Oval 5"/>
          <p:cNvSpPr/>
          <p:nvPr/>
        </p:nvSpPr>
        <p:spPr>
          <a:xfrm>
            <a:off x="5797800" y="5005080"/>
            <a:ext cx="1519200" cy="130968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3.0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View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Doctor Profile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9" name="Straight Arrow Connector 33"/>
          <p:cNvSpPr/>
          <p:nvPr/>
        </p:nvSpPr>
        <p:spPr>
          <a:xfrm>
            <a:off x="722880" y="5465160"/>
            <a:ext cx="509724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Straight Connector 22"/>
          <p:cNvSpPr/>
          <p:nvPr/>
        </p:nvSpPr>
        <p:spPr>
          <a:xfrm>
            <a:off x="375840" y="5860440"/>
            <a:ext cx="54871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Straight Arrow Connector 34"/>
          <p:cNvSpPr/>
          <p:nvPr/>
        </p:nvSpPr>
        <p:spPr>
          <a:xfrm flipV="1">
            <a:off x="375480" y="2141640"/>
            <a:ext cx="360" cy="371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Straight Connector 23"/>
          <p:cNvSpPr/>
          <p:nvPr/>
        </p:nvSpPr>
        <p:spPr>
          <a:xfrm>
            <a:off x="722520" y="2157840"/>
            <a:ext cx="360" cy="330732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Straight Arrow Connector 36"/>
          <p:cNvSpPr/>
          <p:nvPr/>
        </p:nvSpPr>
        <p:spPr>
          <a:xfrm>
            <a:off x="7292160" y="5465520"/>
            <a:ext cx="3038040" cy="1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Straight Arrow Connector 37"/>
          <p:cNvSpPr/>
          <p:nvPr/>
        </p:nvSpPr>
        <p:spPr>
          <a:xfrm flipH="1">
            <a:off x="7287120" y="5860440"/>
            <a:ext cx="3000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Straight Arrow Connector 38"/>
          <p:cNvSpPr/>
          <p:nvPr/>
        </p:nvSpPr>
        <p:spPr>
          <a:xfrm>
            <a:off x="6559200" y="6317280"/>
            <a:ext cx="360" cy="46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Straight Connector 24"/>
          <p:cNvSpPr/>
          <p:nvPr/>
        </p:nvSpPr>
        <p:spPr>
          <a:xfrm>
            <a:off x="10295640" y="6003720"/>
            <a:ext cx="15955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Straight Connector 25"/>
          <p:cNvSpPr/>
          <p:nvPr/>
        </p:nvSpPr>
        <p:spPr>
          <a:xfrm>
            <a:off x="10277640" y="5317920"/>
            <a:ext cx="16135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Straight Connector 26"/>
          <p:cNvSpPr/>
          <p:nvPr/>
        </p:nvSpPr>
        <p:spPr>
          <a:xfrm>
            <a:off x="10294920" y="5317920"/>
            <a:ext cx="360" cy="68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TextBox 37"/>
          <p:cNvSpPr/>
          <p:nvPr/>
        </p:nvSpPr>
        <p:spPr>
          <a:xfrm>
            <a:off x="7260480" y="5825880"/>
            <a:ext cx="321804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Doctor Profile info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20" name="TextBox 38"/>
          <p:cNvSpPr/>
          <p:nvPr/>
        </p:nvSpPr>
        <p:spPr>
          <a:xfrm>
            <a:off x="6597000" y="6269400"/>
            <a:ext cx="2579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Doctor Profile </a:t>
            </a: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21" name="TextBox 39"/>
          <p:cNvSpPr/>
          <p:nvPr/>
        </p:nvSpPr>
        <p:spPr>
          <a:xfrm>
            <a:off x="10256400" y="5481000"/>
            <a:ext cx="1836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Doctor profile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22" name="TextBox 40"/>
          <p:cNvSpPr/>
          <p:nvPr/>
        </p:nvSpPr>
        <p:spPr>
          <a:xfrm>
            <a:off x="7718400" y="5095800"/>
            <a:ext cx="2293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Doctor Profile Info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23" name="TextBox 41"/>
          <p:cNvSpPr/>
          <p:nvPr/>
        </p:nvSpPr>
        <p:spPr>
          <a:xfrm>
            <a:off x="2329200" y="6004440"/>
            <a:ext cx="2305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esponse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24" name="TextBox 42"/>
          <p:cNvSpPr/>
          <p:nvPr/>
        </p:nvSpPr>
        <p:spPr>
          <a:xfrm>
            <a:off x="1831320" y="4989600"/>
            <a:ext cx="3539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Request to Doctor Profile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25" name="Oval 6"/>
          <p:cNvSpPr/>
          <p:nvPr/>
        </p:nvSpPr>
        <p:spPr>
          <a:xfrm>
            <a:off x="578052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26" name="Oval 7"/>
          <p:cNvSpPr/>
          <p:nvPr/>
        </p:nvSpPr>
        <p:spPr>
          <a:xfrm>
            <a:off x="578052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27" name="Oval 11"/>
          <p:cNvSpPr/>
          <p:nvPr/>
        </p:nvSpPr>
        <p:spPr>
          <a:xfrm>
            <a:off x="578052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ctangle 482"/>
          <p:cNvSpPr/>
          <p:nvPr/>
        </p:nvSpPr>
        <p:spPr>
          <a:xfrm>
            <a:off x="1259280" y="490680"/>
            <a:ext cx="989676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A1467E"/>
                </a:solidFill>
                <a:latin typeface="Times New Roman"/>
                <a:ea typeface="Noto Sans CJK SC"/>
              </a:rPr>
              <a:t> 		User</a:t>
            </a:r>
            <a:r>
              <a:rPr lang="en-US" sz="3600" b="0" strike="noStrike" spc="-1">
                <a:solidFill>
                  <a:srgbClr val="A1467E"/>
                </a:solidFill>
                <a:latin typeface="Garamond"/>
                <a:ea typeface="DejaVu Sans"/>
              </a:rPr>
              <a:t> Diagram – 1st Level con...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529" name="Oval 8"/>
          <p:cNvSpPr/>
          <p:nvPr/>
        </p:nvSpPr>
        <p:spPr>
          <a:xfrm>
            <a:off x="577656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30" name="Oval 9"/>
          <p:cNvSpPr/>
          <p:nvPr/>
        </p:nvSpPr>
        <p:spPr>
          <a:xfrm>
            <a:off x="5793480" y="3225960"/>
            <a:ext cx="1519200" cy="130968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5.0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31" name="Straight Arrow Connector 12"/>
          <p:cNvSpPr/>
          <p:nvPr/>
        </p:nvSpPr>
        <p:spPr>
          <a:xfrm>
            <a:off x="1539720" y="1726200"/>
            <a:ext cx="4258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Straight Arrow Connector 22"/>
          <p:cNvSpPr/>
          <p:nvPr/>
        </p:nvSpPr>
        <p:spPr>
          <a:xfrm>
            <a:off x="1450440" y="3747240"/>
            <a:ext cx="4365720" cy="2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Straight Connector 1"/>
          <p:cNvSpPr/>
          <p:nvPr/>
        </p:nvSpPr>
        <p:spPr>
          <a:xfrm>
            <a:off x="1069200" y="4158000"/>
            <a:ext cx="479016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Straight Connector 2"/>
          <p:cNvSpPr/>
          <p:nvPr/>
        </p:nvSpPr>
        <p:spPr>
          <a:xfrm>
            <a:off x="1466640" y="2167200"/>
            <a:ext cx="360" cy="16095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5" name="Straight Arrow Connector 24"/>
          <p:cNvSpPr/>
          <p:nvPr/>
        </p:nvSpPr>
        <p:spPr>
          <a:xfrm rot="10800000" flipV="1">
            <a:off x="1054080" y="2126880"/>
            <a:ext cx="360" cy="202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Straight Arrow Connector 25"/>
          <p:cNvSpPr/>
          <p:nvPr/>
        </p:nvSpPr>
        <p:spPr>
          <a:xfrm flipV="1">
            <a:off x="7277040" y="1697400"/>
            <a:ext cx="2985840" cy="1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Straight Arrow Connector 26"/>
          <p:cNvSpPr/>
          <p:nvPr/>
        </p:nvSpPr>
        <p:spPr>
          <a:xfrm flipH="1" flipV="1">
            <a:off x="7283520" y="2112480"/>
            <a:ext cx="2974320" cy="2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Straight Arrow Connector 39"/>
          <p:cNvSpPr/>
          <p:nvPr/>
        </p:nvSpPr>
        <p:spPr>
          <a:xfrm flipH="1">
            <a:off x="7241040" y="4158000"/>
            <a:ext cx="3090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Straight Arrow Connector 40"/>
          <p:cNvSpPr/>
          <p:nvPr/>
        </p:nvSpPr>
        <p:spPr>
          <a:xfrm>
            <a:off x="7317000" y="3777120"/>
            <a:ext cx="3018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Straight Connector 3"/>
          <p:cNvSpPr/>
          <p:nvPr/>
        </p:nvSpPr>
        <p:spPr>
          <a:xfrm>
            <a:off x="10283040" y="2242080"/>
            <a:ext cx="15955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Straight Connector 4"/>
          <p:cNvSpPr/>
          <p:nvPr/>
        </p:nvSpPr>
        <p:spPr>
          <a:xfrm>
            <a:off x="10282320" y="1564920"/>
            <a:ext cx="16135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Straight Connector 5"/>
          <p:cNvSpPr/>
          <p:nvPr/>
        </p:nvSpPr>
        <p:spPr>
          <a:xfrm>
            <a:off x="10338120" y="3547800"/>
            <a:ext cx="155808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Straight Connector 6"/>
          <p:cNvSpPr/>
          <p:nvPr/>
        </p:nvSpPr>
        <p:spPr>
          <a:xfrm>
            <a:off x="10338120" y="4233600"/>
            <a:ext cx="155808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Straight Connector 7"/>
          <p:cNvSpPr/>
          <p:nvPr/>
        </p:nvSpPr>
        <p:spPr>
          <a:xfrm>
            <a:off x="10338120" y="3547800"/>
            <a:ext cx="360" cy="68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Straight Connector 8"/>
          <p:cNvSpPr/>
          <p:nvPr/>
        </p:nvSpPr>
        <p:spPr>
          <a:xfrm>
            <a:off x="10283040" y="1564920"/>
            <a:ext cx="360" cy="68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Rectangle 4"/>
          <p:cNvSpPr/>
          <p:nvPr/>
        </p:nvSpPr>
        <p:spPr>
          <a:xfrm>
            <a:off x="213840" y="1638000"/>
            <a:ext cx="1385640" cy="516960"/>
          </a:xfrm>
          <a:prstGeom prst="rect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47" name="TextBox 12"/>
          <p:cNvSpPr/>
          <p:nvPr/>
        </p:nvSpPr>
        <p:spPr>
          <a:xfrm>
            <a:off x="7400520" y="2108880"/>
            <a:ext cx="289872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</a:t>
            </a:r>
            <a:r>
              <a:rPr lang="en-IN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esponse for registration  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48" name="TextBox 16"/>
          <p:cNvSpPr/>
          <p:nvPr/>
        </p:nvSpPr>
        <p:spPr>
          <a:xfrm>
            <a:off x="10268280" y="1534320"/>
            <a:ext cx="182592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Book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Appointment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549" name="TextBox 17"/>
          <p:cNvSpPr/>
          <p:nvPr/>
        </p:nvSpPr>
        <p:spPr>
          <a:xfrm>
            <a:off x="2292120" y="1287360"/>
            <a:ext cx="2485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Enter information 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0" name="TextBox 18"/>
          <p:cNvSpPr/>
          <p:nvPr/>
        </p:nvSpPr>
        <p:spPr>
          <a:xfrm>
            <a:off x="10295280" y="3650040"/>
            <a:ext cx="1769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Review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1" name="TextBox 20"/>
          <p:cNvSpPr/>
          <p:nvPr/>
        </p:nvSpPr>
        <p:spPr>
          <a:xfrm>
            <a:off x="1970640" y="3320640"/>
            <a:ext cx="3171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Enter Feedback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2" name="TextBox 21"/>
          <p:cNvSpPr/>
          <p:nvPr/>
        </p:nvSpPr>
        <p:spPr>
          <a:xfrm>
            <a:off x="7714440" y="1335600"/>
            <a:ext cx="2308680" cy="31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5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Request To register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53" name="TextBox 22"/>
          <p:cNvSpPr/>
          <p:nvPr/>
        </p:nvSpPr>
        <p:spPr>
          <a:xfrm>
            <a:off x="1439280" y="4238280"/>
            <a:ext cx="3957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Feedback Message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4" name="TextBox 23"/>
          <p:cNvSpPr/>
          <p:nvPr/>
        </p:nvSpPr>
        <p:spPr>
          <a:xfrm>
            <a:off x="7417800" y="4189680"/>
            <a:ext cx="2305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Feedback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5" name="TextBox 47"/>
          <p:cNvSpPr/>
          <p:nvPr/>
        </p:nvSpPr>
        <p:spPr>
          <a:xfrm>
            <a:off x="2464200" y="2158200"/>
            <a:ext cx="1519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esponse  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6" name="TextBox 48"/>
          <p:cNvSpPr/>
          <p:nvPr/>
        </p:nvSpPr>
        <p:spPr>
          <a:xfrm>
            <a:off x="7340760" y="3391560"/>
            <a:ext cx="2860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Request For Feedback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57" name="Straight Arrow Connector 48"/>
          <p:cNvSpPr/>
          <p:nvPr/>
        </p:nvSpPr>
        <p:spPr>
          <a:xfrm flipH="1">
            <a:off x="1598040" y="2086200"/>
            <a:ext cx="419616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Oval 12"/>
          <p:cNvSpPr/>
          <p:nvPr/>
        </p:nvSpPr>
        <p:spPr>
          <a:xfrm>
            <a:off x="577656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59" name="Oval 13"/>
          <p:cNvSpPr/>
          <p:nvPr/>
        </p:nvSpPr>
        <p:spPr>
          <a:xfrm>
            <a:off x="577656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560" name="Oval 16"/>
          <p:cNvSpPr/>
          <p:nvPr/>
        </p:nvSpPr>
        <p:spPr>
          <a:xfrm>
            <a:off x="5776560" y="1251360"/>
            <a:ext cx="1519200" cy="143640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</p:txBody>
      </p:sp>
      <p:sp>
        <p:nvSpPr>
          <p:cNvPr id="561" name="TextBox 517"/>
          <p:cNvSpPr/>
          <p:nvPr/>
        </p:nvSpPr>
        <p:spPr>
          <a:xfrm>
            <a:off x="5672160" y="1439640"/>
            <a:ext cx="1797480" cy="93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4.0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Book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Appointment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562" name="TextBox 518"/>
          <p:cNvSpPr/>
          <p:nvPr/>
        </p:nvSpPr>
        <p:spPr>
          <a:xfrm>
            <a:off x="5651280" y="3504240"/>
            <a:ext cx="1797480" cy="65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IN" sz="11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Feedback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Oval 10"/>
          <p:cNvSpPr/>
          <p:nvPr/>
        </p:nvSpPr>
        <p:spPr>
          <a:xfrm>
            <a:off x="5798160" y="1254240"/>
            <a:ext cx="1519560" cy="13100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64" name="Oval 14"/>
          <p:cNvSpPr/>
          <p:nvPr/>
        </p:nvSpPr>
        <p:spPr>
          <a:xfrm>
            <a:off x="5744160" y="3141360"/>
            <a:ext cx="1617480" cy="13100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 dirty="0">
                <a:solidFill>
                  <a:srgbClr val="000000"/>
                </a:solidFill>
                <a:latin typeface="Rockwell"/>
                <a:ea typeface="DejaVu Sans"/>
              </a:rPr>
              <a:t>2.0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 dirty="0">
                <a:solidFill>
                  <a:srgbClr val="000000"/>
                </a:solidFill>
                <a:latin typeface="Rockwell"/>
                <a:ea typeface="DejaVu Sans"/>
              </a:rPr>
              <a:t>manage Doctor</a:t>
            </a:r>
          </a:p>
          <a:p>
            <a:pPr algn="ctr">
              <a:lnSpc>
                <a:spcPct val="100000"/>
              </a:lnSpc>
              <a:buNone/>
            </a:pPr>
            <a:r>
              <a:rPr lang="en-IN" spc="-1" dirty="0">
                <a:solidFill>
                  <a:srgbClr val="000000"/>
                </a:solidFill>
                <a:latin typeface="Rockwell"/>
              </a:rPr>
              <a:t>Profile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565" name="Oval 15"/>
          <p:cNvSpPr/>
          <p:nvPr/>
        </p:nvSpPr>
        <p:spPr>
          <a:xfrm>
            <a:off x="5797800" y="5046840"/>
            <a:ext cx="1519560" cy="13100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3.0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Manage Staff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66" name="Straight Arrow Connector 42"/>
          <p:cNvSpPr/>
          <p:nvPr/>
        </p:nvSpPr>
        <p:spPr>
          <a:xfrm>
            <a:off x="2138760" y="1769760"/>
            <a:ext cx="365508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Straight Arrow Connector 43"/>
          <p:cNvSpPr/>
          <p:nvPr/>
        </p:nvSpPr>
        <p:spPr>
          <a:xfrm flipV="1">
            <a:off x="1454400" y="3609000"/>
            <a:ext cx="428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Straight Arrow Connector 44"/>
          <p:cNvSpPr/>
          <p:nvPr/>
        </p:nvSpPr>
        <p:spPr>
          <a:xfrm>
            <a:off x="692280" y="5597640"/>
            <a:ext cx="5101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Straight Connector 10"/>
          <p:cNvSpPr/>
          <p:nvPr/>
        </p:nvSpPr>
        <p:spPr>
          <a:xfrm flipV="1">
            <a:off x="1814400" y="2098080"/>
            <a:ext cx="3981960" cy="2160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0" name="Straight Connector 11"/>
          <p:cNvSpPr/>
          <p:nvPr/>
        </p:nvSpPr>
        <p:spPr>
          <a:xfrm flipV="1">
            <a:off x="1073160" y="3985560"/>
            <a:ext cx="4670640" cy="1152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Straight Connector 12"/>
          <p:cNvSpPr/>
          <p:nvPr/>
        </p:nvSpPr>
        <p:spPr>
          <a:xfrm>
            <a:off x="311040" y="5968440"/>
            <a:ext cx="5552280" cy="1008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Straight Arrow Connector 45"/>
          <p:cNvSpPr/>
          <p:nvPr/>
        </p:nvSpPr>
        <p:spPr>
          <a:xfrm flipV="1">
            <a:off x="1825560" y="981000"/>
            <a:ext cx="360" cy="113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Straight Arrow Connector 46"/>
          <p:cNvSpPr/>
          <p:nvPr/>
        </p:nvSpPr>
        <p:spPr>
          <a:xfrm flipV="1">
            <a:off x="1073160" y="981000"/>
            <a:ext cx="360" cy="300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Straight Connector 14"/>
          <p:cNvSpPr/>
          <p:nvPr/>
        </p:nvSpPr>
        <p:spPr>
          <a:xfrm>
            <a:off x="2139840" y="984960"/>
            <a:ext cx="360" cy="80208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Straight Connector 15"/>
          <p:cNvSpPr/>
          <p:nvPr/>
        </p:nvSpPr>
        <p:spPr>
          <a:xfrm>
            <a:off x="691560" y="984960"/>
            <a:ext cx="360" cy="461196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Straight Connector 27"/>
          <p:cNvSpPr/>
          <p:nvPr/>
        </p:nvSpPr>
        <p:spPr>
          <a:xfrm>
            <a:off x="1454040" y="984960"/>
            <a:ext cx="360" cy="263088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Straight Arrow Connector 47"/>
          <p:cNvSpPr/>
          <p:nvPr/>
        </p:nvSpPr>
        <p:spPr>
          <a:xfrm flipV="1">
            <a:off x="311400" y="981000"/>
            <a:ext cx="360" cy="499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Straight Arrow Connector 49"/>
          <p:cNvSpPr/>
          <p:nvPr/>
        </p:nvSpPr>
        <p:spPr>
          <a:xfrm>
            <a:off x="7320960" y="1694880"/>
            <a:ext cx="2934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Straight Arrow Connector 50"/>
          <p:cNvSpPr/>
          <p:nvPr/>
        </p:nvSpPr>
        <p:spPr>
          <a:xfrm flipH="1">
            <a:off x="7243920" y="2120040"/>
            <a:ext cx="300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0" name="Straight Arrow Connector 51"/>
          <p:cNvSpPr/>
          <p:nvPr/>
        </p:nvSpPr>
        <p:spPr>
          <a:xfrm>
            <a:off x="7320960" y="3616200"/>
            <a:ext cx="2954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Straight Arrow Connector 52"/>
          <p:cNvSpPr/>
          <p:nvPr/>
        </p:nvSpPr>
        <p:spPr>
          <a:xfrm flipH="1">
            <a:off x="7351920" y="3995392"/>
            <a:ext cx="2974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Straight Arrow Connector 53"/>
          <p:cNvSpPr/>
          <p:nvPr/>
        </p:nvSpPr>
        <p:spPr>
          <a:xfrm flipH="1">
            <a:off x="7243560" y="5911200"/>
            <a:ext cx="3084120" cy="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Straight Arrow Connector 54"/>
          <p:cNvSpPr/>
          <p:nvPr/>
        </p:nvSpPr>
        <p:spPr>
          <a:xfrm>
            <a:off x="7320960" y="5597640"/>
            <a:ext cx="3009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Straight Arrow Connector 55"/>
          <p:cNvSpPr/>
          <p:nvPr/>
        </p:nvSpPr>
        <p:spPr>
          <a:xfrm flipH="1">
            <a:off x="6550920" y="2567160"/>
            <a:ext cx="1800" cy="57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Straight Arrow Connector 57"/>
          <p:cNvSpPr/>
          <p:nvPr/>
        </p:nvSpPr>
        <p:spPr>
          <a:xfrm>
            <a:off x="6559200" y="6359400"/>
            <a:ext cx="360" cy="49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Straight Connector 28"/>
          <p:cNvSpPr/>
          <p:nvPr/>
        </p:nvSpPr>
        <p:spPr>
          <a:xfrm>
            <a:off x="10295640" y="4140360"/>
            <a:ext cx="159552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Straight Connector 29"/>
          <p:cNvSpPr/>
          <p:nvPr/>
        </p:nvSpPr>
        <p:spPr>
          <a:xfrm>
            <a:off x="10277640" y="1558800"/>
            <a:ext cx="161352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Straight Connector 30"/>
          <p:cNvSpPr/>
          <p:nvPr/>
        </p:nvSpPr>
        <p:spPr>
          <a:xfrm flipV="1">
            <a:off x="10258200" y="2244600"/>
            <a:ext cx="1632960" cy="864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Straight Connector 31"/>
          <p:cNvSpPr/>
          <p:nvPr/>
        </p:nvSpPr>
        <p:spPr>
          <a:xfrm>
            <a:off x="10277640" y="3454560"/>
            <a:ext cx="161352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Straight Connector 32"/>
          <p:cNvSpPr/>
          <p:nvPr/>
        </p:nvSpPr>
        <p:spPr>
          <a:xfrm>
            <a:off x="10333080" y="5368680"/>
            <a:ext cx="155808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Straight Connector 33"/>
          <p:cNvSpPr/>
          <p:nvPr/>
        </p:nvSpPr>
        <p:spPr>
          <a:xfrm>
            <a:off x="10333080" y="6054480"/>
            <a:ext cx="155808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Straight Connector 34"/>
          <p:cNvSpPr/>
          <p:nvPr/>
        </p:nvSpPr>
        <p:spPr>
          <a:xfrm>
            <a:off x="10333080" y="5368680"/>
            <a:ext cx="360" cy="68580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Straight Connector 35"/>
          <p:cNvSpPr/>
          <p:nvPr/>
        </p:nvSpPr>
        <p:spPr>
          <a:xfrm>
            <a:off x="10294920" y="3454560"/>
            <a:ext cx="360" cy="68580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Straight Connector 36"/>
          <p:cNvSpPr/>
          <p:nvPr/>
        </p:nvSpPr>
        <p:spPr>
          <a:xfrm>
            <a:off x="10257120" y="1558800"/>
            <a:ext cx="360" cy="68580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Rectangle 34"/>
          <p:cNvSpPr/>
          <p:nvPr/>
        </p:nvSpPr>
        <p:spPr>
          <a:xfrm>
            <a:off x="211680" y="540360"/>
            <a:ext cx="2227320" cy="442080"/>
          </a:xfrm>
          <a:prstGeom prst="rect">
            <a:avLst/>
          </a:prstGeom>
          <a:solidFill>
            <a:srgbClr val="B4C7DC"/>
          </a:solidFill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ADMIN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96" name="TextBox 66"/>
          <p:cNvSpPr/>
          <p:nvPr/>
        </p:nvSpPr>
        <p:spPr>
          <a:xfrm>
            <a:off x="2370240" y="1325160"/>
            <a:ext cx="3043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 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97" name="TextBox 73"/>
          <p:cNvSpPr/>
          <p:nvPr/>
        </p:nvSpPr>
        <p:spPr>
          <a:xfrm>
            <a:off x="10295280" y="1694520"/>
            <a:ext cx="1698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98" name="TextBox 74"/>
          <p:cNvSpPr/>
          <p:nvPr/>
        </p:nvSpPr>
        <p:spPr>
          <a:xfrm>
            <a:off x="10453680" y="3616200"/>
            <a:ext cx="180678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Rockwell"/>
                <a:ea typeface="DejaVu Sans"/>
              </a:rPr>
              <a:t>Doctor_profile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599" name="TextBox 84"/>
          <p:cNvSpPr/>
          <p:nvPr/>
        </p:nvSpPr>
        <p:spPr>
          <a:xfrm>
            <a:off x="10366200" y="550188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staff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0" name="TextBox 85"/>
          <p:cNvSpPr/>
          <p:nvPr/>
        </p:nvSpPr>
        <p:spPr>
          <a:xfrm>
            <a:off x="2338920" y="3114720"/>
            <a:ext cx="2189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Doctor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1" name="TextBox 86"/>
          <p:cNvSpPr/>
          <p:nvPr/>
        </p:nvSpPr>
        <p:spPr>
          <a:xfrm>
            <a:off x="2591640" y="2120040"/>
            <a:ext cx="2559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2" name="TextBox 87"/>
          <p:cNvSpPr/>
          <p:nvPr/>
        </p:nvSpPr>
        <p:spPr>
          <a:xfrm>
            <a:off x="1885320" y="4051800"/>
            <a:ext cx="3265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Doctor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3" name="TextBox 88"/>
          <p:cNvSpPr/>
          <p:nvPr/>
        </p:nvSpPr>
        <p:spPr>
          <a:xfrm>
            <a:off x="2620800" y="5162040"/>
            <a:ext cx="1218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Staff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4" name="TextBox 89"/>
          <p:cNvSpPr/>
          <p:nvPr/>
        </p:nvSpPr>
        <p:spPr>
          <a:xfrm>
            <a:off x="7385400" y="5910840"/>
            <a:ext cx="2818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Staff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5" name="TextBox 90"/>
          <p:cNvSpPr/>
          <p:nvPr/>
        </p:nvSpPr>
        <p:spPr>
          <a:xfrm>
            <a:off x="6608520" y="2594520"/>
            <a:ext cx="1303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6" name="TextBox 92"/>
          <p:cNvSpPr/>
          <p:nvPr/>
        </p:nvSpPr>
        <p:spPr>
          <a:xfrm>
            <a:off x="6627240" y="6392520"/>
            <a:ext cx="1585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Staff 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7" name="TextBox 49"/>
          <p:cNvSpPr/>
          <p:nvPr/>
        </p:nvSpPr>
        <p:spPr>
          <a:xfrm>
            <a:off x="7224120" y="2219040"/>
            <a:ext cx="300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8" name="TextBox 50"/>
          <p:cNvSpPr/>
          <p:nvPr/>
        </p:nvSpPr>
        <p:spPr>
          <a:xfrm>
            <a:off x="7244280" y="1342800"/>
            <a:ext cx="3043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09" name="TextBox 51"/>
          <p:cNvSpPr/>
          <p:nvPr/>
        </p:nvSpPr>
        <p:spPr>
          <a:xfrm>
            <a:off x="2370600" y="1325160"/>
            <a:ext cx="3566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10" name="TextBox 53"/>
          <p:cNvSpPr/>
          <p:nvPr/>
        </p:nvSpPr>
        <p:spPr>
          <a:xfrm>
            <a:off x="7967520" y="4028760"/>
            <a:ext cx="1569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11" name="TextBox 56"/>
          <p:cNvSpPr/>
          <p:nvPr/>
        </p:nvSpPr>
        <p:spPr>
          <a:xfrm>
            <a:off x="2598840" y="5935680"/>
            <a:ext cx="1851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12" name="TextBox 57"/>
          <p:cNvSpPr/>
          <p:nvPr/>
        </p:nvSpPr>
        <p:spPr>
          <a:xfrm>
            <a:off x="7392240" y="5180040"/>
            <a:ext cx="2954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Staff Info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13" name="TextBox 55"/>
          <p:cNvSpPr/>
          <p:nvPr/>
        </p:nvSpPr>
        <p:spPr>
          <a:xfrm>
            <a:off x="7748640" y="3173040"/>
            <a:ext cx="1453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Doctor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14" name="TextBox 573"/>
          <p:cNvSpPr/>
          <p:nvPr/>
        </p:nvSpPr>
        <p:spPr>
          <a:xfrm>
            <a:off x="3511800" y="512280"/>
            <a:ext cx="6924240" cy="59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400" b="0" strike="noStrike" spc="-1">
                <a:solidFill>
                  <a:srgbClr val="A1467E"/>
                </a:solidFill>
                <a:latin typeface="Garamond"/>
                <a:ea typeface="Noto Sans CJK SC"/>
              </a:rPr>
              <a:t>Admin</a:t>
            </a:r>
            <a:r>
              <a:rPr lang="en-US" sz="3400" b="0" strike="noStrike" spc="-1">
                <a:solidFill>
                  <a:srgbClr val="A1467E"/>
                </a:solidFill>
                <a:latin typeface="Garamond"/>
                <a:ea typeface="DejaVu Sans"/>
              </a:rPr>
              <a:t> Diagram – 1st Level</a:t>
            </a:r>
            <a:endParaRPr lang="en-IN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Oval 36"/>
          <p:cNvSpPr/>
          <p:nvPr/>
        </p:nvSpPr>
        <p:spPr>
          <a:xfrm>
            <a:off x="5713200" y="4260240"/>
            <a:ext cx="1629720" cy="13892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4.0</a:t>
            </a:r>
            <a:endParaRPr lang="en-IN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600" b="0" strike="noStrike" spc="-1">
                <a:solidFill>
                  <a:srgbClr val="000000"/>
                </a:solidFill>
                <a:latin typeface="Rockwell"/>
                <a:ea typeface="DejaVu Sans"/>
              </a:rPr>
              <a:t>View Feedback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616" name="Straight Connector 42"/>
          <p:cNvSpPr/>
          <p:nvPr/>
        </p:nvSpPr>
        <p:spPr>
          <a:xfrm flipV="1">
            <a:off x="1258560" y="4907880"/>
            <a:ext cx="445428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7" name="Straight Arrow Connector 58"/>
          <p:cNvSpPr/>
          <p:nvPr/>
        </p:nvSpPr>
        <p:spPr>
          <a:xfrm rot="60000" flipV="1">
            <a:off x="1259280" y="1809000"/>
            <a:ext cx="360" cy="30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Straight Arrow Connector 59"/>
          <p:cNvSpPr/>
          <p:nvPr/>
        </p:nvSpPr>
        <p:spPr>
          <a:xfrm flipH="1">
            <a:off x="7343280" y="4909320"/>
            <a:ext cx="2505240" cy="4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Straight Connector 61"/>
          <p:cNvSpPr/>
          <p:nvPr/>
        </p:nvSpPr>
        <p:spPr>
          <a:xfrm>
            <a:off x="9873720" y="4565160"/>
            <a:ext cx="161352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Straight Connector 62"/>
          <p:cNvSpPr/>
          <p:nvPr/>
        </p:nvSpPr>
        <p:spPr>
          <a:xfrm flipV="1">
            <a:off x="9853920" y="5250960"/>
            <a:ext cx="1632960" cy="864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Straight Connector 68"/>
          <p:cNvSpPr/>
          <p:nvPr/>
        </p:nvSpPr>
        <p:spPr>
          <a:xfrm>
            <a:off x="9853920" y="4565160"/>
            <a:ext cx="360" cy="68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2" name="Rectangle 69"/>
          <p:cNvSpPr/>
          <p:nvPr/>
        </p:nvSpPr>
        <p:spPr>
          <a:xfrm>
            <a:off x="771840" y="1368720"/>
            <a:ext cx="1629360" cy="442080"/>
          </a:xfrm>
          <a:prstGeom prst="rect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ADMIN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3" name="TextBox 19"/>
          <p:cNvSpPr/>
          <p:nvPr/>
        </p:nvSpPr>
        <p:spPr>
          <a:xfrm>
            <a:off x="1833120" y="4552560"/>
            <a:ext cx="2864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View  Feedback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4" name="TextBox 99"/>
          <p:cNvSpPr/>
          <p:nvPr/>
        </p:nvSpPr>
        <p:spPr>
          <a:xfrm>
            <a:off x="9938160" y="4720680"/>
            <a:ext cx="1630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feedback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5" name="TextBox 43"/>
          <p:cNvSpPr/>
          <p:nvPr/>
        </p:nvSpPr>
        <p:spPr>
          <a:xfrm>
            <a:off x="7527960" y="4532400"/>
            <a:ext cx="2343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Feedback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6" name="Oval 29"/>
          <p:cNvSpPr/>
          <p:nvPr/>
        </p:nvSpPr>
        <p:spPr>
          <a:xfrm>
            <a:off x="5775480" y="2397600"/>
            <a:ext cx="1519560" cy="13100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3.0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Manage users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7" name="Straight Connector 37"/>
          <p:cNvSpPr/>
          <p:nvPr/>
        </p:nvSpPr>
        <p:spPr>
          <a:xfrm flipV="1">
            <a:off x="1798920" y="3053880"/>
            <a:ext cx="3975840" cy="54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Straight Arrow Connector 60"/>
          <p:cNvSpPr/>
          <p:nvPr/>
        </p:nvSpPr>
        <p:spPr>
          <a:xfrm flipH="1">
            <a:off x="7293600" y="3038400"/>
            <a:ext cx="2989440" cy="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Straight Connector 40"/>
          <p:cNvSpPr/>
          <p:nvPr/>
        </p:nvSpPr>
        <p:spPr>
          <a:xfrm>
            <a:off x="10257120" y="2720160"/>
            <a:ext cx="155808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Straight Connector 43"/>
          <p:cNvSpPr/>
          <p:nvPr/>
        </p:nvSpPr>
        <p:spPr>
          <a:xfrm>
            <a:off x="10257120" y="3405960"/>
            <a:ext cx="1558080" cy="36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Straight Connector 44"/>
          <p:cNvSpPr/>
          <p:nvPr/>
        </p:nvSpPr>
        <p:spPr>
          <a:xfrm>
            <a:off x="10257120" y="2720160"/>
            <a:ext cx="360" cy="685800"/>
          </a:xfrm>
          <a:prstGeom prst="line">
            <a:avLst/>
          </a:prstGeom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2" name="TextBox 46"/>
          <p:cNvSpPr/>
          <p:nvPr/>
        </p:nvSpPr>
        <p:spPr>
          <a:xfrm>
            <a:off x="10290600" y="285336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registration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3" name="TextBox 44"/>
          <p:cNvSpPr/>
          <p:nvPr/>
        </p:nvSpPr>
        <p:spPr>
          <a:xfrm>
            <a:off x="3086640" y="2654640"/>
            <a:ext cx="2015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View Users 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4" name="TextBox 45"/>
          <p:cNvSpPr/>
          <p:nvPr/>
        </p:nvSpPr>
        <p:spPr>
          <a:xfrm>
            <a:off x="7419600" y="2585880"/>
            <a:ext cx="1207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5" name="Straight Arrow Connector 62"/>
          <p:cNvSpPr/>
          <p:nvPr/>
        </p:nvSpPr>
        <p:spPr>
          <a:xfrm flipH="1" flipV="1">
            <a:off x="1791360" y="1816200"/>
            <a:ext cx="1440" cy="123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TextBox 597"/>
          <p:cNvSpPr/>
          <p:nvPr/>
        </p:nvSpPr>
        <p:spPr>
          <a:xfrm>
            <a:off x="2792160" y="512280"/>
            <a:ext cx="8004240" cy="59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400" b="0" strike="noStrike" spc="-1">
                <a:solidFill>
                  <a:srgbClr val="A1467E"/>
                </a:solidFill>
                <a:latin typeface="Garamond"/>
                <a:ea typeface="Noto Sans CJK SC"/>
              </a:rPr>
              <a:t>Admin</a:t>
            </a:r>
            <a:r>
              <a:rPr lang="en-US" sz="3400" b="0" strike="noStrike" spc="-1">
                <a:solidFill>
                  <a:srgbClr val="A1467E"/>
                </a:solidFill>
                <a:latin typeface="Garamond"/>
                <a:ea typeface="DejaVu Sans"/>
              </a:rPr>
              <a:t> Diagram – 1st Level Con..</a:t>
            </a:r>
            <a:endParaRPr lang="en-IN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TextBox 598"/>
          <p:cNvSpPr/>
          <p:nvPr/>
        </p:nvSpPr>
        <p:spPr>
          <a:xfrm>
            <a:off x="3239640" y="666360"/>
            <a:ext cx="6924240" cy="59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400" b="0" strike="noStrike" spc="-1">
                <a:solidFill>
                  <a:srgbClr val="A1467E"/>
                </a:solidFill>
                <a:latin typeface="Garamond"/>
                <a:ea typeface="DejaVu Sans"/>
              </a:rPr>
              <a:t>Reception Diagram – 1st Level</a:t>
            </a:r>
            <a:endParaRPr lang="en-IN" sz="3400" b="0" strike="noStrike" spc="-1">
              <a:latin typeface="Arial"/>
            </a:endParaRPr>
          </a:p>
        </p:txBody>
      </p:sp>
      <p:sp>
        <p:nvSpPr>
          <p:cNvPr id="638" name="Oval 17"/>
          <p:cNvSpPr/>
          <p:nvPr/>
        </p:nvSpPr>
        <p:spPr>
          <a:xfrm>
            <a:off x="5793840" y="1254600"/>
            <a:ext cx="1519560" cy="13100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1.0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39" name="Oval 18"/>
          <p:cNvSpPr/>
          <p:nvPr/>
        </p:nvSpPr>
        <p:spPr>
          <a:xfrm>
            <a:off x="5739840" y="3142080"/>
            <a:ext cx="1617480" cy="13100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2.0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manage 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Patient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40" name="Oval 19"/>
          <p:cNvSpPr/>
          <p:nvPr/>
        </p:nvSpPr>
        <p:spPr>
          <a:xfrm>
            <a:off x="5793840" y="5047200"/>
            <a:ext cx="1519560" cy="1310040"/>
          </a:xfrm>
          <a:prstGeom prst="ellipse">
            <a:avLst/>
          </a:prstGeom>
          <a:solidFill>
            <a:srgbClr val="B4C7DC"/>
          </a:solidFill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3.0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Create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Patient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Bill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41" name="Straight Arrow Connector 63"/>
          <p:cNvSpPr/>
          <p:nvPr/>
        </p:nvSpPr>
        <p:spPr>
          <a:xfrm>
            <a:off x="2134440" y="1770120"/>
            <a:ext cx="365508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2" name="Straight Arrow Connector 64"/>
          <p:cNvSpPr/>
          <p:nvPr/>
        </p:nvSpPr>
        <p:spPr>
          <a:xfrm flipV="1">
            <a:off x="1450440" y="3609720"/>
            <a:ext cx="428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3" name="Straight Arrow Connector 65"/>
          <p:cNvSpPr/>
          <p:nvPr/>
        </p:nvSpPr>
        <p:spPr>
          <a:xfrm>
            <a:off x="688320" y="5598000"/>
            <a:ext cx="5101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Straight Connector 38"/>
          <p:cNvSpPr/>
          <p:nvPr/>
        </p:nvSpPr>
        <p:spPr>
          <a:xfrm flipV="1">
            <a:off x="1810440" y="2098440"/>
            <a:ext cx="3981960" cy="2160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5" name="Straight Connector 39"/>
          <p:cNvSpPr/>
          <p:nvPr/>
        </p:nvSpPr>
        <p:spPr>
          <a:xfrm flipV="1">
            <a:off x="1069200" y="3985560"/>
            <a:ext cx="4670640" cy="1152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Straight Connector 41"/>
          <p:cNvSpPr/>
          <p:nvPr/>
        </p:nvSpPr>
        <p:spPr>
          <a:xfrm>
            <a:off x="307080" y="5968800"/>
            <a:ext cx="5552280" cy="1008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Straight Arrow Connector 66"/>
          <p:cNvSpPr/>
          <p:nvPr/>
        </p:nvSpPr>
        <p:spPr>
          <a:xfrm flipV="1">
            <a:off x="1821600" y="981000"/>
            <a:ext cx="360" cy="113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Straight Arrow Connector 67"/>
          <p:cNvSpPr/>
          <p:nvPr/>
        </p:nvSpPr>
        <p:spPr>
          <a:xfrm flipV="1">
            <a:off x="1069200" y="981000"/>
            <a:ext cx="360" cy="300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Straight Connector 45"/>
          <p:cNvSpPr/>
          <p:nvPr/>
        </p:nvSpPr>
        <p:spPr>
          <a:xfrm>
            <a:off x="2135880" y="985680"/>
            <a:ext cx="360" cy="80208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Straight Connector 46"/>
          <p:cNvSpPr/>
          <p:nvPr/>
        </p:nvSpPr>
        <p:spPr>
          <a:xfrm>
            <a:off x="687600" y="985680"/>
            <a:ext cx="360" cy="461196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Straight Connector 47"/>
          <p:cNvSpPr/>
          <p:nvPr/>
        </p:nvSpPr>
        <p:spPr>
          <a:xfrm>
            <a:off x="1450080" y="985680"/>
            <a:ext cx="360" cy="2630880"/>
          </a:xfrm>
          <a:prstGeom prst="line">
            <a:avLst/>
          </a:prstGeom>
          <a:ln w="381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2" name="Straight Arrow Connector 68"/>
          <p:cNvSpPr/>
          <p:nvPr/>
        </p:nvSpPr>
        <p:spPr>
          <a:xfrm flipV="1">
            <a:off x="307440" y="981000"/>
            <a:ext cx="360" cy="4990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Straight Arrow Connector 69"/>
          <p:cNvSpPr/>
          <p:nvPr/>
        </p:nvSpPr>
        <p:spPr>
          <a:xfrm>
            <a:off x="7317000" y="1694880"/>
            <a:ext cx="2934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Straight Arrow Connector 70"/>
          <p:cNvSpPr/>
          <p:nvPr/>
        </p:nvSpPr>
        <p:spPr>
          <a:xfrm flipH="1">
            <a:off x="7239960" y="2120400"/>
            <a:ext cx="300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Straight Arrow Connector 71"/>
          <p:cNvSpPr/>
          <p:nvPr/>
        </p:nvSpPr>
        <p:spPr>
          <a:xfrm>
            <a:off x="7317000" y="3616560"/>
            <a:ext cx="2954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6" name="Straight Arrow Connector 72"/>
          <p:cNvSpPr/>
          <p:nvPr/>
        </p:nvSpPr>
        <p:spPr>
          <a:xfrm flipH="1">
            <a:off x="7347960" y="3985920"/>
            <a:ext cx="2974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Straight Arrow Connector 73"/>
          <p:cNvSpPr/>
          <p:nvPr/>
        </p:nvSpPr>
        <p:spPr>
          <a:xfrm flipH="1">
            <a:off x="7239240" y="5911560"/>
            <a:ext cx="3084120" cy="12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111111"/>
            </a:solidFill>
            <a:round/>
            <a:tailEnd type="arrow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Straight Arrow Connector 74"/>
          <p:cNvSpPr/>
          <p:nvPr/>
        </p:nvSpPr>
        <p:spPr>
          <a:xfrm>
            <a:off x="7317000" y="5598000"/>
            <a:ext cx="30096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Straight Arrow Connector 75"/>
          <p:cNvSpPr/>
          <p:nvPr/>
        </p:nvSpPr>
        <p:spPr>
          <a:xfrm flipH="1">
            <a:off x="6547320" y="2567520"/>
            <a:ext cx="1800" cy="572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Straight Arrow Connector 76"/>
          <p:cNvSpPr/>
          <p:nvPr/>
        </p:nvSpPr>
        <p:spPr>
          <a:xfrm>
            <a:off x="6550560" y="4454640"/>
            <a:ext cx="1800" cy="58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0000"/>
          </a:solidFill>
          <a:ln w="25560">
            <a:solidFill>
              <a:srgbClr val="111111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Straight Connector 48"/>
          <p:cNvSpPr/>
          <p:nvPr/>
        </p:nvSpPr>
        <p:spPr>
          <a:xfrm>
            <a:off x="10291680" y="4140720"/>
            <a:ext cx="159552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2" name="Straight Connector 49"/>
          <p:cNvSpPr/>
          <p:nvPr/>
        </p:nvSpPr>
        <p:spPr>
          <a:xfrm>
            <a:off x="10273680" y="1559160"/>
            <a:ext cx="161352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Straight Connector 50"/>
          <p:cNvSpPr/>
          <p:nvPr/>
        </p:nvSpPr>
        <p:spPr>
          <a:xfrm flipV="1">
            <a:off x="10254240" y="2244960"/>
            <a:ext cx="1632960" cy="864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Straight Connector 51"/>
          <p:cNvSpPr/>
          <p:nvPr/>
        </p:nvSpPr>
        <p:spPr>
          <a:xfrm>
            <a:off x="10273680" y="3454920"/>
            <a:ext cx="161352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Straight Connector 52"/>
          <p:cNvSpPr/>
          <p:nvPr/>
        </p:nvSpPr>
        <p:spPr>
          <a:xfrm>
            <a:off x="10329120" y="5369040"/>
            <a:ext cx="155808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Straight Connector 53"/>
          <p:cNvSpPr/>
          <p:nvPr/>
        </p:nvSpPr>
        <p:spPr>
          <a:xfrm>
            <a:off x="10329120" y="6054840"/>
            <a:ext cx="1558080" cy="36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7" name="Straight Connector 54"/>
          <p:cNvSpPr/>
          <p:nvPr/>
        </p:nvSpPr>
        <p:spPr>
          <a:xfrm>
            <a:off x="10329120" y="5369040"/>
            <a:ext cx="360" cy="68580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Straight Connector 55"/>
          <p:cNvSpPr/>
          <p:nvPr/>
        </p:nvSpPr>
        <p:spPr>
          <a:xfrm>
            <a:off x="10291320" y="3454920"/>
            <a:ext cx="360" cy="68580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Straight Connector 56"/>
          <p:cNvSpPr/>
          <p:nvPr/>
        </p:nvSpPr>
        <p:spPr>
          <a:xfrm>
            <a:off x="10252800" y="1559160"/>
            <a:ext cx="360" cy="685800"/>
          </a:xfrm>
          <a:prstGeom prst="line">
            <a:avLst/>
          </a:prstGeom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Rectangle 9"/>
          <p:cNvSpPr/>
          <p:nvPr/>
        </p:nvSpPr>
        <p:spPr>
          <a:xfrm>
            <a:off x="207720" y="541080"/>
            <a:ext cx="2227320" cy="442080"/>
          </a:xfrm>
          <a:prstGeom prst="rect">
            <a:avLst/>
          </a:prstGeom>
          <a:solidFill>
            <a:srgbClr val="B4C7DC"/>
          </a:solidFill>
          <a:ln w="25560">
            <a:solidFill>
              <a:srgbClr val="1111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RECEPTION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71" name="TextBox 54"/>
          <p:cNvSpPr/>
          <p:nvPr/>
        </p:nvSpPr>
        <p:spPr>
          <a:xfrm>
            <a:off x="3328200" y="92520"/>
            <a:ext cx="6441120" cy="154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TextBox 58"/>
          <p:cNvSpPr/>
          <p:nvPr/>
        </p:nvSpPr>
        <p:spPr>
          <a:xfrm>
            <a:off x="2366280" y="1325520"/>
            <a:ext cx="3043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 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73" name="TextBox 59"/>
          <p:cNvSpPr/>
          <p:nvPr/>
        </p:nvSpPr>
        <p:spPr>
          <a:xfrm>
            <a:off x="10291320" y="1694520"/>
            <a:ext cx="1698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74" name="TextBox 60"/>
          <p:cNvSpPr/>
          <p:nvPr/>
        </p:nvSpPr>
        <p:spPr>
          <a:xfrm>
            <a:off x="10341720" y="3472560"/>
            <a:ext cx="185028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Rockwell"/>
                <a:ea typeface="DejaVu Sans"/>
              </a:rPr>
              <a:t>Add_Patient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75" name="TextBox 62"/>
          <p:cNvSpPr/>
          <p:nvPr/>
        </p:nvSpPr>
        <p:spPr>
          <a:xfrm>
            <a:off x="2334960" y="3259440"/>
            <a:ext cx="2189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Patient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76" name="TextBox 63"/>
          <p:cNvSpPr/>
          <p:nvPr/>
        </p:nvSpPr>
        <p:spPr>
          <a:xfrm>
            <a:off x="2587680" y="2120400"/>
            <a:ext cx="2559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77" name="TextBox 65"/>
          <p:cNvSpPr/>
          <p:nvPr/>
        </p:nvSpPr>
        <p:spPr>
          <a:xfrm>
            <a:off x="1881360" y="4052160"/>
            <a:ext cx="3265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Patient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78" name="TextBox 67"/>
          <p:cNvSpPr/>
          <p:nvPr/>
        </p:nvSpPr>
        <p:spPr>
          <a:xfrm>
            <a:off x="2273760" y="5162400"/>
            <a:ext cx="1905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Patient 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Bill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79" name="TextBox 68"/>
          <p:cNvSpPr/>
          <p:nvPr/>
        </p:nvSpPr>
        <p:spPr>
          <a:xfrm>
            <a:off x="7212600" y="5990400"/>
            <a:ext cx="350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Noto Sans CJK SC"/>
              </a:rPr>
              <a:t>Response For </a:t>
            </a: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Patient 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Bill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0" name="TextBox 69"/>
          <p:cNvSpPr/>
          <p:nvPr/>
        </p:nvSpPr>
        <p:spPr>
          <a:xfrm>
            <a:off x="6604920" y="2594880"/>
            <a:ext cx="1303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Login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1" name="TextBox 70"/>
          <p:cNvSpPr/>
          <p:nvPr/>
        </p:nvSpPr>
        <p:spPr>
          <a:xfrm>
            <a:off x="6625800" y="4463280"/>
            <a:ext cx="1710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Doctor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2" name="TextBox 72"/>
          <p:cNvSpPr/>
          <p:nvPr/>
        </p:nvSpPr>
        <p:spPr>
          <a:xfrm>
            <a:off x="7220160" y="2219400"/>
            <a:ext cx="3009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 For 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3" name="TextBox 75"/>
          <p:cNvSpPr/>
          <p:nvPr/>
        </p:nvSpPr>
        <p:spPr>
          <a:xfrm>
            <a:off x="7240320" y="1343160"/>
            <a:ext cx="3043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4" name="TextBox 76"/>
          <p:cNvSpPr/>
          <p:nvPr/>
        </p:nvSpPr>
        <p:spPr>
          <a:xfrm>
            <a:off x="2366280" y="1325520"/>
            <a:ext cx="3566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Username/Password 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5" name="TextBox 77"/>
          <p:cNvSpPr/>
          <p:nvPr/>
        </p:nvSpPr>
        <p:spPr>
          <a:xfrm>
            <a:off x="7963560" y="4038952"/>
            <a:ext cx="1569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6" name="TextBox 78"/>
          <p:cNvSpPr/>
          <p:nvPr/>
        </p:nvSpPr>
        <p:spPr>
          <a:xfrm>
            <a:off x="2595240" y="5936040"/>
            <a:ext cx="18518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Response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7" name="TextBox 79"/>
          <p:cNvSpPr/>
          <p:nvPr/>
        </p:nvSpPr>
        <p:spPr>
          <a:xfrm>
            <a:off x="7388280" y="5180400"/>
            <a:ext cx="2954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Patient </a:t>
            </a: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Bill Info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8" name="TextBox 80"/>
          <p:cNvSpPr/>
          <p:nvPr/>
        </p:nvSpPr>
        <p:spPr>
          <a:xfrm>
            <a:off x="7729200" y="3173400"/>
            <a:ext cx="1483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Patient Info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89" name="TextBox 651"/>
          <p:cNvSpPr/>
          <p:nvPr/>
        </p:nvSpPr>
        <p:spPr>
          <a:xfrm>
            <a:off x="10401480" y="5413680"/>
            <a:ext cx="1588320" cy="61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Rockwell"/>
                <a:ea typeface="DejaVu Sans"/>
              </a:rPr>
              <a:t>Patient_Bill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object 2"/>
          <p:cNvPicPr/>
          <p:nvPr/>
        </p:nvPicPr>
        <p:blipFill>
          <a:blip r:embed="rId2"/>
          <a:stretch/>
        </p:blipFill>
        <p:spPr>
          <a:xfrm>
            <a:off x="3961800" y="761760"/>
            <a:ext cx="3509280" cy="4950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91" name="Table 3"/>
          <p:cNvGraphicFramePr/>
          <p:nvPr>
            <p:extLst>
              <p:ext uri="{D42A27DB-BD31-4B8C-83A1-F6EECF244321}">
                <p14:modId xmlns:p14="http://schemas.microsoft.com/office/powerpoint/2010/main" val="665253492"/>
              </p:ext>
            </p:extLst>
          </p:nvPr>
        </p:nvGraphicFramePr>
        <p:xfrm>
          <a:off x="2739240" y="1836720"/>
          <a:ext cx="6382800" cy="3865320"/>
        </p:xfrm>
        <a:graphic>
          <a:graphicData uri="http://schemas.openxmlformats.org/drawingml/2006/table">
            <a:tbl>
              <a:tblPr/>
              <a:tblGrid>
                <a:gridCol w="129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 Name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2520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Login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252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Registration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Doctor_Profile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Staff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Add_Patient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Book_Appointment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7.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26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Patient_Bill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Review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Rectangle 9"/>
          <p:cNvSpPr/>
          <p:nvPr/>
        </p:nvSpPr>
        <p:spPr>
          <a:xfrm>
            <a:off x="3814200" y="609120"/>
            <a:ext cx="3674520" cy="4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Project Profile</a:t>
            </a:r>
            <a:endParaRPr lang="en-IN" sz="4000" b="0" strike="noStrike" spc="-1">
              <a:latin typeface="Arial"/>
            </a:endParaRPr>
          </a:p>
        </p:txBody>
      </p:sp>
      <p:graphicFrame>
        <p:nvGraphicFramePr>
          <p:cNvPr id="296" name="Table 14"/>
          <p:cNvGraphicFramePr/>
          <p:nvPr/>
        </p:nvGraphicFramePr>
        <p:xfrm>
          <a:off x="1267560" y="1375560"/>
          <a:ext cx="9890280" cy="5198620"/>
        </p:xfrm>
        <a:graphic>
          <a:graphicData uri="http://schemas.openxmlformats.org/drawingml/2006/table">
            <a:tbl>
              <a:tblPr/>
              <a:tblGrid>
                <a:gridCol w="303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1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Project</a:t>
                      </a:r>
                      <a:r>
                        <a:rPr lang="en-IN" sz="2000" b="1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0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Title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7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Online Hospital Management </a:t>
                      </a:r>
                      <a:r>
                        <a:rPr lang="en-US" sz="20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System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25200">
                      <a:solidFill>
                        <a:srgbClr val="4F81B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Objective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2520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The user can digitally take the appointment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2520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Front </a:t>
                      </a:r>
                      <a:r>
                        <a:rPr lang="en-IN" sz="2000" b="0" strike="noStrike" spc="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End</a:t>
                      </a:r>
                      <a:r>
                        <a:rPr lang="en-IN" sz="2000" b="0" strike="noStrike" spc="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0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Tool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HTML,</a:t>
                      </a:r>
                      <a:r>
                        <a:rPr lang="en-US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CSS, JavaScript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7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Back</a:t>
                      </a: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End </a:t>
                      </a:r>
                      <a:r>
                        <a:rPr lang="en-IN" sz="20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Tool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MY</a:t>
                      </a:r>
                      <a:r>
                        <a:rPr lang="en-IN" sz="200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0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SQL(8.0.30)</a:t>
                      </a:r>
                      <a:r>
                        <a:rPr lang="en-US" sz="20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,</a:t>
                      </a:r>
                      <a:r>
                        <a:rPr lang="en-US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Python(3.12.1)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Framework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Django(5.1.5)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Group No.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103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Team Member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656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Dixit</a:t>
                      </a:r>
                      <a:r>
                        <a:rPr lang="en-IN" sz="2000" b="0" strike="noStrike" spc="-11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Vora </a:t>
                      </a:r>
                      <a:r>
                        <a:rPr lang="en-IN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[22032211266]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marL="165600"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r>
                        <a:rPr lang="en-IN" sz="20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Jignesh</a:t>
                      </a:r>
                      <a:r>
                        <a:rPr lang="en-IN" sz="20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Shah</a:t>
                      </a:r>
                      <a:r>
                        <a:rPr lang="en-IN" sz="20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[22032211228]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Project</a:t>
                      </a:r>
                      <a:r>
                        <a:rPr lang="en-IN" sz="2000" b="0" strike="noStrike" spc="-8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0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Guide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Prof.</a:t>
                      </a:r>
                      <a:r>
                        <a:rPr lang="en-US" sz="20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Hiral B. Patel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Operating </a:t>
                      </a:r>
                      <a:r>
                        <a:rPr lang="en-US" sz="20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System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Windows</a:t>
                      </a:r>
                      <a:r>
                        <a:rPr lang="en-US" sz="2000" b="0" strike="noStrike" spc="-8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20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Developed At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Acharya Moti Bhai Patel Institute of Computer Studies 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5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Developed For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IN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Acharya Moti Bhai Patel Institute of Computer Studies 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F81BD"/>
                      </a:solidFill>
                    </a:lnL>
                    <a:lnR w="12240">
                      <a:solidFill>
                        <a:srgbClr val="4F81BD"/>
                      </a:solidFill>
                    </a:lnR>
                    <a:lnT w="12240">
                      <a:solidFill>
                        <a:srgbClr val="4F81BD"/>
                      </a:solidFill>
                    </a:lnT>
                    <a:lnB w="12240">
                      <a:solidFill>
                        <a:srgbClr val="4F81B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object 2"/>
          <p:cNvSpPr/>
          <p:nvPr/>
        </p:nvSpPr>
        <p:spPr>
          <a:xfrm>
            <a:off x="3580560" y="570600"/>
            <a:ext cx="33847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  <a:tabLst>
                <a:tab pos="2350800" algn="l"/>
              </a:tabLst>
            </a:pP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:-</a:t>
            </a:r>
            <a:r>
              <a:rPr lang="en-IN" sz="275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Login</a:t>
            </a:r>
            <a:endParaRPr lang="en-IN" sz="2750" b="0" strike="noStrike" spc="-1">
              <a:latin typeface="Arial"/>
            </a:endParaRPr>
          </a:p>
        </p:txBody>
      </p:sp>
      <p:graphicFrame>
        <p:nvGraphicFramePr>
          <p:cNvPr id="693" name="Table 3"/>
          <p:cNvGraphicFramePr/>
          <p:nvPr/>
        </p:nvGraphicFramePr>
        <p:xfrm>
          <a:off x="1980000" y="1218960"/>
          <a:ext cx="9219600" cy="1144080"/>
        </p:xfrm>
        <a:graphic>
          <a:graphicData uri="http://schemas.openxmlformats.org/drawingml/2006/table">
            <a:tbl>
              <a:tblPr/>
              <a:tblGrid>
                <a:gridCol w="92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84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Login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8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login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panel.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Foreign Key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4" name="Table 4"/>
          <p:cNvGraphicFramePr/>
          <p:nvPr/>
        </p:nvGraphicFramePr>
        <p:xfrm>
          <a:off x="841680" y="3059280"/>
          <a:ext cx="10443600" cy="2387880"/>
        </p:xfrm>
        <a:graphic>
          <a:graphicData uri="http://schemas.openxmlformats.org/drawingml/2006/table">
            <a:tbl>
              <a:tblPr/>
              <a:tblGrid>
                <a:gridCol w="57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4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4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login_id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</a:rPr>
                        <a:t>autofield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11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Login</a:t>
                      </a:r>
                      <a:r>
                        <a:rPr lang="en-IN" sz="1800" b="0" strike="noStrike" spc="25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autofield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Foreign 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Registration id</a:t>
                      </a:r>
                      <a:r>
                        <a:rPr lang="en-IN" sz="1800" b="0" strike="noStrike" spc="-8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username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25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Username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</a:rPr>
                        <a:t>password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192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Password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Box 4"/>
          <p:cNvSpPr/>
          <p:nvPr/>
        </p:nvSpPr>
        <p:spPr>
          <a:xfrm>
            <a:off x="3628440" y="31680"/>
            <a:ext cx="555984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:- Registration</a:t>
            </a:r>
            <a:endParaRPr lang="en-IN" sz="2750" b="0" strike="noStrike" spc="-1">
              <a:latin typeface="Arial"/>
            </a:endParaRPr>
          </a:p>
        </p:txBody>
      </p:sp>
      <p:graphicFrame>
        <p:nvGraphicFramePr>
          <p:cNvPr id="696" name="Table 5"/>
          <p:cNvGraphicFramePr/>
          <p:nvPr/>
        </p:nvGraphicFramePr>
        <p:xfrm>
          <a:off x="2141280" y="790920"/>
          <a:ext cx="8533800" cy="1116720"/>
        </p:xfrm>
        <a:graphic>
          <a:graphicData uri="http://schemas.openxmlformats.org/drawingml/2006/table">
            <a:tbl>
              <a:tblPr/>
              <a:tblGrid>
                <a:gridCol w="85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Registration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8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is registration for </a:t>
                      </a:r>
                      <a:r>
                        <a:rPr lang="en-US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r>
                        <a:rPr lang="en-IN" sz="1800" b="0" strike="noStrike" spc="-1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7" name="Table 2"/>
          <p:cNvGraphicFramePr/>
          <p:nvPr/>
        </p:nvGraphicFramePr>
        <p:xfrm>
          <a:off x="540360" y="2160360"/>
          <a:ext cx="10979640" cy="4362120"/>
        </p:xfrm>
        <a:graphic>
          <a:graphicData uri="http://schemas.openxmlformats.org/drawingml/2006/table">
            <a:tbl>
              <a:tblPr/>
              <a:tblGrid>
                <a:gridCol w="7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88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firstname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First</a:t>
                      </a:r>
                      <a:r>
                        <a:rPr lang="en-US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US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lastname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Last name</a:t>
                      </a:r>
                      <a:r>
                        <a:rPr lang="en-US" sz="1800" b="0" strike="noStrike" spc="33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email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Email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mobile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Mobile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password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Password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6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State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8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city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City</a:t>
                      </a:r>
                      <a:r>
                        <a:rPr lang="en-US" sz="180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880"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dob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000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Date of birth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Box 2"/>
          <p:cNvSpPr/>
          <p:nvPr/>
        </p:nvSpPr>
        <p:spPr>
          <a:xfrm>
            <a:off x="3508920" y="111960"/>
            <a:ext cx="609516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750" b="1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 dirty="0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 dirty="0">
                <a:solidFill>
                  <a:srgbClr val="000000"/>
                </a:solidFill>
                <a:latin typeface="Times New Roman"/>
                <a:ea typeface="DejaVu Sans"/>
              </a:rPr>
              <a:t>:- Doctor Profile</a:t>
            </a:r>
            <a:endParaRPr lang="en-IN" sz="2750" b="0" strike="noStrike" spc="-1" dirty="0">
              <a:latin typeface="Arial"/>
            </a:endParaRPr>
          </a:p>
        </p:txBody>
      </p:sp>
      <p:graphicFrame>
        <p:nvGraphicFramePr>
          <p:cNvPr id="699" name="object 3"/>
          <p:cNvGraphicFramePr/>
          <p:nvPr>
            <p:extLst>
              <p:ext uri="{D42A27DB-BD31-4B8C-83A1-F6EECF244321}">
                <p14:modId xmlns:p14="http://schemas.microsoft.com/office/powerpoint/2010/main" val="150088123"/>
              </p:ext>
            </p:extLst>
          </p:nvPr>
        </p:nvGraphicFramePr>
        <p:xfrm>
          <a:off x="1979640" y="798120"/>
          <a:ext cx="8600040" cy="1175040"/>
        </p:xfrm>
        <a:graphic>
          <a:graphicData uri="http://schemas.openxmlformats.org/drawingml/2006/table">
            <a:tbl>
              <a:tblPr/>
              <a:tblGrid>
                <a:gridCol w="860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Doctor_Profile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we can add doctor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60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97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r>
                        <a:rPr lang="en-IN" sz="1800" b="0" strike="noStrike" spc="-15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doctor_id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0" name="Table 4"/>
          <p:cNvGraphicFramePr/>
          <p:nvPr>
            <p:extLst>
              <p:ext uri="{D42A27DB-BD31-4B8C-83A1-F6EECF244321}">
                <p14:modId xmlns:p14="http://schemas.microsoft.com/office/powerpoint/2010/main" val="278293281"/>
              </p:ext>
            </p:extLst>
          </p:nvPr>
        </p:nvGraphicFramePr>
        <p:xfrm>
          <a:off x="1206360" y="2071440"/>
          <a:ext cx="9958680" cy="4755240"/>
        </p:xfrm>
        <a:graphic>
          <a:graphicData uri="http://schemas.openxmlformats.org/drawingml/2006/table">
            <a:tbl>
              <a:tblPr/>
              <a:tblGrid>
                <a:gridCol w="60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doctor_id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6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</a:t>
                      </a:r>
                      <a:r>
                        <a:rPr lang="en-US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US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0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email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 email</a:t>
                      </a:r>
                      <a:r>
                        <a:rPr lang="en-US" sz="1800" b="0" strike="noStrike" spc="33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8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dob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US" sz="1800" b="0" strike="noStrike" spc="-12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Date of birth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0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gender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 gender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phone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 phone number 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3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degree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 degree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4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specialization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 specialization</a:t>
                      </a:r>
                      <a:r>
                        <a:rPr lang="en-US" sz="180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6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address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longtext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52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Doctor address info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Box 2"/>
          <p:cNvSpPr/>
          <p:nvPr/>
        </p:nvSpPr>
        <p:spPr>
          <a:xfrm>
            <a:off x="3508920" y="111960"/>
            <a:ext cx="609516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:- Staff Profile</a:t>
            </a:r>
            <a:endParaRPr lang="en-IN" sz="2750" b="0" strike="noStrike" spc="-1">
              <a:latin typeface="Arial"/>
            </a:endParaRPr>
          </a:p>
        </p:txBody>
      </p:sp>
      <p:graphicFrame>
        <p:nvGraphicFramePr>
          <p:cNvPr id="702" name="object 3"/>
          <p:cNvGraphicFramePr/>
          <p:nvPr/>
        </p:nvGraphicFramePr>
        <p:xfrm>
          <a:off x="2009160" y="682200"/>
          <a:ext cx="8600040" cy="1175040"/>
        </p:xfrm>
        <a:graphic>
          <a:graphicData uri="http://schemas.openxmlformats.org/drawingml/2006/table">
            <a:tbl>
              <a:tblPr/>
              <a:tblGrid>
                <a:gridCol w="860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 Patient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we can add patient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r>
                        <a:rPr lang="en-IN" sz="1800" b="0" strike="noStrike" spc="-1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3" name="Table 4"/>
          <p:cNvGraphicFramePr/>
          <p:nvPr/>
        </p:nvGraphicFramePr>
        <p:xfrm>
          <a:off x="1095120" y="1914120"/>
          <a:ext cx="9958680" cy="4968720"/>
        </p:xfrm>
        <a:graphic>
          <a:graphicData uri="http://schemas.openxmlformats.org/drawingml/2006/table">
            <a:tbl>
              <a:tblPr/>
              <a:tblGrid>
                <a:gridCol w="65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Staff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</a:t>
                      </a:r>
                      <a:r>
                        <a:rPr lang="en-US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US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0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email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Staff </a:t>
                      </a: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email</a:t>
                      </a:r>
                      <a:r>
                        <a:rPr lang="en-US" sz="1800" b="0" strike="noStrike" spc="33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2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dob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US" sz="1800" b="0" strike="noStrike" spc="-12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Date of birth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gender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</a:t>
                      </a: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gender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phone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 </a:t>
                      </a: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phone number 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416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degree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 </a:t>
                      </a: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degree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4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</a:rPr>
                        <a:t>specialization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 </a:t>
                      </a: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specialization</a:t>
                      </a:r>
                      <a:r>
                        <a:rPr lang="en-US" sz="180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1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address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longtext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Staff </a:t>
                      </a: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address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TextBox 2"/>
          <p:cNvSpPr/>
          <p:nvPr/>
        </p:nvSpPr>
        <p:spPr>
          <a:xfrm>
            <a:off x="3560760" y="108360"/>
            <a:ext cx="609300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:- Add Patient</a:t>
            </a:r>
            <a:endParaRPr lang="en-IN" sz="2750" b="0" strike="noStrike" spc="-1">
              <a:latin typeface="Arial"/>
            </a:endParaRPr>
          </a:p>
        </p:txBody>
      </p:sp>
      <p:graphicFrame>
        <p:nvGraphicFramePr>
          <p:cNvPr id="705" name="object 3"/>
          <p:cNvGraphicFramePr/>
          <p:nvPr/>
        </p:nvGraphicFramePr>
        <p:xfrm>
          <a:off x="2009160" y="754200"/>
          <a:ext cx="8600040" cy="1175040"/>
        </p:xfrm>
        <a:graphic>
          <a:graphicData uri="http://schemas.openxmlformats.org/drawingml/2006/table">
            <a:tbl>
              <a:tblPr/>
              <a:tblGrid>
                <a:gridCol w="860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 Patient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we can add patient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r>
                        <a:rPr lang="en-IN" sz="1800" b="0" strike="noStrike" spc="-1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6" name="Table 4"/>
          <p:cNvGraphicFramePr/>
          <p:nvPr>
            <p:extLst>
              <p:ext uri="{D42A27DB-BD31-4B8C-83A1-F6EECF244321}">
                <p14:modId xmlns:p14="http://schemas.microsoft.com/office/powerpoint/2010/main" val="4283407958"/>
              </p:ext>
            </p:extLst>
          </p:nvPr>
        </p:nvGraphicFramePr>
        <p:xfrm>
          <a:off x="1165320" y="2126160"/>
          <a:ext cx="9958320" cy="4452480"/>
        </p:xfrm>
        <a:graphic>
          <a:graphicData uri="http://schemas.openxmlformats.org/drawingml/2006/table">
            <a:tbl>
              <a:tblPr/>
              <a:tblGrid>
                <a:gridCol w="75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User</a:t>
                      </a: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first_name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First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last_name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Last name</a:t>
                      </a:r>
                      <a:r>
                        <a:rPr lang="en-IN" sz="1800" b="0" strike="noStrike" spc="33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age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User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age</a:t>
                      </a:r>
                      <a:r>
                        <a:rPr lang="en-IN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gender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User gender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3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address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longtext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User address</a:t>
                      </a:r>
                      <a:r>
                        <a:rPr lang="en-IN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8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mobile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User mobile</a:t>
                      </a:r>
                      <a:r>
                        <a:rPr lang="en-IN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6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test_name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User test name</a:t>
                      </a:r>
                      <a:r>
                        <a:rPr lang="en-IN" sz="180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2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test_result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longtext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52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User test result  info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TextBox 2"/>
          <p:cNvSpPr/>
          <p:nvPr/>
        </p:nvSpPr>
        <p:spPr>
          <a:xfrm>
            <a:off x="3216960" y="360"/>
            <a:ext cx="609300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5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:- Book Appointment</a:t>
            </a:r>
            <a:endParaRPr lang="en-IN" sz="2750" b="0" strike="noStrike" spc="-1">
              <a:latin typeface="Arial"/>
            </a:endParaRPr>
          </a:p>
        </p:txBody>
      </p:sp>
      <p:graphicFrame>
        <p:nvGraphicFramePr>
          <p:cNvPr id="708" name="Table 3"/>
          <p:cNvGraphicFramePr/>
          <p:nvPr/>
        </p:nvGraphicFramePr>
        <p:xfrm>
          <a:off x="1794600" y="706680"/>
          <a:ext cx="8600040" cy="1098360"/>
        </p:xfrm>
        <a:graphic>
          <a:graphicData uri="http://schemas.openxmlformats.org/drawingml/2006/table">
            <a:tbl>
              <a:tblPr/>
              <a:tblGrid>
                <a:gridCol w="860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Book Appointment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can book their appointment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r>
                        <a:rPr lang="en-IN" sz="1800" b="0" strike="noStrike" spc="-1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09" name="Table 4"/>
          <p:cNvGraphicFramePr/>
          <p:nvPr/>
        </p:nvGraphicFramePr>
        <p:xfrm>
          <a:off x="1170360" y="2074320"/>
          <a:ext cx="9958680" cy="4645800"/>
        </p:xfrm>
        <a:graphic>
          <a:graphicData uri="http://schemas.openxmlformats.org/drawingml/2006/table">
            <a:tbl>
              <a:tblPr/>
              <a:tblGrid>
                <a:gridCol w="71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lang="en-IN" sz="1800" b="0" strike="noStrike" spc="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</a:t>
                      </a:r>
                      <a:r>
                        <a:rPr lang="en-US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US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96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email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email</a:t>
                      </a:r>
                      <a:r>
                        <a:rPr lang="en-US" sz="1800" b="0" strike="noStrike" spc="33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US" sz="1800" b="0" strike="noStrike" spc="-12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Appointment date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time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datetime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58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Appointment time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6.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phone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phone number 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0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7.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state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US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State</a:t>
                      </a:r>
                      <a:r>
                        <a:rPr lang="en-US" sz="1800" b="0" strike="noStrike" spc="-6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8.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city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City</a:t>
                      </a:r>
                      <a:r>
                        <a:rPr lang="en-US" sz="180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US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2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address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9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longtext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40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92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US" sz="1800" b="0" strike="noStrike" spc="-5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address 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TextBox 2"/>
          <p:cNvSpPr/>
          <p:nvPr/>
        </p:nvSpPr>
        <p:spPr>
          <a:xfrm>
            <a:off x="4266360" y="609120"/>
            <a:ext cx="609300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:- Patient Bill</a:t>
            </a:r>
            <a:endParaRPr lang="en-IN" sz="2750" b="0" strike="noStrike" spc="-1">
              <a:latin typeface="Arial"/>
            </a:endParaRPr>
          </a:p>
        </p:txBody>
      </p:sp>
      <p:graphicFrame>
        <p:nvGraphicFramePr>
          <p:cNvPr id="711" name="Table 3"/>
          <p:cNvGraphicFramePr/>
          <p:nvPr/>
        </p:nvGraphicFramePr>
        <p:xfrm>
          <a:off x="1724760" y="1295280"/>
          <a:ext cx="8600040" cy="1157760"/>
        </p:xfrm>
        <a:graphic>
          <a:graphicData uri="http://schemas.openxmlformats.org/drawingml/2006/table">
            <a:tbl>
              <a:tblPr/>
              <a:tblGrid>
                <a:gridCol w="860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0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Bill invoice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bill will be print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r>
                        <a:rPr lang="en-IN" sz="1800" b="0" strike="noStrike" spc="-1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patient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2" name="Table 4"/>
          <p:cNvGraphicFramePr/>
          <p:nvPr>
            <p:extLst>
              <p:ext uri="{D42A27DB-BD31-4B8C-83A1-F6EECF244321}">
                <p14:modId xmlns:p14="http://schemas.microsoft.com/office/powerpoint/2010/main" val="3336833577"/>
              </p:ext>
            </p:extLst>
          </p:nvPr>
        </p:nvGraphicFramePr>
        <p:xfrm>
          <a:off x="873360" y="2888280"/>
          <a:ext cx="10443600" cy="2689920"/>
        </p:xfrm>
        <a:graphic>
          <a:graphicData uri="http://schemas.openxmlformats.org/drawingml/2006/table">
            <a:tbl>
              <a:tblPr/>
              <a:tblGrid>
                <a:gridCol w="57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3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4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4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25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patient_name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0" strike="noStrike" spc="-8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56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dob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 date of birth</a:t>
                      </a:r>
                      <a:r>
                        <a:rPr lang="en-IN" sz="1800" b="0" strike="noStrike" spc="27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admission</a:t>
                      </a:r>
                      <a:r>
                        <a:rPr lang="en-IN" sz="1800" b="0" strike="noStrike" spc="-80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_</a:t>
                      </a:r>
                      <a:r>
                        <a:rPr lang="en-IN" sz="1800" b="0" strike="noStrike" spc="-2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192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Admission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 of patient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48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discharge_date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Discharge date of patient info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TextBox 2"/>
          <p:cNvSpPr/>
          <p:nvPr/>
        </p:nvSpPr>
        <p:spPr>
          <a:xfrm>
            <a:off x="3427920" y="609120"/>
            <a:ext cx="609300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750" b="1" strike="noStrike" spc="-12">
                <a:solidFill>
                  <a:srgbClr val="000000"/>
                </a:solidFill>
                <a:latin typeface="Times New Roman"/>
                <a:ea typeface="DejaVu Sans"/>
              </a:rPr>
              <a:t>Table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92">
                <a:solidFill>
                  <a:srgbClr val="000000"/>
                </a:solidFill>
                <a:latin typeface="Times New Roman"/>
                <a:ea typeface="DejaVu Sans"/>
              </a:rPr>
              <a:t>Name</a:t>
            </a:r>
            <a:r>
              <a:rPr lang="en-IN" sz="2750" b="1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:- </a:t>
            </a:r>
            <a:r>
              <a:rPr lang="en-IN" sz="2750" b="1" strike="noStrike" spc="-21">
                <a:solidFill>
                  <a:srgbClr val="000000"/>
                </a:solidFill>
                <a:latin typeface="Times New Roman"/>
                <a:ea typeface="DejaVu Sans"/>
              </a:rPr>
              <a:t>Review</a:t>
            </a:r>
            <a:endParaRPr lang="en-IN" sz="2750" b="0" strike="noStrike" spc="-1">
              <a:latin typeface="Arial"/>
            </a:endParaRPr>
          </a:p>
        </p:txBody>
      </p:sp>
      <p:graphicFrame>
        <p:nvGraphicFramePr>
          <p:cNvPr id="714" name="Table 3"/>
          <p:cNvGraphicFramePr/>
          <p:nvPr/>
        </p:nvGraphicFramePr>
        <p:xfrm>
          <a:off x="1446840" y="1371600"/>
          <a:ext cx="8600040" cy="1157760"/>
        </p:xfrm>
        <a:graphic>
          <a:graphicData uri="http://schemas.openxmlformats.org/drawingml/2006/table">
            <a:tbl>
              <a:tblPr/>
              <a:tblGrid>
                <a:gridCol w="860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0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56640" algn="l"/>
                        </a:tabLst>
                      </a:pPr>
                      <a:r>
                        <a:rPr lang="en-IN" sz="1800" b="1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43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Feedback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pos="2463120" algn="l"/>
                        </a:tabLst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This</a:t>
                      </a:r>
                      <a:r>
                        <a:rPr lang="en-IN" sz="1800" b="0" strike="noStrike" spc="-10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3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table</a:t>
                      </a: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patient can give feedback to hospital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  <a:tabLst>
                          <a:tab pos="2474640" algn="l"/>
                        </a:tabLst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r>
                        <a:rPr lang="en-IN" sz="1800" b="0" strike="noStrike" spc="-15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:-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	patient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_id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5" name="Table 5"/>
          <p:cNvGraphicFramePr/>
          <p:nvPr/>
        </p:nvGraphicFramePr>
        <p:xfrm>
          <a:off x="873360" y="2782800"/>
          <a:ext cx="10443240" cy="2601000"/>
        </p:xfrm>
        <a:graphic>
          <a:graphicData uri="http://schemas.openxmlformats.org/drawingml/2006/table">
            <a:tbl>
              <a:tblPr/>
              <a:tblGrid>
                <a:gridCol w="57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0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4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Field</a:t>
                      </a:r>
                      <a:r>
                        <a:rPr lang="en-IN" sz="1800" b="1" strike="noStrike" spc="4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Data</a:t>
                      </a:r>
                      <a:r>
                        <a:rPr lang="en-IN" sz="1800" b="1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Size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Constraint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lang="en-IN" sz="180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Description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patient_id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Primary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key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25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id</a:t>
                      </a:r>
                      <a:r>
                        <a:rPr lang="en-IN" sz="1800" b="0" strike="noStrike" spc="-9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0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 dirty="0" err="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patient_name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</a:t>
                      </a:r>
                      <a:r>
                        <a:rPr lang="en-IN" sz="180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name</a:t>
                      </a:r>
                      <a:r>
                        <a:rPr lang="en-IN" sz="1800" b="0" strike="noStrike" spc="-8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8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3.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patient_email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25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User date of birth</a:t>
                      </a:r>
                      <a:r>
                        <a:rPr lang="en-IN" sz="1800" b="0" strike="noStrike" spc="27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info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4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rating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varchar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192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 can give rating to hospital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520"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5.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comment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24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longtext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-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4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lang="en-IN" sz="1800" b="0" strike="noStrike" spc="10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null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82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21" dirty="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Patient can comment on hospital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TextBox 15"/>
          <p:cNvSpPr/>
          <p:nvPr/>
        </p:nvSpPr>
        <p:spPr>
          <a:xfrm>
            <a:off x="1899000" y="-133920"/>
            <a:ext cx="8178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8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r>
              <a:rPr lang="en-US" sz="3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E-R Diagram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717" name="Flowchart: Process 1"/>
          <p:cNvSpPr/>
          <p:nvPr/>
        </p:nvSpPr>
        <p:spPr>
          <a:xfrm>
            <a:off x="5012640" y="646560"/>
            <a:ext cx="2169720" cy="3420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P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atient_Bill</a:t>
            </a:r>
            <a:endParaRPr lang="en-IN" sz="1900" b="0" strike="noStrike" spc="-1" dirty="0">
              <a:latin typeface="Arial"/>
            </a:endParaRPr>
          </a:p>
        </p:txBody>
      </p:sp>
      <p:sp>
        <p:nvSpPr>
          <p:cNvPr id="718" name="Flowchart: Decision 2"/>
          <p:cNvSpPr/>
          <p:nvPr/>
        </p:nvSpPr>
        <p:spPr>
          <a:xfrm>
            <a:off x="2570760" y="505080"/>
            <a:ext cx="1712520" cy="64512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Manage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19" name="Flowchart: Decision 4"/>
          <p:cNvSpPr/>
          <p:nvPr/>
        </p:nvSpPr>
        <p:spPr>
          <a:xfrm>
            <a:off x="9267120" y="581400"/>
            <a:ext cx="1521720" cy="60804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View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20" name="Flowchart: Process 6"/>
          <p:cNvSpPr/>
          <p:nvPr/>
        </p:nvSpPr>
        <p:spPr>
          <a:xfrm>
            <a:off x="1103400" y="2968920"/>
            <a:ext cx="1712520" cy="455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ADMIN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21" name="Flowchart: Process 8"/>
          <p:cNvSpPr/>
          <p:nvPr/>
        </p:nvSpPr>
        <p:spPr>
          <a:xfrm>
            <a:off x="8943840" y="2968920"/>
            <a:ext cx="1598040" cy="455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USER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22" name="Straight Connector 57"/>
          <p:cNvSpPr/>
          <p:nvPr/>
        </p:nvSpPr>
        <p:spPr>
          <a:xfrm>
            <a:off x="7184160" y="874080"/>
            <a:ext cx="2082600" cy="11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Straight Connector 58"/>
          <p:cNvSpPr/>
          <p:nvPr/>
        </p:nvSpPr>
        <p:spPr>
          <a:xfrm>
            <a:off x="10028880" y="1187640"/>
            <a:ext cx="360" cy="1755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Straight Connector 59"/>
          <p:cNvSpPr/>
          <p:nvPr/>
        </p:nvSpPr>
        <p:spPr>
          <a:xfrm flipV="1">
            <a:off x="4285080" y="818280"/>
            <a:ext cx="727560" cy="104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Straight Connector 60"/>
          <p:cNvSpPr/>
          <p:nvPr/>
        </p:nvSpPr>
        <p:spPr>
          <a:xfrm>
            <a:off x="1525680" y="822240"/>
            <a:ext cx="18360" cy="214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Straight Connector 63"/>
          <p:cNvSpPr/>
          <p:nvPr/>
        </p:nvSpPr>
        <p:spPr>
          <a:xfrm>
            <a:off x="1520280" y="829440"/>
            <a:ext cx="1059840" cy="6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Straight Connector 64"/>
          <p:cNvSpPr/>
          <p:nvPr/>
        </p:nvSpPr>
        <p:spPr>
          <a:xfrm flipH="1" flipV="1">
            <a:off x="9853920" y="5842440"/>
            <a:ext cx="568080" cy="126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Straight Connector 65"/>
          <p:cNvSpPr/>
          <p:nvPr/>
        </p:nvSpPr>
        <p:spPr>
          <a:xfrm flipV="1">
            <a:off x="6760440" y="5846760"/>
            <a:ext cx="1534680" cy="16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Straight Connector 66"/>
          <p:cNvSpPr/>
          <p:nvPr/>
        </p:nvSpPr>
        <p:spPr>
          <a:xfrm flipH="1">
            <a:off x="1238760" y="3432960"/>
            <a:ext cx="23040" cy="2409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Flowchart: Decision 23"/>
          <p:cNvSpPr/>
          <p:nvPr/>
        </p:nvSpPr>
        <p:spPr>
          <a:xfrm>
            <a:off x="8295480" y="5542200"/>
            <a:ext cx="1598400" cy="60804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Give</a:t>
            </a:r>
            <a:endParaRPr lang="en-IN" sz="1900" b="0" strike="noStrike" spc="-1" dirty="0">
              <a:latin typeface="Arial"/>
            </a:endParaRPr>
          </a:p>
        </p:txBody>
      </p:sp>
      <p:sp>
        <p:nvSpPr>
          <p:cNvPr id="731" name="Straight Connector 67"/>
          <p:cNvSpPr/>
          <p:nvPr/>
        </p:nvSpPr>
        <p:spPr>
          <a:xfrm>
            <a:off x="1253520" y="5828040"/>
            <a:ext cx="105192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Straight Connector 69"/>
          <p:cNvSpPr/>
          <p:nvPr/>
        </p:nvSpPr>
        <p:spPr>
          <a:xfrm>
            <a:off x="10432440" y="3437640"/>
            <a:ext cx="720" cy="2426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Flowchart: Process 26"/>
          <p:cNvSpPr/>
          <p:nvPr/>
        </p:nvSpPr>
        <p:spPr>
          <a:xfrm>
            <a:off x="5389200" y="5635080"/>
            <a:ext cx="1369800" cy="455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Review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34" name="Flowchart: Decision 27"/>
          <p:cNvSpPr/>
          <p:nvPr/>
        </p:nvSpPr>
        <p:spPr>
          <a:xfrm>
            <a:off x="2305800" y="5523840"/>
            <a:ext cx="1521720" cy="60804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View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35" name="Straight Connector 70"/>
          <p:cNvSpPr/>
          <p:nvPr/>
        </p:nvSpPr>
        <p:spPr>
          <a:xfrm>
            <a:off x="3829680" y="5828040"/>
            <a:ext cx="1559520" cy="35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6" name="Oval 4"/>
          <p:cNvSpPr/>
          <p:nvPr/>
        </p:nvSpPr>
        <p:spPr>
          <a:xfrm>
            <a:off x="4386240" y="1272240"/>
            <a:ext cx="1547280" cy="36756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1900" b="0" u="sng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Patient_</a:t>
            </a:r>
            <a:endParaRPr lang="en-IN" sz="1900" b="0" u="sng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IN" sz="1900" b="0" u="sng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</a:t>
            </a:r>
            <a:endParaRPr lang="en-IN" sz="1900" b="0" u="sng" strike="noStrike" spc="-1" dirty="0">
              <a:latin typeface="Arial"/>
            </a:endParaRPr>
          </a:p>
        </p:txBody>
      </p:sp>
      <p:sp>
        <p:nvSpPr>
          <p:cNvPr id="737" name="Oval 32"/>
          <p:cNvSpPr/>
          <p:nvPr/>
        </p:nvSpPr>
        <p:spPr>
          <a:xfrm>
            <a:off x="6292800" y="1237320"/>
            <a:ext cx="1242000" cy="42516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Patient_name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38" name="Oval 33"/>
          <p:cNvSpPr/>
          <p:nvPr/>
        </p:nvSpPr>
        <p:spPr>
          <a:xfrm>
            <a:off x="4218300" y="6340680"/>
            <a:ext cx="1695240" cy="39708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2000" b="0" strike="noStrike" spc="-12" dirty="0" err="1">
                <a:solidFill>
                  <a:srgbClr val="000000"/>
                </a:solidFill>
                <a:latin typeface="Times New Roman"/>
                <a:ea typeface="DejaVu Sans"/>
              </a:rPr>
              <a:t>patient_id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739" name="Oval 34"/>
          <p:cNvSpPr/>
          <p:nvPr/>
        </p:nvSpPr>
        <p:spPr>
          <a:xfrm>
            <a:off x="6573600" y="6363720"/>
            <a:ext cx="1721520" cy="44964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2000" b="0" strike="noStrike" spc="-12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algn="ctr"/>
            <a:r>
              <a:rPr lang="en-IN" sz="2000" b="0" strike="noStrike" spc="-12" dirty="0" err="1">
                <a:solidFill>
                  <a:srgbClr val="000000"/>
                </a:solidFill>
                <a:latin typeface="Times New Roman"/>
                <a:ea typeface="DejaVu Sans"/>
              </a:rPr>
              <a:t>patient_name</a:t>
            </a:r>
            <a:endParaRPr lang="en-IN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IN" sz="1900" b="0" strike="noStrike" spc="-1" dirty="0">
              <a:latin typeface="Arial"/>
            </a:endParaRPr>
          </a:p>
        </p:txBody>
      </p:sp>
      <p:sp>
        <p:nvSpPr>
          <p:cNvPr id="740" name="Straight Connector 71"/>
          <p:cNvSpPr/>
          <p:nvPr/>
        </p:nvSpPr>
        <p:spPr>
          <a:xfrm>
            <a:off x="6433200" y="1011240"/>
            <a:ext cx="326520" cy="272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Straight Connector 72"/>
          <p:cNvSpPr/>
          <p:nvPr/>
        </p:nvSpPr>
        <p:spPr>
          <a:xfrm flipH="1">
            <a:off x="5200560" y="1004760"/>
            <a:ext cx="372960" cy="260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Straight Connector 73"/>
          <p:cNvSpPr/>
          <p:nvPr/>
        </p:nvSpPr>
        <p:spPr>
          <a:xfrm>
            <a:off x="6492600" y="6092280"/>
            <a:ext cx="34740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Straight Connector 74"/>
          <p:cNvSpPr/>
          <p:nvPr/>
        </p:nvSpPr>
        <p:spPr>
          <a:xfrm flipH="1">
            <a:off x="5200560" y="6092280"/>
            <a:ext cx="577440" cy="2786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TextBox 11"/>
          <p:cNvSpPr/>
          <p:nvPr/>
        </p:nvSpPr>
        <p:spPr>
          <a:xfrm flipH="1">
            <a:off x="1533240" y="3432960"/>
            <a:ext cx="34272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45" name="TextBox 83"/>
          <p:cNvSpPr/>
          <p:nvPr/>
        </p:nvSpPr>
        <p:spPr>
          <a:xfrm>
            <a:off x="10007280" y="2628720"/>
            <a:ext cx="42804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46" name="TextBox 93"/>
          <p:cNvSpPr/>
          <p:nvPr/>
        </p:nvSpPr>
        <p:spPr>
          <a:xfrm>
            <a:off x="1006200" y="3437640"/>
            <a:ext cx="3837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47" name="TextBox 94"/>
          <p:cNvSpPr/>
          <p:nvPr/>
        </p:nvSpPr>
        <p:spPr>
          <a:xfrm>
            <a:off x="1118160" y="2593440"/>
            <a:ext cx="32688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48" name="TextBox 95"/>
          <p:cNvSpPr/>
          <p:nvPr/>
        </p:nvSpPr>
        <p:spPr>
          <a:xfrm>
            <a:off x="10119240" y="3498120"/>
            <a:ext cx="3837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49" name="TextBox 96"/>
          <p:cNvSpPr/>
          <p:nvPr/>
        </p:nvSpPr>
        <p:spPr>
          <a:xfrm>
            <a:off x="7841160" y="461880"/>
            <a:ext cx="3837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50" name="TextBox 97"/>
          <p:cNvSpPr/>
          <p:nvPr/>
        </p:nvSpPr>
        <p:spPr>
          <a:xfrm>
            <a:off x="4513680" y="391680"/>
            <a:ext cx="31968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51" name="TextBox 98"/>
          <p:cNvSpPr/>
          <p:nvPr/>
        </p:nvSpPr>
        <p:spPr>
          <a:xfrm>
            <a:off x="6840720" y="5483520"/>
            <a:ext cx="3837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52" name="TextBox 100"/>
          <p:cNvSpPr/>
          <p:nvPr/>
        </p:nvSpPr>
        <p:spPr>
          <a:xfrm>
            <a:off x="4874040" y="5506560"/>
            <a:ext cx="3837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53" name="Straight Connector 75"/>
          <p:cNvSpPr/>
          <p:nvPr/>
        </p:nvSpPr>
        <p:spPr>
          <a:xfrm flipH="1" flipV="1">
            <a:off x="686160" y="3186360"/>
            <a:ext cx="416520" cy="104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Straight Connector 76"/>
          <p:cNvSpPr/>
          <p:nvPr/>
        </p:nvSpPr>
        <p:spPr>
          <a:xfrm flipV="1">
            <a:off x="2817360" y="3186000"/>
            <a:ext cx="331200" cy="111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Oval 55"/>
          <p:cNvSpPr/>
          <p:nvPr/>
        </p:nvSpPr>
        <p:spPr>
          <a:xfrm>
            <a:off x="3148920" y="2957400"/>
            <a:ext cx="1299600" cy="45540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username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56" name="Oval 56"/>
          <p:cNvSpPr/>
          <p:nvPr/>
        </p:nvSpPr>
        <p:spPr>
          <a:xfrm>
            <a:off x="39600" y="2943360"/>
            <a:ext cx="647280" cy="48384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id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57" name="Flowchart: Process 77"/>
          <p:cNvSpPr/>
          <p:nvPr/>
        </p:nvSpPr>
        <p:spPr>
          <a:xfrm>
            <a:off x="5380920" y="1793160"/>
            <a:ext cx="1369800" cy="455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Book Appointment</a:t>
            </a:r>
            <a:endParaRPr lang="en-IN" sz="1700" b="0" strike="noStrike" spc="-1">
              <a:latin typeface="Arial"/>
            </a:endParaRPr>
          </a:p>
        </p:txBody>
      </p:sp>
      <p:sp>
        <p:nvSpPr>
          <p:cNvPr id="758" name="Flowchart: Decision 79"/>
          <p:cNvSpPr/>
          <p:nvPr/>
        </p:nvSpPr>
        <p:spPr>
          <a:xfrm>
            <a:off x="7331760" y="1678320"/>
            <a:ext cx="1521720" cy="60804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View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59" name="Straight Connector 80"/>
          <p:cNvSpPr/>
          <p:nvPr/>
        </p:nvSpPr>
        <p:spPr>
          <a:xfrm flipV="1">
            <a:off x="6761160" y="1991160"/>
            <a:ext cx="571680" cy="12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Flowchart: Decision 82"/>
          <p:cNvSpPr/>
          <p:nvPr/>
        </p:nvSpPr>
        <p:spPr>
          <a:xfrm>
            <a:off x="3345480" y="1700640"/>
            <a:ext cx="1521720" cy="60804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Manage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61" name="Straight Connector 83"/>
          <p:cNvSpPr/>
          <p:nvPr/>
        </p:nvSpPr>
        <p:spPr>
          <a:xfrm flipV="1">
            <a:off x="4869360" y="2021040"/>
            <a:ext cx="510840" cy="9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Straight Connector 85"/>
          <p:cNvSpPr/>
          <p:nvPr/>
        </p:nvSpPr>
        <p:spPr>
          <a:xfrm>
            <a:off x="2284560" y="2017800"/>
            <a:ext cx="1060200" cy="6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Straight Connector 86"/>
          <p:cNvSpPr/>
          <p:nvPr/>
        </p:nvSpPr>
        <p:spPr>
          <a:xfrm flipV="1">
            <a:off x="2297520" y="2009880"/>
            <a:ext cx="360" cy="9306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Straight Connector 88"/>
          <p:cNvSpPr/>
          <p:nvPr/>
        </p:nvSpPr>
        <p:spPr>
          <a:xfrm>
            <a:off x="8859600" y="1994040"/>
            <a:ext cx="757440" cy="9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Straight Connector 93"/>
          <p:cNvSpPr/>
          <p:nvPr/>
        </p:nvSpPr>
        <p:spPr>
          <a:xfrm flipV="1">
            <a:off x="9617760" y="1991160"/>
            <a:ext cx="360" cy="965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Oval 97"/>
          <p:cNvSpPr/>
          <p:nvPr/>
        </p:nvSpPr>
        <p:spPr>
          <a:xfrm>
            <a:off x="4610520" y="2538720"/>
            <a:ext cx="1695960" cy="48384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u="sng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patient_id</a:t>
            </a:r>
            <a:endParaRPr lang="en-IN" sz="1900" b="0" u="sng" strike="noStrike" spc="-1" dirty="0">
              <a:latin typeface="Arial"/>
            </a:endParaRPr>
          </a:p>
        </p:txBody>
      </p:sp>
      <p:sp>
        <p:nvSpPr>
          <p:cNvPr id="767" name="Straight Connector 99"/>
          <p:cNvSpPr/>
          <p:nvPr/>
        </p:nvSpPr>
        <p:spPr>
          <a:xfrm flipH="1">
            <a:off x="5459400" y="2265120"/>
            <a:ext cx="331920" cy="273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Oval 102"/>
          <p:cNvSpPr/>
          <p:nvPr/>
        </p:nvSpPr>
        <p:spPr>
          <a:xfrm>
            <a:off x="6343560" y="2568960"/>
            <a:ext cx="1522080" cy="48384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patient_name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69" name="Straight Connector 103"/>
          <p:cNvSpPr/>
          <p:nvPr/>
        </p:nvSpPr>
        <p:spPr>
          <a:xfrm>
            <a:off x="6314400" y="2270160"/>
            <a:ext cx="427680" cy="29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Rectangle 109"/>
          <p:cNvSpPr/>
          <p:nvPr/>
        </p:nvSpPr>
        <p:spPr>
          <a:xfrm>
            <a:off x="4932000" y="1985760"/>
            <a:ext cx="32940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71" name="Rectangle 110"/>
          <p:cNvSpPr/>
          <p:nvPr/>
        </p:nvSpPr>
        <p:spPr>
          <a:xfrm>
            <a:off x="6840360" y="1968120"/>
            <a:ext cx="32940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72" name="TextBox 115"/>
          <p:cNvSpPr/>
          <p:nvPr/>
        </p:nvSpPr>
        <p:spPr>
          <a:xfrm flipH="1">
            <a:off x="1975320" y="2269440"/>
            <a:ext cx="32004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73" name="TextBox 116"/>
          <p:cNvSpPr/>
          <p:nvPr/>
        </p:nvSpPr>
        <p:spPr>
          <a:xfrm>
            <a:off x="9237960" y="2563200"/>
            <a:ext cx="4323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74" name="Flowchart: Process 119"/>
          <p:cNvSpPr/>
          <p:nvPr/>
        </p:nvSpPr>
        <p:spPr>
          <a:xfrm>
            <a:off x="5287680" y="4344840"/>
            <a:ext cx="1369800" cy="455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Registration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75" name="Flowchart: Decision 133"/>
          <p:cNvSpPr/>
          <p:nvPr/>
        </p:nvSpPr>
        <p:spPr>
          <a:xfrm>
            <a:off x="3179160" y="4259880"/>
            <a:ext cx="1521720" cy="60804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Manage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76" name="Straight Connector 134"/>
          <p:cNvSpPr/>
          <p:nvPr/>
        </p:nvSpPr>
        <p:spPr>
          <a:xfrm>
            <a:off x="4674240" y="4573080"/>
            <a:ext cx="61344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Straight Connector 138"/>
          <p:cNvSpPr/>
          <p:nvPr/>
        </p:nvSpPr>
        <p:spPr>
          <a:xfrm flipV="1">
            <a:off x="6658920" y="4550760"/>
            <a:ext cx="571680" cy="12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Flowchart: Decision 140"/>
          <p:cNvSpPr/>
          <p:nvPr/>
        </p:nvSpPr>
        <p:spPr>
          <a:xfrm>
            <a:off x="7225920" y="4245840"/>
            <a:ext cx="1521720" cy="60804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19080">
            <a:solidFill>
              <a:srgbClr val="111111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Give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79" name="Oval 147"/>
          <p:cNvSpPr/>
          <p:nvPr/>
        </p:nvSpPr>
        <p:spPr>
          <a:xfrm>
            <a:off x="4267080" y="5033160"/>
            <a:ext cx="1335960" cy="35172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u="sng" strike="noStrike" spc="-1" dirty="0" err="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r_id</a:t>
            </a:r>
            <a:endParaRPr lang="en-IN" sz="1900" b="0" strike="noStrike" spc="-1" dirty="0">
              <a:latin typeface="Arial"/>
            </a:endParaRPr>
          </a:p>
        </p:txBody>
      </p:sp>
      <p:sp>
        <p:nvSpPr>
          <p:cNvPr id="780" name="Oval 148"/>
          <p:cNvSpPr/>
          <p:nvPr/>
        </p:nvSpPr>
        <p:spPr>
          <a:xfrm>
            <a:off x="6436800" y="5060160"/>
            <a:ext cx="1662840" cy="35172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username</a:t>
            </a:r>
            <a:endParaRPr lang="en-IN" sz="1900" b="0" strike="noStrike" spc="-1" dirty="0">
              <a:latin typeface="Arial"/>
            </a:endParaRPr>
          </a:p>
        </p:txBody>
      </p:sp>
      <p:sp>
        <p:nvSpPr>
          <p:cNvPr id="781" name="Straight Connector 149"/>
          <p:cNvSpPr/>
          <p:nvPr/>
        </p:nvSpPr>
        <p:spPr>
          <a:xfrm>
            <a:off x="8720280" y="4556880"/>
            <a:ext cx="1306440" cy="16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Straight Connector 154"/>
          <p:cNvSpPr/>
          <p:nvPr/>
        </p:nvSpPr>
        <p:spPr>
          <a:xfrm>
            <a:off x="1781280" y="3422520"/>
            <a:ext cx="360" cy="1140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Straight Connector 156"/>
          <p:cNvSpPr/>
          <p:nvPr/>
        </p:nvSpPr>
        <p:spPr>
          <a:xfrm>
            <a:off x="1777320" y="4548240"/>
            <a:ext cx="1400760" cy="5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Straight Connector 162"/>
          <p:cNvSpPr/>
          <p:nvPr/>
        </p:nvSpPr>
        <p:spPr>
          <a:xfrm>
            <a:off x="10026720" y="3422520"/>
            <a:ext cx="2160" cy="1142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TextBox 164"/>
          <p:cNvSpPr/>
          <p:nvPr/>
        </p:nvSpPr>
        <p:spPr>
          <a:xfrm>
            <a:off x="9664560" y="3493440"/>
            <a:ext cx="34344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86" name="TextBox 165"/>
          <p:cNvSpPr/>
          <p:nvPr/>
        </p:nvSpPr>
        <p:spPr>
          <a:xfrm>
            <a:off x="4843800" y="4236480"/>
            <a:ext cx="37404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87" name="TextBox 166"/>
          <p:cNvSpPr/>
          <p:nvPr/>
        </p:nvSpPr>
        <p:spPr>
          <a:xfrm>
            <a:off x="6769440" y="4174920"/>
            <a:ext cx="37404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88" name="Straight Connector 167"/>
          <p:cNvSpPr/>
          <p:nvPr/>
        </p:nvSpPr>
        <p:spPr>
          <a:xfrm>
            <a:off x="6342840" y="4801320"/>
            <a:ext cx="497160" cy="258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Straight Connector 171"/>
          <p:cNvSpPr/>
          <p:nvPr/>
        </p:nvSpPr>
        <p:spPr>
          <a:xfrm flipH="1">
            <a:off x="5220000" y="4826880"/>
            <a:ext cx="465120" cy="2228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Flowchart: Process 2"/>
          <p:cNvSpPr/>
          <p:nvPr/>
        </p:nvSpPr>
        <p:spPr>
          <a:xfrm>
            <a:off x="5448240" y="3125520"/>
            <a:ext cx="1369800" cy="45540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7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RECEPTION</a:t>
            </a:r>
            <a:endParaRPr lang="en-IN" sz="1700" b="0" strike="noStrike" spc="-1" dirty="0">
              <a:latin typeface="Arial"/>
            </a:endParaRPr>
          </a:p>
        </p:txBody>
      </p:sp>
      <p:sp>
        <p:nvSpPr>
          <p:cNvPr id="791" name="Straight Connector 78"/>
          <p:cNvSpPr/>
          <p:nvPr/>
        </p:nvSpPr>
        <p:spPr>
          <a:xfrm flipV="1">
            <a:off x="4936680" y="3353400"/>
            <a:ext cx="510840" cy="9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2" name="Straight Connector 84"/>
          <p:cNvSpPr/>
          <p:nvPr/>
        </p:nvSpPr>
        <p:spPr>
          <a:xfrm flipH="1">
            <a:off x="5526720" y="3597480"/>
            <a:ext cx="331920" cy="273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Straight Connector 87"/>
          <p:cNvSpPr/>
          <p:nvPr/>
        </p:nvSpPr>
        <p:spPr>
          <a:xfrm>
            <a:off x="6381720" y="3602520"/>
            <a:ext cx="427680" cy="2977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4" name="Rectangle 6"/>
          <p:cNvSpPr/>
          <p:nvPr/>
        </p:nvSpPr>
        <p:spPr>
          <a:xfrm>
            <a:off x="4999320" y="3318120"/>
            <a:ext cx="32940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95" name="Rectangle 10"/>
          <p:cNvSpPr/>
          <p:nvPr/>
        </p:nvSpPr>
        <p:spPr>
          <a:xfrm>
            <a:off x="6907680" y="3300480"/>
            <a:ext cx="32940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96" name="TextBox 13"/>
          <p:cNvSpPr/>
          <p:nvPr/>
        </p:nvSpPr>
        <p:spPr>
          <a:xfrm>
            <a:off x="9233280" y="4075560"/>
            <a:ext cx="43236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797" name="Oval 23"/>
          <p:cNvSpPr/>
          <p:nvPr/>
        </p:nvSpPr>
        <p:spPr>
          <a:xfrm>
            <a:off x="4843440" y="3865320"/>
            <a:ext cx="1335960" cy="35172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9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_id</a:t>
            </a:r>
            <a:endParaRPr lang="en-IN" sz="1900" b="0" strike="noStrike" spc="-1" dirty="0">
              <a:latin typeface="Arial"/>
            </a:endParaRPr>
          </a:p>
        </p:txBody>
      </p:sp>
      <p:sp>
        <p:nvSpPr>
          <p:cNvPr id="798" name="Oval 24"/>
          <p:cNvSpPr/>
          <p:nvPr/>
        </p:nvSpPr>
        <p:spPr>
          <a:xfrm>
            <a:off x="6319440" y="3865320"/>
            <a:ext cx="1335960" cy="351720"/>
          </a:xfrm>
          <a:prstGeom prst="ellipse">
            <a:avLst/>
          </a:prstGeom>
          <a:gradFill rotWithShape="0">
            <a:gsLst>
              <a:gs pos="0">
                <a:srgbClr val="B4C7DC"/>
              </a:gs>
              <a:gs pos="100000">
                <a:srgbClr val="B4C7DC">
                  <a:alpha val="92156"/>
                </a:srgbClr>
              </a:gs>
            </a:gsLst>
            <a:lin ang="5400000"/>
          </a:gradFill>
          <a:ln w="6480">
            <a:solidFill>
              <a:srgbClr val="000000"/>
            </a:solidFill>
            <a:round/>
          </a:ln>
          <a:effectLst>
            <a:outerShdw blurRad="39960" dist="2016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IN" sz="1900" b="0" strike="noStrike" spc="-1" dirty="0">
              <a:latin typeface="Arial"/>
            </a:endParaRPr>
          </a:p>
        </p:txBody>
      </p:sp>
      <p:sp>
        <p:nvSpPr>
          <p:cNvPr id="799" name="Straight Connector 798"/>
          <p:cNvSpPr/>
          <p:nvPr/>
        </p:nvSpPr>
        <p:spPr>
          <a:xfrm>
            <a:off x="2340000" y="3424680"/>
            <a:ext cx="360" cy="355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Straight Connector 799"/>
          <p:cNvSpPr/>
          <p:nvPr/>
        </p:nvSpPr>
        <p:spPr>
          <a:xfrm>
            <a:off x="2340000" y="3780000"/>
            <a:ext cx="2596680" cy="3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Straight Connector 800"/>
          <p:cNvSpPr/>
          <p:nvPr/>
        </p:nvSpPr>
        <p:spPr>
          <a:xfrm>
            <a:off x="4936680" y="3362400"/>
            <a:ext cx="360" cy="4176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2" name="TextBox 61"/>
          <p:cNvSpPr/>
          <p:nvPr/>
        </p:nvSpPr>
        <p:spPr>
          <a:xfrm flipH="1">
            <a:off x="2109600" y="3432960"/>
            <a:ext cx="34272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lang="en-IN" sz="1900" b="0" strike="noStrike" spc="-1">
              <a:latin typeface="Arial"/>
            </a:endParaRPr>
          </a:p>
        </p:txBody>
      </p:sp>
      <p:sp>
        <p:nvSpPr>
          <p:cNvPr id="803" name="Straight Connector 802"/>
          <p:cNvSpPr/>
          <p:nvPr/>
        </p:nvSpPr>
        <p:spPr>
          <a:xfrm flipV="1">
            <a:off x="6818400" y="3240000"/>
            <a:ext cx="2150640" cy="604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4" name="Rectangle 803"/>
          <p:cNvSpPr/>
          <p:nvPr/>
        </p:nvSpPr>
        <p:spPr>
          <a:xfrm>
            <a:off x="6755458" y="3837600"/>
            <a:ext cx="1053720" cy="62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900" spc="-1" dirty="0" err="1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r>
              <a:rPr lang="en-US" sz="19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_pass</a:t>
            </a:r>
            <a:endParaRPr lang="en-IN" sz="1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D0864-188F-C6A8-8AA0-38309E225D46}"/>
              </a:ext>
            </a:extLst>
          </p:cNvPr>
          <p:cNvSpPr txBox="1"/>
          <p:nvPr/>
        </p:nvSpPr>
        <p:spPr>
          <a:xfrm>
            <a:off x="3136491" y="18896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75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Description For 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2E657-DA4A-DE66-3FC8-17C992D1F778}"/>
              </a:ext>
            </a:extLst>
          </p:cNvPr>
          <p:cNvSpPr txBox="1"/>
          <p:nvPr/>
        </p:nvSpPr>
        <p:spPr>
          <a:xfrm>
            <a:off x="1063690" y="1213410"/>
            <a:ext cx="10739534" cy="6307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">
              <a:lnSpc>
                <a:spcPct val="100000"/>
              </a:lnSpc>
              <a:spcBef>
                <a:spcPts val="970"/>
              </a:spcBef>
              <a:buClr>
                <a:srgbClr val="83992A"/>
              </a:buClr>
              <a:buSzPct val="95348"/>
              <a:tabLst>
                <a:tab pos="144780" algn="l"/>
              </a:tabLst>
            </a:pP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 Login</a:t>
            </a:r>
            <a:r>
              <a:rPr lang="en-GB" sz="18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sz="1800" dirty="0">
              <a:latin typeface="Times New Roman"/>
              <a:cs typeface="Times New Roman"/>
            </a:endParaRPr>
          </a:p>
          <a:p>
            <a:pPr marL="12700" marR="377190" indent="1048385">
              <a:lnSpc>
                <a:spcPts val="2400"/>
              </a:lnSpc>
              <a:spcBef>
                <a:spcPts val="1105"/>
              </a:spcBef>
            </a:pP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lang="en-GB"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lang="en-GB"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lang="en-GB"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password.</a:t>
            </a:r>
            <a:r>
              <a:rPr lang="en-GB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GB" sz="18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GB"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valid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able</a:t>
            </a:r>
            <a:r>
              <a:rPr lang="en-GB" sz="1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GB"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lang="en-GB" sz="1800" dirty="0">
              <a:latin typeface="Times New Roman"/>
              <a:cs typeface="Times New Roman"/>
            </a:endParaRPr>
          </a:p>
          <a:p>
            <a:pPr marL="1905">
              <a:lnSpc>
                <a:spcPct val="100000"/>
              </a:lnSpc>
              <a:spcBef>
                <a:spcPts val="900"/>
              </a:spcBef>
              <a:buClr>
                <a:srgbClr val="83992A"/>
              </a:buClr>
              <a:buSzPct val="95348"/>
              <a:tabLst>
                <a:tab pos="144780" algn="l"/>
              </a:tabLst>
            </a:pPr>
            <a:r>
              <a:rPr lang="en-GB" spc="85" dirty="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lang="en-GB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b="1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lang="en-GB" sz="1800" b="1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sz="1800" dirty="0">
              <a:latin typeface="Times New Roman"/>
              <a:cs typeface="Times New Roman"/>
            </a:endParaRPr>
          </a:p>
          <a:p>
            <a:pPr marL="991235">
              <a:lnSpc>
                <a:spcPct val="100000"/>
              </a:lnSpc>
              <a:spcBef>
                <a:spcPts val="950"/>
              </a:spcBef>
            </a:pP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lang="en-GB"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lang="en-GB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lang="en-GB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GB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lang="en-GB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details.</a:t>
            </a:r>
            <a:endParaRPr lang="en-GB" sz="1800" dirty="0">
              <a:latin typeface="Times New Roman"/>
              <a:cs typeface="Times New Roman"/>
            </a:endParaRPr>
          </a:p>
          <a:p>
            <a:pPr marL="1905">
              <a:lnSpc>
                <a:spcPct val="100000"/>
              </a:lnSpc>
              <a:spcBef>
                <a:spcPts val="875"/>
              </a:spcBef>
              <a:buClr>
                <a:srgbClr val="83992A"/>
              </a:buClr>
              <a:buSzPct val="95348"/>
              <a:tabLst>
                <a:tab pos="144780" algn="l"/>
              </a:tabLst>
            </a:pPr>
            <a:r>
              <a:rPr lang="en-GB" spc="20" dirty="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lang="en-GB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b="1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lang="en-GB" sz="18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sz="1800" dirty="0"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lang="en-GB"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3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lang="en-GB"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GB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20" dirty="0">
                <a:solidFill>
                  <a:srgbClr val="252525"/>
                </a:solidFill>
                <a:latin typeface="Times New Roman"/>
                <a:cs typeface="Times New Roman"/>
              </a:rPr>
              <a:t>Patient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GB"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insert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lang="en-GB" spc="-30" dirty="0">
                <a:solidFill>
                  <a:srgbClr val="252525"/>
                </a:solidFill>
                <a:latin typeface="Times New Roman"/>
                <a:cs typeface="Times New Roman"/>
              </a:rPr>
              <a:t>Patient</a:t>
            </a:r>
            <a:r>
              <a:rPr lang="en-GB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GB" sz="18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update</a:t>
            </a:r>
            <a:r>
              <a:rPr lang="en-GB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20" dirty="0">
                <a:solidFill>
                  <a:srgbClr val="252525"/>
                </a:solidFill>
                <a:latin typeface="Times New Roman"/>
                <a:cs typeface="Times New Roman"/>
              </a:rPr>
              <a:t>Doctor</a:t>
            </a:r>
            <a:r>
              <a:rPr lang="en-GB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	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GB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delete</a:t>
            </a:r>
            <a:r>
              <a:rPr lang="en-GB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10" dirty="0">
                <a:solidFill>
                  <a:srgbClr val="252525"/>
                </a:solidFill>
                <a:latin typeface="Times New Roman"/>
                <a:cs typeface="Times New Roman"/>
              </a:rPr>
              <a:t>Doctor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GB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tabLst>
                <a:tab pos="276225" algn="l"/>
              </a:tabLst>
            </a:pPr>
            <a:endParaRPr lang="en-GB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tabLst>
                <a:tab pos="276225" algn="l"/>
              </a:tabLst>
            </a:pPr>
            <a:r>
              <a:rPr lang="en-GB" dirty="0">
                <a:latin typeface="Times New Roman"/>
                <a:cs typeface="Times New Roman"/>
              </a:rPr>
              <a:t>4. </a:t>
            </a:r>
            <a:r>
              <a:rPr lang="en-GB" sz="1800" b="1" dirty="0">
                <a:latin typeface="Times New Roman"/>
                <a:cs typeface="Times New Roman"/>
              </a:rPr>
              <a:t>Manage Staff</a:t>
            </a:r>
            <a:r>
              <a:rPr lang="en-GB" sz="1800" b="1" spc="-50" dirty="0">
                <a:latin typeface="Times New Roman"/>
                <a:cs typeface="Times New Roman"/>
              </a:rPr>
              <a:t>:</a:t>
            </a:r>
            <a:endParaRPr lang="en-GB" b="1" spc="-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tabLst>
                <a:tab pos="276225" algn="l"/>
              </a:tabLst>
            </a:pPr>
            <a:r>
              <a:rPr lang="en-GB" sz="1800" b="1" spc="-50" dirty="0">
                <a:latin typeface="Times New Roman"/>
                <a:cs typeface="Times New Roman"/>
              </a:rPr>
              <a:t> 		</a:t>
            </a:r>
            <a:r>
              <a:rPr lang="en-GB" b="1" spc="-50" dirty="0">
                <a:latin typeface="Times New Roman"/>
                <a:cs typeface="Times New Roman"/>
              </a:rPr>
              <a:t>  </a:t>
            </a:r>
            <a:r>
              <a:rPr lang="en-GB" sz="1800" dirty="0">
                <a:latin typeface="Times New Roman"/>
                <a:cs typeface="Times New Roman"/>
              </a:rPr>
              <a:t>In</a:t>
            </a:r>
            <a:r>
              <a:rPr lang="en-GB" sz="1800" spc="-3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this</a:t>
            </a:r>
            <a:r>
              <a:rPr lang="en-GB" sz="1800" spc="-7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process</a:t>
            </a:r>
            <a:r>
              <a:rPr lang="en-GB" sz="1800" spc="-7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admin</a:t>
            </a:r>
            <a:r>
              <a:rPr lang="en-GB" sz="1800" spc="-9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can</a:t>
            </a:r>
            <a:r>
              <a:rPr lang="en-GB" sz="1800" spc="-25" dirty="0">
                <a:latin typeface="Times New Roman"/>
                <a:cs typeface="Times New Roman"/>
              </a:rPr>
              <a:t> </a:t>
            </a:r>
            <a:r>
              <a:rPr lang="en-GB" sz="1800" spc="-20" dirty="0">
                <a:latin typeface="Times New Roman"/>
                <a:cs typeface="Times New Roman"/>
              </a:rPr>
              <a:t>manage</a:t>
            </a:r>
            <a:r>
              <a:rPr lang="en-GB" sz="1800" spc="-105" dirty="0">
                <a:latin typeface="Times New Roman"/>
                <a:cs typeface="Times New Roman"/>
              </a:rPr>
              <a:t> </a:t>
            </a:r>
            <a:r>
              <a:rPr lang="en-GB" spc="-20" dirty="0">
                <a:latin typeface="Times New Roman"/>
                <a:cs typeface="Times New Roman"/>
              </a:rPr>
              <a:t>Staff</a:t>
            </a:r>
            <a:r>
              <a:rPr lang="en-GB" sz="1800" spc="20" dirty="0">
                <a:latin typeface="Times New Roman"/>
                <a:cs typeface="Times New Roman"/>
              </a:rPr>
              <a:t> </a:t>
            </a:r>
            <a:r>
              <a:rPr lang="en-GB" sz="1800" spc="-10" dirty="0">
                <a:latin typeface="Times New Roman"/>
                <a:cs typeface="Times New Roman"/>
              </a:rPr>
              <a:t>also</a:t>
            </a:r>
            <a:r>
              <a:rPr lang="en-GB" sz="1800" spc="-25" dirty="0">
                <a:latin typeface="Times New Roman"/>
                <a:cs typeface="Times New Roman"/>
              </a:rPr>
              <a:t> </a:t>
            </a:r>
            <a:r>
              <a:rPr lang="en-GB" spc="-20" dirty="0">
                <a:latin typeface="Times New Roman"/>
                <a:cs typeface="Times New Roman"/>
              </a:rPr>
              <a:t>add staff</a:t>
            </a:r>
            <a:r>
              <a:rPr lang="en-GB" spc="-10" dirty="0">
                <a:latin typeface="Times New Roman"/>
                <a:cs typeface="Times New Roman"/>
              </a:rPr>
              <a:t>.</a:t>
            </a:r>
            <a:endParaRPr lang="en-GB" sz="1800" b="1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GB" sz="1800" spc="-10" dirty="0">
                <a:latin typeface="Times New Roman"/>
                <a:cs typeface="Times New Roman"/>
              </a:rPr>
              <a:t>5. </a:t>
            </a:r>
            <a:r>
              <a:rPr lang="en-GB" sz="1800" b="1" dirty="0">
                <a:latin typeface="Times New Roman"/>
                <a:cs typeface="Times New Roman"/>
              </a:rPr>
              <a:t>Manage</a:t>
            </a:r>
            <a:r>
              <a:rPr lang="en-GB" sz="1800" b="1" spc="204" dirty="0">
                <a:latin typeface="Times New Roman"/>
                <a:cs typeface="Times New Roman"/>
              </a:rPr>
              <a:t> </a:t>
            </a:r>
            <a:r>
              <a:rPr lang="en-GB" sz="1800" b="1" dirty="0">
                <a:latin typeface="Times New Roman"/>
                <a:cs typeface="Times New Roman"/>
              </a:rPr>
              <a:t>Feedback</a:t>
            </a:r>
            <a:r>
              <a:rPr lang="en-GB" sz="1800" b="1" spc="130" dirty="0"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230"/>
              </a:spcBef>
              <a:buClr>
                <a:srgbClr val="83992A"/>
              </a:buClr>
              <a:tabLst>
                <a:tab pos="275590" algn="l"/>
              </a:tabLst>
            </a:pPr>
            <a:r>
              <a:rPr lang="en-GB" b="1" spc="-50" dirty="0">
                <a:latin typeface="Times New Roman"/>
                <a:cs typeface="Times New Roman"/>
              </a:rPr>
              <a:t>		   </a:t>
            </a:r>
            <a:r>
              <a:rPr lang="en-GB" sz="1800" spc="-50" dirty="0">
                <a:latin typeface="Times New Roman"/>
                <a:cs typeface="Times New Roman"/>
              </a:rPr>
              <a:t>I</a:t>
            </a:r>
            <a:r>
              <a:rPr lang="en-GB" sz="1800" dirty="0">
                <a:latin typeface="Times New Roman"/>
                <a:cs typeface="Times New Roman"/>
              </a:rPr>
              <a:t>n</a:t>
            </a:r>
            <a:r>
              <a:rPr lang="en-GB" sz="1800" spc="-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this</a:t>
            </a:r>
            <a:r>
              <a:rPr lang="en-GB" sz="1800" spc="-5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process</a:t>
            </a:r>
            <a:r>
              <a:rPr lang="en-GB" sz="1800" spc="-5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admin</a:t>
            </a:r>
            <a:r>
              <a:rPr lang="en-GB" sz="1800" spc="-30" dirty="0">
                <a:latin typeface="Times New Roman"/>
                <a:cs typeface="Times New Roman"/>
              </a:rPr>
              <a:t> </a:t>
            </a:r>
            <a:r>
              <a:rPr lang="en-GB" sz="1800" spc="-35" dirty="0">
                <a:latin typeface="Times New Roman"/>
                <a:cs typeface="Times New Roman"/>
              </a:rPr>
              <a:t>view</a:t>
            </a:r>
            <a:r>
              <a:rPr lang="en-GB" sz="1800" spc="-30" dirty="0">
                <a:latin typeface="Times New Roman"/>
                <a:cs typeface="Times New Roman"/>
              </a:rPr>
              <a:t> </a:t>
            </a:r>
            <a:r>
              <a:rPr lang="en-GB" sz="1800" spc="-10" dirty="0">
                <a:latin typeface="Times New Roman"/>
                <a:cs typeface="Times New Roman"/>
              </a:rPr>
              <a:t>feedback.</a:t>
            </a:r>
            <a:endParaRPr lang="en-GB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endParaRPr lang="en-GB" sz="1800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endParaRPr lang="en-GB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endParaRPr lang="en-GB" sz="1800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endParaRPr lang="en-GB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94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object 3"/>
          <p:cNvSpPr/>
          <p:nvPr/>
        </p:nvSpPr>
        <p:spPr>
          <a:xfrm>
            <a:off x="1399320" y="2418840"/>
            <a:ext cx="9404280" cy="36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40">
            <a:solidFill>
              <a:srgbClr val="83992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Title 1"/>
          <p:cNvSpPr/>
          <p:nvPr/>
        </p:nvSpPr>
        <p:spPr>
          <a:xfrm>
            <a:off x="3809160" y="1477800"/>
            <a:ext cx="661536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Existing System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99" name="Content Placeholder 2"/>
          <p:cNvSpPr/>
          <p:nvPr/>
        </p:nvSpPr>
        <p:spPr>
          <a:xfrm>
            <a:off x="1751400" y="2418840"/>
            <a:ext cx="9217080" cy="357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IN" sz="24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Limited online booking or cancellation functionality.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9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Manual or semi-automated entry of medical history.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9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Appointment book in not verify for patients.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9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Time consuming. 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9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Not available  24/7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45508-6864-8FF3-F8F8-64DE1E8352C1}"/>
              </a:ext>
            </a:extLst>
          </p:cNvPr>
          <p:cNvSpPr txBox="1"/>
          <p:nvPr/>
        </p:nvSpPr>
        <p:spPr>
          <a:xfrm>
            <a:off x="3136491" y="18896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75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Description For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3346A-4338-4763-DAE0-17089C2C6141}"/>
              </a:ext>
            </a:extLst>
          </p:cNvPr>
          <p:cNvSpPr txBox="1"/>
          <p:nvPr/>
        </p:nvSpPr>
        <p:spPr>
          <a:xfrm>
            <a:off x="801329" y="704486"/>
            <a:ext cx="10589342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endParaRPr lang="en-GB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GB" dirty="0">
                <a:solidFill>
                  <a:srgbClr val="252525"/>
                </a:solidFill>
                <a:latin typeface="Times New Roman"/>
                <a:cs typeface="Times New Roman"/>
              </a:rPr>
              <a:t>1.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Login</a:t>
            </a:r>
            <a:r>
              <a:rPr lang="en-GB" sz="1800" b="1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600" dirty="0">
                <a:solidFill>
                  <a:srgbClr val="252525"/>
                </a:solidFill>
                <a:latin typeface="Times New Roman"/>
                <a:cs typeface="Times New Roman"/>
              </a:rPr>
              <a:t>/</a:t>
            </a:r>
            <a:r>
              <a:rPr lang="en-GB" sz="1800" b="1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Registration</a:t>
            </a:r>
            <a:r>
              <a:rPr lang="en-GB" sz="1800" b="1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b="1" spc="-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                     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lang="en-GB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lang="en-GB"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lang="en-GB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lang="en-GB"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GB"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password</a:t>
            </a:r>
            <a:r>
              <a:rPr lang="en-GB"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GB" sz="1800" spc="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 not</a:t>
            </a:r>
            <a:r>
              <a:rPr lang="en-GB" dirty="0"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registration</a:t>
            </a:r>
            <a:r>
              <a:rPr lang="en-GB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lang="en-GB"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lang="en-GB"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lang="en-GB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registration.</a:t>
            </a:r>
            <a:endParaRPr lang="en-GB" b="1" spc="-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en-GB" spc="-30" dirty="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lang="en-GB" sz="1800" b="1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Doctors</a:t>
            </a:r>
            <a:r>
              <a:rPr lang="en-GB" sz="18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b="1" spc="-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                     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lang="en-GB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process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lang="en-GB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lang="en-GB" sz="1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about</a:t>
            </a:r>
            <a:r>
              <a:rPr lang="en-GB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10" dirty="0">
                <a:solidFill>
                  <a:srgbClr val="252525"/>
                </a:solidFill>
                <a:latin typeface="Times New Roman"/>
                <a:cs typeface="Times New Roman"/>
              </a:rPr>
              <a:t>Doctor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  <a:buClr>
                <a:srgbClr val="83992A"/>
              </a:buClr>
              <a:tabLst>
                <a:tab pos="346075" algn="l"/>
              </a:tabLst>
            </a:pPr>
            <a:r>
              <a:rPr lang="en-GB" spc="-10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lang="en-GB" sz="1800" b="1" dirty="0">
                <a:latin typeface="Times New Roman"/>
                <a:cs typeface="Times New Roman"/>
              </a:rPr>
              <a:t> </a:t>
            </a:r>
            <a:r>
              <a:rPr lang="en-GB" b="1" dirty="0">
                <a:latin typeface="Times New Roman"/>
                <a:cs typeface="Times New Roman"/>
              </a:rPr>
              <a:t>Appointment</a:t>
            </a:r>
            <a:r>
              <a:rPr lang="en-GB" sz="1800" b="1" spc="245" dirty="0">
                <a:latin typeface="Times New Roman"/>
                <a:cs typeface="Times New Roman"/>
              </a:rPr>
              <a:t> </a:t>
            </a:r>
            <a:r>
              <a:rPr lang="en-GB" sz="1800" b="1" dirty="0">
                <a:latin typeface="Times New Roman"/>
                <a:cs typeface="Times New Roman"/>
              </a:rPr>
              <a:t>Booking</a:t>
            </a:r>
            <a:r>
              <a:rPr lang="en-GB" sz="1800" b="1" spc="200" dirty="0"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latin typeface="Times New Roman"/>
                <a:cs typeface="Times New Roman"/>
              </a:rPr>
              <a:t>:</a:t>
            </a:r>
            <a:endParaRPr lang="en-GB" b="1" spc="-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buClr>
                <a:srgbClr val="83992A"/>
              </a:buClr>
              <a:tabLst>
                <a:tab pos="346075" algn="l"/>
              </a:tabLst>
            </a:pPr>
            <a:r>
              <a:rPr lang="en-GB" sz="1800" b="1" spc="-50" dirty="0">
                <a:latin typeface="Times New Roman"/>
                <a:cs typeface="Times New Roman"/>
              </a:rPr>
              <a:t>                      </a:t>
            </a:r>
            <a:r>
              <a:rPr lang="en-GB" sz="1800" dirty="0">
                <a:latin typeface="Times New Roman"/>
                <a:cs typeface="Times New Roman"/>
              </a:rPr>
              <a:t>In</a:t>
            </a:r>
            <a:r>
              <a:rPr lang="en-GB" sz="1800" spc="3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this</a:t>
            </a:r>
            <a:r>
              <a:rPr lang="en-GB" sz="1800" spc="-2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process</a:t>
            </a:r>
            <a:r>
              <a:rPr lang="en-GB" sz="1800" spc="-2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user</a:t>
            </a:r>
            <a:r>
              <a:rPr lang="en-GB" sz="1800" spc="-3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can</a:t>
            </a:r>
            <a:r>
              <a:rPr lang="en-GB" sz="1800" spc="3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book</a:t>
            </a:r>
            <a:r>
              <a:rPr lang="en-GB" sz="1800" spc="-30" dirty="0">
                <a:latin typeface="Times New Roman"/>
                <a:cs typeface="Times New Roman"/>
              </a:rPr>
              <a:t> </a:t>
            </a:r>
            <a:r>
              <a:rPr lang="en-GB" spc="-10" dirty="0">
                <a:latin typeface="Times New Roman"/>
                <a:cs typeface="Times New Roman"/>
              </a:rPr>
              <a:t>Appointments</a:t>
            </a:r>
            <a:r>
              <a:rPr lang="en-GB" sz="1800" spc="-10" dirty="0">
                <a:latin typeface="Times New Roman"/>
                <a:cs typeface="Times New Roman"/>
              </a:rPr>
              <a:t>.</a:t>
            </a:r>
            <a:endParaRPr lang="en-GB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buClr>
                <a:srgbClr val="83992A"/>
              </a:buClr>
              <a:tabLst>
                <a:tab pos="275590" algn="l"/>
              </a:tabLst>
            </a:pPr>
            <a:r>
              <a:rPr lang="en-GB" spc="-10" dirty="0">
                <a:latin typeface="Times New Roman"/>
                <a:cs typeface="Times New Roman"/>
              </a:rPr>
              <a:t>4</a:t>
            </a:r>
            <a:r>
              <a:rPr lang="en-GB" sz="1800" spc="-10" dirty="0">
                <a:latin typeface="Times New Roman"/>
                <a:cs typeface="Times New Roman"/>
              </a:rPr>
              <a:t>. </a:t>
            </a:r>
            <a:r>
              <a:rPr lang="en-GB" sz="1800" b="1" spc="-10" dirty="0">
                <a:latin typeface="Times New Roman"/>
                <a:cs typeface="Times New Roman"/>
              </a:rPr>
              <a:t>Give</a:t>
            </a:r>
            <a:r>
              <a:rPr lang="en-GB" sz="1800" b="1" dirty="0">
                <a:latin typeface="Times New Roman"/>
                <a:cs typeface="Times New Roman"/>
              </a:rPr>
              <a:t> Feedback</a:t>
            </a:r>
            <a:r>
              <a:rPr lang="en-GB" sz="1800" b="1" spc="75" dirty="0"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latin typeface="Times New Roman"/>
                <a:cs typeface="Times New Roman"/>
              </a:rPr>
              <a:t>:</a:t>
            </a:r>
            <a:endParaRPr lang="en-GB" b="1" spc="-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buClr>
                <a:srgbClr val="83992A"/>
              </a:buClr>
              <a:tabLst>
                <a:tab pos="275590" algn="l"/>
              </a:tabLst>
            </a:pPr>
            <a:r>
              <a:rPr lang="en-GB" sz="1800" b="1" spc="-50" dirty="0">
                <a:latin typeface="Times New Roman"/>
                <a:cs typeface="Times New Roman"/>
              </a:rPr>
              <a:t>                      </a:t>
            </a:r>
            <a:r>
              <a:rPr lang="en-GB" sz="1800" dirty="0">
                <a:latin typeface="Times New Roman"/>
                <a:cs typeface="Times New Roman"/>
              </a:rPr>
              <a:t>In</a:t>
            </a:r>
            <a:r>
              <a:rPr lang="en-GB" sz="1800" spc="1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this</a:t>
            </a:r>
            <a:r>
              <a:rPr lang="en-GB" sz="1800" spc="-4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process</a:t>
            </a:r>
            <a:r>
              <a:rPr lang="en-GB" sz="1800" spc="-3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user</a:t>
            </a:r>
            <a:r>
              <a:rPr lang="en-GB" sz="1800" spc="-5" dirty="0">
                <a:latin typeface="Times New Roman"/>
                <a:cs typeface="Times New Roman"/>
              </a:rPr>
              <a:t> </a:t>
            </a:r>
            <a:r>
              <a:rPr lang="en-GB" sz="1800" spc="-75" dirty="0">
                <a:latin typeface="Times New Roman"/>
                <a:cs typeface="Times New Roman"/>
              </a:rPr>
              <a:t>give</a:t>
            </a:r>
            <a:r>
              <a:rPr lang="en-GB" sz="1800" spc="-60" dirty="0">
                <a:latin typeface="Times New Roman"/>
                <a:cs typeface="Times New Roman"/>
              </a:rPr>
              <a:t> </a:t>
            </a:r>
            <a:r>
              <a:rPr lang="en-GB" sz="1800" spc="-10" dirty="0">
                <a:latin typeface="Times New Roman"/>
                <a:cs typeface="Times New Roman"/>
              </a:rPr>
              <a:t>feedback.</a:t>
            </a:r>
            <a:endParaRPr lang="en-GB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endParaRPr lang="en-GB" sz="1800" spc="-10" dirty="0">
              <a:solidFill>
                <a:srgbClr val="25252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2196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09E9-A218-8757-05F1-64E08A53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2C03F-3610-0570-B2BA-11A0461F7661}"/>
              </a:ext>
            </a:extLst>
          </p:cNvPr>
          <p:cNvSpPr txBox="1"/>
          <p:nvPr/>
        </p:nvSpPr>
        <p:spPr>
          <a:xfrm>
            <a:off x="3136491" y="18896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750" b="1" u="sng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Description For Reception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D8C8A-7DA4-0353-817F-C8AB7C531DA2}"/>
              </a:ext>
            </a:extLst>
          </p:cNvPr>
          <p:cNvSpPr txBox="1"/>
          <p:nvPr/>
        </p:nvSpPr>
        <p:spPr>
          <a:xfrm>
            <a:off x="1063690" y="1213410"/>
            <a:ext cx="10739534" cy="612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">
              <a:lnSpc>
                <a:spcPct val="100000"/>
              </a:lnSpc>
              <a:spcBef>
                <a:spcPts val="970"/>
              </a:spcBef>
              <a:buClr>
                <a:srgbClr val="83992A"/>
              </a:buClr>
              <a:buSzPct val="95348"/>
              <a:tabLst>
                <a:tab pos="144780" algn="l"/>
              </a:tabLst>
            </a:pP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 Login</a:t>
            </a:r>
            <a:r>
              <a:rPr lang="en-GB" sz="1800" b="1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sz="1800" dirty="0">
              <a:latin typeface="Times New Roman"/>
              <a:cs typeface="Times New Roman"/>
            </a:endParaRPr>
          </a:p>
          <a:p>
            <a:pPr marL="12700" marR="377190" indent="1048385">
              <a:lnSpc>
                <a:spcPts val="2400"/>
              </a:lnSpc>
              <a:spcBef>
                <a:spcPts val="1105"/>
              </a:spcBef>
            </a:pPr>
            <a:r>
              <a:rPr lang="en-GB" spc="-75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lang="en-GB" sz="1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lang="en-GB"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lang="en-GB"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password.</a:t>
            </a:r>
            <a:r>
              <a:rPr lang="en-GB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lang="en-GB" sz="18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lang="en-GB"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valid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1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able</a:t>
            </a:r>
            <a:r>
              <a:rPr lang="en-GB" sz="1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5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lang="en-GB" sz="1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system.</a:t>
            </a:r>
            <a:endParaRPr lang="en-GB" sz="1800" dirty="0">
              <a:latin typeface="Times New Roman"/>
              <a:cs typeface="Times New Roman"/>
            </a:endParaRPr>
          </a:p>
          <a:p>
            <a:pPr marL="1905">
              <a:lnSpc>
                <a:spcPct val="100000"/>
              </a:lnSpc>
              <a:spcBef>
                <a:spcPts val="900"/>
              </a:spcBef>
              <a:buClr>
                <a:srgbClr val="83992A"/>
              </a:buClr>
              <a:buSzPct val="95348"/>
              <a:tabLst>
                <a:tab pos="144780" algn="l"/>
              </a:tabLst>
            </a:pPr>
            <a:r>
              <a:rPr lang="en-GB" spc="85" dirty="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lang="en-GB" sz="1800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b="1" spc="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b="1" spc="160" dirty="0">
                <a:solidFill>
                  <a:srgbClr val="252525"/>
                </a:solidFill>
                <a:latin typeface="Times New Roman"/>
                <a:cs typeface="Times New Roman"/>
              </a:rPr>
              <a:t>Patients</a:t>
            </a:r>
            <a:r>
              <a:rPr lang="en-GB" sz="1800" b="1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sz="1800" dirty="0">
              <a:latin typeface="Times New Roman"/>
              <a:cs typeface="Times New Roman"/>
            </a:endParaRPr>
          </a:p>
          <a:p>
            <a:pPr marL="991235">
              <a:lnSpc>
                <a:spcPct val="100000"/>
              </a:lnSpc>
              <a:spcBef>
                <a:spcPts val="950"/>
              </a:spcBef>
            </a:pPr>
            <a:r>
              <a:rPr lang="en-GB" spc="-55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lang="en-GB" sz="18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 the</a:t>
            </a:r>
            <a:r>
              <a:rPr lang="en-GB" sz="18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5" dirty="0">
                <a:solidFill>
                  <a:srgbClr val="252525"/>
                </a:solidFill>
                <a:latin typeface="Times New Roman"/>
                <a:cs typeface="Times New Roman"/>
              </a:rPr>
              <a:t>Patients</a:t>
            </a:r>
            <a:r>
              <a:rPr lang="en-GB" sz="18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GB" sz="18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lang="en-GB" sz="18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70" dirty="0">
                <a:solidFill>
                  <a:srgbClr val="252525"/>
                </a:solidFill>
                <a:latin typeface="Times New Roman"/>
                <a:cs typeface="Times New Roman"/>
              </a:rPr>
              <a:t>Patients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details.</a:t>
            </a:r>
            <a:endParaRPr lang="en-GB" sz="1800" dirty="0">
              <a:latin typeface="Times New Roman"/>
              <a:cs typeface="Times New Roman"/>
            </a:endParaRPr>
          </a:p>
          <a:p>
            <a:pPr marL="1905">
              <a:lnSpc>
                <a:spcPct val="100000"/>
              </a:lnSpc>
              <a:spcBef>
                <a:spcPts val="875"/>
              </a:spcBef>
              <a:buClr>
                <a:srgbClr val="83992A"/>
              </a:buClr>
              <a:buSzPct val="95348"/>
              <a:tabLst>
                <a:tab pos="144780" algn="l"/>
              </a:tabLst>
            </a:pPr>
            <a:r>
              <a:rPr lang="en-GB" spc="20" dirty="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lang="en-GB" sz="1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1800" b="1" spc="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Appointment</a:t>
            </a:r>
            <a:r>
              <a:rPr lang="en-GB" sz="1800" b="1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50" dirty="0">
                <a:solidFill>
                  <a:srgbClr val="252525"/>
                </a:solidFill>
                <a:latin typeface="Times New Roman"/>
                <a:cs typeface="Times New Roman"/>
              </a:rPr>
              <a:t>:</a:t>
            </a:r>
            <a:endParaRPr lang="en-GB" sz="1800" dirty="0"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r>
              <a:rPr lang="en-GB" spc="-85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lang="en-GB" sz="1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pc="10" dirty="0">
                <a:solidFill>
                  <a:srgbClr val="252525"/>
                </a:solidFill>
                <a:latin typeface="Times New Roman"/>
                <a:cs typeface="Times New Roman"/>
              </a:rPr>
              <a:t> Appointments</a:t>
            </a:r>
            <a:r>
              <a:rPr lang="en-GB" sz="18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GB" sz="18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65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lang="en-GB" sz="1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pc="-20" dirty="0">
                <a:solidFill>
                  <a:srgbClr val="252525"/>
                </a:solidFill>
                <a:latin typeface="Times New Roman"/>
                <a:cs typeface="Times New Roman"/>
              </a:rPr>
              <a:t>Patient</a:t>
            </a:r>
            <a:r>
              <a:rPr lang="en-GB" sz="18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lang="en-GB" sz="18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,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dirty="0">
                <a:solidFill>
                  <a:srgbClr val="252525"/>
                </a:solidFill>
                <a:latin typeface="Times New Roman"/>
                <a:cs typeface="Times New Roman"/>
              </a:rPr>
              <a:t>insert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1800" spc="-25" dirty="0">
                <a:solidFill>
                  <a:srgbClr val="252525"/>
                </a:solidFill>
                <a:latin typeface="Times New Roman"/>
                <a:cs typeface="Times New Roman"/>
              </a:rPr>
              <a:t>new </a:t>
            </a:r>
            <a:r>
              <a:rPr lang="en-GB" sz="1800" spc="-30" dirty="0">
                <a:solidFill>
                  <a:srgbClr val="252525"/>
                </a:solidFill>
                <a:latin typeface="Times New Roman"/>
                <a:cs typeface="Times New Roman"/>
              </a:rPr>
              <a:t>Appointment</a:t>
            </a:r>
            <a:r>
              <a:rPr lang="en-GB" sz="18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GB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GB" dirty="0">
                <a:latin typeface="Times New Roman"/>
                <a:cs typeface="Times New Roman"/>
              </a:rPr>
              <a:t>4. </a:t>
            </a:r>
            <a:r>
              <a:rPr lang="en-GB" sz="1800" b="1" dirty="0">
                <a:latin typeface="Times New Roman"/>
                <a:cs typeface="Times New Roman"/>
              </a:rPr>
              <a:t>Manage</a:t>
            </a:r>
            <a:r>
              <a:rPr lang="en-GB" sz="1800" b="1" spc="204" dirty="0">
                <a:latin typeface="Times New Roman"/>
                <a:cs typeface="Times New Roman"/>
              </a:rPr>
              <a:t> </a:t>
            </a:r>
            <a:r>
              <a:rPr lang="en-GB" b="1" spc="204" dirty="0">
                <a:latin typeface="Times New Roman"/>
                <a:cs typeface="Times New Roman"/>
              </a:rPr>
              <a:t>Doctor</a:t>
            </a:r>
            <a:r>
              <a:rPr lang="en-GB" sz="1800" b="1" spc="-50" dirty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2230"/>
              </a:spcBef>
              <a:buClr>
                <a:srgbClr val="83992A"/>
              </a:buClr>
              <a:tabLst>
                <a:tab pos="275590" algn="l"/>
              </a:tabLst>
            </a:pPr>
            <a:r>
              <a:rPr lang="en-GB" b="1" spc="-50" dirty="0">
                <a:latin typeface="Times New Roman"/>
                <a:cs typeface="Times New Roman"/>
              </a:rPr>
              <a:t>		   </a:t>
            </a:r>
            <a:r>
              <a:rPr lang="en-GB" sz="1800" spc="-50" dirty="0">
                <a:latin typeface="Times New Roman"/>
                <a:cs typeface="Times New Roman"/>
              </a:rPr>
              <a:t>I</a:t>
            </a:r>
            <a:r>
              <a:rPr lang="en-GB" sz="1800" dirty="0">
                <a:latin typeface="Times New Roman"/>
                <a:cs typeface="Times New Roman"/>
              </a:rPr>
              <a:t>n</a:t>
            </a:r>
            <a:r>
              <a:rPr lang="en-GB" sz="1800" spc="-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this</a:t>
            </a:r>
            <a:r>
              <a:rPr lang="en-GB" sz="1800" spc="-5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process</a:t>
            </a:r>
            <a:r>
              <a:rPr lang="en-GB" sz="1800" spc="-50" dirty="0">
                <a:latin typeface="Times New Roman"/>
                <a:cs typeface="Times New Roman"/>
              </a:rPr>
              <a:t> </a:t>
            </a:r>
            <a:r>
              <a:rPr lang="en-GB" spc="-50" dirty="0">
                <a:latin typeface="Times New Roman"/>
                <a:cs typeface="Times New Roman"/>
              </a:rPr>
              <a:t>Reception</a:t>
            </a:r>
            <a:r>
              <a:rPr lang="en-GB" sz="1800" spc="-30" dirty="0">
                <a:latin typeface="Times New Roman"/>
                <a:cs typeface="Times New Roman"/>
              </a:rPr>
              <a:t> </a:t>
            </a:r>
            <a:r>
              <a:rPr lang="en-GB" spc="-35" dirty="0">
                <a:latin typeface="Times New Roman"/>
                <a:cs typeface="Times New Roman"/>
              </a:rPr>
              <a:t>manage Doctor Profile</a:t>
            </a:r>
            <a:r>
              <a:rPr lang="en-GB" sz="1800" spc="-10" dirty="0">
                <a:latin typeface="Times New Roman"/>
                <a:cs typeface="Times New Roman"/>
              </a:rPr>
              <a:t>.</a:t>
            </a:r>
            <a:endParaRPr lang="en-GB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tabLst>
                <a:tab pos="276225" algn="l"/>
              </a:tabLst>
            </a:pPr>
            <a:endParaRPr lang="en-GB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tabLst>
                <a:tab pos="276225" algn="l"/>
              </a:tabLst>
            </a:pPr>
            <a:r>
              <a:rPr lang="en-GB" dirty="0">
                <a:latin typeface="Times New Roman"/>
                <a:cs typeface="Times New Roman"/>
              </a:rPr>
              <a:t>5. </a:t>
            </a:r>
            <a:r>
              <a:rPr lang="en-GB" sz="1800" b="1" dirty="0">
                <a:latin typeface="Times New Roman"/>
                <a:cs typeface="Times New Roman"/>
              </a:rPr>
              <a:t>Manage </a:t>
            </a:r>
            <a:r>
              <a:rPr lang="en-GB" b="1" dirty="0">
                <a:latin typeface="Times New Roman"/>
                <a:cs typeface="Times New Roman"/>
              </a:rPr>
              <a:t>Invoice Bill</a:t>
            </a:r>
            <a:r>
              <a:rPr lang="en-GB" sz="1800" b="1" spc="-50" dirty="0">
                <a:latin typeface="Times New Roman"/>
                <a:cs typeface="Times New Roman"/>
              </a:rPr>
              <a:t>:</a:t>
            </a:r>
            <a:endParaRPr lang="en-GB" b="1" spc="-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83992A"/>
              </a:buClr>
              <a:tabLst>
                <a:tab pos="276225" algn="l"/>
              </a:tabLst>
            </a:pPr>
            <a:r>
              <a:rPr lang="en-GB" sz="1800" b="1" spc="-50" dirty="0">
                <a:latin typeface="Times New Roman"/>
                <a:cs typeface="Times New Roman"/>
              </a:rPr>
              <a:t> 		</a:t>
            </a:r>
            <a:r>
              <a:rPr lang="en-GB" b="1" spc="-50" dirty="0">
                <a:latin typeface="Times New Roman"/>
                <a:cs typeface="Times New Roman"/>
              </a:rPr>
              <a:t>  </a:t>
            </a:r>
            <a:r>
              <a:rPr lang="en-GB" sz="1800" dirty="0">
                <a:latin typeface="Times New Roman"/>
                <a:cs typeface="Times New Roman"/>
              </a:rPr>
              <a:t>In</a:t>
            </a:r>
            <a:r>
              <a:rPr lang="en-GB" sz="1800" spc="-3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this</a:t>
            </a:r>
            <a:r>
              <a:rPr lang="en-GB" sz="1800" spc="-75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process</a:t>
            </a:r>
            <a:r>
              <a:rPr lang="en-GB" sz="1800" spc="-70" dirty="0">
                <a:latin typeface="Times New Roman"/>
                <a:cs typeface="Times New Roman"/>
              </a:rPr>
              <a:t> </a:t>
            </a:r>
            <a:r>
              <a:rPr lang="en-GB" spc="-70" dirty="0">
                <a:latin typeface="Times New Roman"/>
                <a:cs typeface="Times New Roman"/>
              </a:rPr>
              <a:t>Reception</a:t>
            </a:r>
            <a:r>
              <a:rPr lang="en-GB" sz="1800" spc="-90" dirty="0">
                <a:latin typeface="Times New Roman"/>
                <a:cs typeface="Times New Roman"/>
              </a:rPr>
              <a:t> </a:t>
            </a:r>
            <a:r>
              <a:rPr lang="en-GB" sz="1800" dirty="0">
                <a:latin typeface="Times New Roman"/>
                <a:cs typeface="Times New Roman"/>
              </a:rPr>
              <a:t>can</a:t>
            </a:r>
            <a:r>
              <a:rPr lang="en-GB" sz="1800" spc="-25" dirty="0">
                <a:latin typeface="Times New Roman"/>
                <a:cs typeface="Times New Roman"/>
              </a:rPr>
              <a:t> </a:t>
            </a:r>
            <a:r>
              <a:rPr lang="en-GB" spc="-20" dirty="0">
                <a:latin typeface="Times New Roman"/>
                <a:cs typeface="Times New Roman"/>
              </a:rPr>
              <a:t>generate</a:t>
            </a:r>
            <a:r>
              <a:rPr lang="en-GB" sz="1800" spc="-105" dirty="0">
                <a:latin typeface="Times New Roman"/>
                <a:cs typeface="Times New Roman"/>
              </a:rPr>
              <a:t> Patients </a:t>
            </a:r>
            <a:r>
              <a:rPr lang="en-GB" sz="1800" spc="-20" dirty="0">
                <a:latin typeface="Times New Roman"/>
                <a:cs typeface="Times New Roman"/>
              </a:rPr>
              <a:t>Invoices Bill</a:t>
            </a:r>
            <a:r>
              <a:rPr lang="en-GB" spc="20" dirty="0">
                <a:latin typeface="Times New Roman"/>
                <a:cs typeface="Times New Roman"/>
              </a:rPr>
              <a:t>.</a:t>
            </a:r>
            <a:endParaRPr lang="en-GB" sz="1800" b="1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GB" sz="1800" spc="-10" dirty="0">
                <a:latin typeface="Times New Roman"/>
                <a:cs typeface="Times New Roman"/>
              </a:rPr>
              <a:t> </a:t>
            </a:r>
            <a:endParaRPr lang="en-GB" sz="1800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endParaRPr lang="en-GB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endParaRPr lang="en-GB" sz="1800" spc="-1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12700" marR="5080" indent="978535">
              <a:lnSpc>
                <a:spcPts val="2400"/>
              </a:lnSpc>
              <a:spcBef>
                <a:spcPts val="1180"/>
              </a:spcBef>
            </a:pPr>
            <a:endParaRPr lang="en-GB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0495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E9217-69C7-7A0A-0913-9A202CC1631D}"/>
              </a:ext>
            </a:extLst>
          </p:cNvPr>
          <p:cNvSpPr txBox="1"/>
          <p:nvPr/>
        </p:nvSpPr>
        <p:spPr>
          <a:xfrm>
            <a:off x="3048000" y="36593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35" dirty="0"/>
              <a:t>Process</a:t>
            </a:r>
            <a:r>
              <a:rPr lang="en-US" sz="3200" spc="-175" dirty="0"/>
              <a:t> </a:t>
            </a:r>
            <a:r>
              <a:rPr lang="en-US" sz="3200" spc="-55" dirty="0"/>
              <a:t>Algorithm</a:t>
            </a:r>
            <a:r>
              <a:rPr lang="en-US" sz="3200" spc="-180" dirty="0"/>
              <a:t> </a:t>
            </a:r>
            <a:r>
              <a:rPr lang="en-US" sz="3200" dirty="0"/>
              <a:t>For</a:t>
            </a:r>
            <a:r>
              <a:rPr lang="en-US" sz="3200" spc="-195" dirty="0"/>
              <a:t> </a:t>
            </a:r>
            <a:r>
              <a:rPr lang="en-US" sz="3200" spc="-40" dirty="0"/>
              <a:t>Reception</a:t>
            </a:r>
            <a:endParaRPr lang="en-US" sz="3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C362676-27C7-F72B-ABF6-EA10F01D69F9}"/>
              </a:ext>
            </a:extLst>
          </p:cNvPr>
          <p:cNvSpPr txBox="1"/>
          <p:nvPr/>
        </p:nvSpPr>
        <p:spPr>
          <a:xfrm>
            <a:off x="1805305" y="1716405"/>
            <a:ext cx="8581390" cy="34323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6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845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1: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START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2: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,Password.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3: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0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Password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valid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Otherwise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845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4: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Patients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5: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Doctor Profile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6: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Appointment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booking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845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7: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Admin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Generate Patients Bill Invoice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8: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Logout.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9: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478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CA0555E-34D9-7770-60B5-5A6CB1630079}"/>
              </a:ext>
            </a:extLst>
          </p:cNvPr>
          <p:cNvSpPr txBox="1"/>
          <p:nvPr/>
        </p:nvSpPr>
        <p:spPr>
          <a:xfrm>
            <a:off x="1443853" y="1748135"/>
            <a:ext cx="8155305" cy="418704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450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781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1: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START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2: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If</a:t>
            </a:r>
            <a:r>
              <a:rPr sz="20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already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member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otherwise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go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3: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register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here.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30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4: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sz="20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Username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,Password.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5: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If</a:t>
            </a:r>
            <a:r>
              <a:rPr sz="2000" spc="2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Password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valid</a:t>
            </a:r>
            <a:r>
              <a:rPr sz="20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Otherwise go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4.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781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6: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Home page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7: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view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Doctors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information.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8: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book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Appointments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30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9: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Logout.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10"/>
              </a:spcBef>
              <a:buClr>
                <a:schemeClr val="tx1"/>
              </a:buClr>
              <a:buSzPct val="116216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10: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85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B1CE7-183B-B0C9-D2A2-2C5257EC0486}"/>
              </a:ext>
            </a:extLst>
          </p:cNvPr>
          <p:cNvSpPr txBox="1"/>
          <p:nvPr/>
        </p:nvSpPr>
        <p:spPr>
          <a:xfrm>
            <a:off x="3048000" y="36593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35" dirty="0"/>
              <a:t>Process</a:t>
            </a:r>
            <a:r>
              <a:rPr lang="en-US" sz="3200" spc="-175" dirty="0"/>
              <a:t> </a:t>
            </a:r>
            <a:r>
              <a:rPr lang="en-US" sz="3200" spc="-55" dirty="0"/>
              <a:t>Algorithm</a:t>
            </a:r>
            <a:r>
              <a:rPr lang="en-US" sz="3200" spc="-180" dirty="0"/>
              <a:t> </a:t>
            </a:r>
            <a:r>
              <a:rPr lang="en-US" sz="3200" dirty="0"/>
              <a:t>For</a:t>
            </a:r>
            <a:r>
              <a:rPr lang="en-US" sz="3200" spc="-195" dirty="0"/>
              <a:t> </a:t>
            </a:r>
            <a:r>
              <a:rPr lang="en-US" sz="3200" spc="-40" dirty="0"/>
              <a:t>User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322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FDFB4-014A-5A5F-C479-5741B35A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FDEBD-FBED-350B-F45B-BD5AD7BFF21F}"/>
              </a:ext>
            </a:extLst>
          </p:cNvPr>
          <p:cNvSpPr txBox="1"/>
          <p:nvPr/>
        </p:nvSpPr>
        <p:spPr>
          <a:xfrm>
            <a:off x="3048000" y="365935"/>
            <a:ext cx="8219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35" dirty="0"/>
              <a:t>Process</a:t>
            </a:r>
            <a:r>
              <a:rPr lang="en-US" sz="3200" spc="-175" dirty="0"/>
              <a:t> </a:t>
            </a:r>
            <a:r>
              <a:rPr lang="en-US" sz="3200" spc="-55" dirty="0"/>
              <a:t>Algorithm</a:t>
            </a:r>
            <a:r>
              <a:rPr lang="en-US" sz="3200" spc="-180" dirty="0"/>
              <a:t> </a:t>
            </a:r>
            <a:r>
              <a:rPr lang="en-US" sz="3200" dirty="0"/>
              <a:t>For</a:t>
            </a:r>
            <a:r>
              <a:rPr lang="en-US" sz="3200" spc="-195" dirty="0"/>
              <a:t> </a:t>
            </a:r>
            <a:r>
              <a:rPr lang="en-GB" sz="3200" spc="-40" dirty="0"/>
              <a:t>Receptions</a:t>
            </a:r>
            <a:endParaRPr lang="en-US" sz="32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48C0BED-0D4A-E94E-986E-054E9E3934A9}"/>
              </a:ext>
            </a:extLst>
          </p:cNvPr>
          <p:cNvSpPr txBox="1"/>
          <p:nvPr/>
        </p:nvSpPr>
        <p:spPr>
          <a:xfrm>
            <a:off x="1805305" y="1716405"/>
            <a:ext cx="8581390" cy="34251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6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845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1: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START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2: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,Password.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3: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0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Username</a:t>
            </a:r>
            <a:r>
              <a:rPr sz="20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Password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valid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then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sz="20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Otherwise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go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0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845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4: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User.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5: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Patients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6: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lang="en-GB"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Appointment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booking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8450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7: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manage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lang="en-GB"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Reception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8: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Logout.</a:t>
            </a:r>
            <a:endParaRPr sz="20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605"/>
              </a:spcBef>
              <a:buClr>
                <a:schemeClr val="tx1"/>
              </a:buClr>
              <a:buSzPct val="115000"/>
              <a:buFont typeface="Wingdings"/>
              <a:buChar char=""/>
              <a:tabLst>
                <a:tab pos="297815" algn="l"/>
              </a:tabLst>
            </a:pP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Step</a:t>
            </a:r>
            <a:r>
              <a:rPr sz="20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9: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325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AA3F87-5221-4AA7-ABA6-3EEC208828A8}"/>
              </a:ext>
            </a:extLst>
          </p:cNvPr>
          <p:cNvSpPr/>
          <p:nvPr/>
        </p:nvSpPr>
        <p:spPr>
          <a:xfrm rot="20225013">
            <a:off x="603178" y="2295331"/>
            <a:ext cx="10985644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Input-Design For Admin </a:t>
            </a:r>
            <a:endParaRPr lang="en-IN" sz="80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31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48068D-4602-3C90-F848-9C4A921ADE2F}"/>
              </a:ext>
            </a:extLst>
          </p:cNvPr>
          <p:cNvSpPr txBox="1"/>
          <p:nvPr/>
        </p:nvSpPr>
        <p:spPr>
          <a:xfrm>
            <a:off x="2969341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Admin:- Login Form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8BD39B-721F-B706-5255-64E4A83D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" y="698091"/>
            <a:ext cx="11326761" cy="59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4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D20E-726D-AD95-3B18-DC2E5AD77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8154F-D5D6-34BA-D1E7-4D25873C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910"/>
            <a:ext cx="12192000" cy="60304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672645-6BF4-C138-CB85-654463E171F6}"/>
              </a:ext>
            </a:extLst>
          </p:cNvPr>
          <p:cNvSpPr txBox="1"/>
          <p:nvPr/>
        </p:nvSpPr>
        <p:spPr>
          <a:xfrm>
            <a:off x="2969341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Admin:- Dashboard</a:t>
            </a:r>
          </a:p>
        </p:txBody>
      </p:sp>
    </p:spTree>
    <p:extLst>
      <p:ext uri="{BB962C8B-B14F-4D97-AF65-F5344CB8AC3E}">
        <p14:creationId xmlns:p14="http://schemas.microsoft.com/office/powerpoint/2010/main" val="3433449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2F35E-13B6-7349-9E89-EB8966F61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74"/>
            <a:ext cx="12192000" cy="6315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4BBCB-3F7D-98B8-6319-7D29AF073BAB}"/>
              </a:ext>
            </a:extLst>
          </p:cNvPr>
          <p:cNvSpPr txBox="1"/>
          <p:nvPr/>
        </p:nvSpPr>
        <p:spPr>
          <a:xfrm>
            <a:off x="2969341" y="0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Admin:- View </a:t>
            </a:r>
            <a:r>
              <a:rPr lang="en-GB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</a:t>
            </a:r>
            <a:endParaRPr lang="en-IN" sz="27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7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8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68175-BC77-863A-8A2F-DB65F51B5C0F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:- Add Doctor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C267E-1D68-2F24-1A87-64CB4A37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87" y="845574"/>
            <a:ext cx="10766323" cy="57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object 3"/>
          <p:cNvSpPr/>
          <p:nvPr/>
        </p:nvSpPr>
        <p:spPr>
          <a:xfrm>
            <a:off x="1399320" y="2418840"/>
            <a:ext cx="9404280" cy="36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40">
            <a:solidFill>
              <a:srgbClr val="83992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object 5"/>
          <p:cNvSpPr/>
          <p:nvPr/>
        </p:nvSpPr>
        <p:spPr>
          <a:xfrm>
            <a:off x="1065960" y="2739240"/>
            <a:ext cx="10360080" cy="270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3360" rIns="0" bIns="0" anchor="t">
            <a:spAutoFit/>
          </a:bodyPr>
          <a:lstStyle/>
          <a:p>
            <a:pPr marL="355680" indent="-343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10000"/>
              <a:buFont typeface="Wingdings" charset="2"/>
              <a:buChar char=""/>
              <a:tabLst>
                <a:tab pos="298440" algn="l"/>
              </a:tabLst>
            </a:pPr>
            <a:r>
              <a:rPr lang="en-US" sz="2400" b="0" strike="noStrike" spc="-12">
                <a:solidFill>
                  <a:srgbClr val="252525"/>
                </a:solidFill>
                <a:latin typeface="Times New Roman"/>
                <a:ea typeface="DejaVu Sans"/>
              </a:rPr>
              <a:t>No need to visit hospitals for booking appointments.Easy access to doctor schedules and appointment history..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110000"/>
              <a:buFont typeface="Wingdings" charset="2"/>
              <a:buChar char=""/>
              <a:tabLst>
                <a:tab pos="298440" algn="l"/>
              </a:tabLst>
            </a:pPr>
            <a:r>
              <a:rPr lang="en-US" sz="2400" b="0" strike="noStrike" spc="-12">
                <a:solidFill>
                  <a:srgbClr val="252525"/>
                </a:solidFill>
                <a:latin typeface="Times New Roman"/>
                <a:ea typeface="DejaVu Sans"/>
              </a:rPr>
              <a:t>Very fast online appointment booking.</a:t>
            </a:r>
            <a:endParaRPr lang="en-IN" sz="2400" b="0" strike="noStrike" spc="-1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831"/>
              </a:spcBef>
              <a:buClr>
                <a:srgbClr val="000000"/>
              </a:buClr>
              <a:buSzPct val="110000"/>
              <a:buFont typeface="Wingdings" charset="2"/>
              <a:buChar char=""/>
              <a:tabLst>
                <a:tab pos="297720" algn="l"/>
                <a:tab pos="5982480" algn="l"/>
              </a:tabLst>
            </a:pPr>
            <a:r>
              <a:rPr lang="en-US" sz="2400" b="0" strike="noStrike" spc="-52">
                <a:solidFill>
                  <a:srgbClr val="252525"/>
                </a:solidFill>
                <a:latin typeface="Times New Roman"/>
                <a:ea typeface="DejaVu Sans"/>
              </a:rPr>
              <a:t>Instant notifications for Booked Appointments.</a:t>
            </a:r>
            <a:endParaRPr lang="en-IN" sz="2400" b="0" strike="noStrike" spc="-1">
              <a:latin typeface="Arial"/>
            </a:endParaRPr>
          </a:p>
          <a:p>
            <a:pPr marL="374760" indent="-361800">
              <a:lnSpc>
                <a:spcPct val="100000"/>
              </a:lnSpc>
              <a:spcBef>
                <a:spcPts val="1106"/>
              </a:spcBef>
              <a:buClr>
                <a:srgbClr val="000000"/>
              </a:buClr>
              <a:buSzPct val="110000"/>
              <a:buFont typeface="Wingdings" charset="2"/>
              <a:buChar char=""/>
              <a:tabLst>
                <a:tab pos="374760" algn="l"/>
                <a:tab pos="1595880" algn="l"/>
              </a:tabLst>
            </a:pPr>
            <a:r>
              <a:rPr lang="en-US" sz="2400" b="0" strike="noStrike" spc="-12">
                <a:solidFill>
                  <a:srgbClr val="252525"/>
                </a:solidFill>
                <a:latin typeface="Times New Roman"/>
                <a:ea typeface="DejaVu Sans"/>
              </a:rPr>
              <a:t>More security for using verify code in register system.</a:t>
            </a:r>
            <a:endParaRPr lang="en-IN" sz="2400" b="0" strike="noStrike" spc="-1">
              <a:latin typeface="Arial"/>
            </a:endParaRPr>
          </a:p>
          <a:p>
            <a:pPr marL="374760" indent="-361800">
              <a:lnSpc>
                <a:spcPct val="100000"/>
              </a:lnSpc>
              <a:spcBef>
                <a:spcPts val="1106"/>
              </a:spcBef>
              <a:buClr>
                <a:srgbClr val="000000"/>
              </a:buClr>
              <a:buSzPct val="110000"/>
              <a:buFont typeface="Wingdings" charset="2"/>
              <a:buChar char=""/>
              <a:tabLst>
                <a:tab pos="374760" algn="l"/>
                <a:tab pos="1595880" algn="l"/>
              </a:tabLst>
            </a:pPr>
            <a:r>
              <a:rPr lang="en-US" sz="2400" b="0" strike="noStrike" spc="-12">
                <a:solidFill>
                  <a:srgbClr val="252525"/>
                </a:solidFill>
                <a:latin typeface="Times New Roman"/>
                <a:ea typeface="DejaVu Sans"/>
              </a:rPr>
              <a:t>Available</a:t>
            </a:r>
            <a:r>
              <a:rPr lang="en-US" sz="2400" b="0" strike="noStrike" spc="-1">
                <a:solidFill>
                  <a:srgbClr val="252525"/>
                </a:solidFill>
                <a:latin typeface="Times New Roman"/>
                <a:ea typeface="DejaVu Sans"/>
              </a:rPr>
              <a:t>	</a:t>
            </a:r>
            <a:r>
              <a:rPr lang="en-US" sz="2400" b="0" strike="noStrike" spc="-12">
                <a:solidFill>
                  <a:srgbClr val="252525"/>
                </a:solidFill>
                <a:latin typeface="Times New Roman"/>
                <a:ea typeface="DejaVu Sans"/>
              </a:rPr>
              <a:t>24/7.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302" name="object 4"/>
          <p:cNvPicPr/>
          <p:nvPr/>
        </p:nvPicPr>
        <p:blipFill>
          <a:blip r:embed="rId2"/>
          <a:stretch/>
        </p:blipFill>
        <p:spPr>
          <a:xfrm>
            <a:off x="3424680" y="1371600"/>
            <a:ext cx="5354280" cy="548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54E78-61C9-8F2D-D6EC-CDDC1DA7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761"/>
            <a:ext cx="12192000" cy="6197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179793-DA0C-EC99-FDA2-464220369980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:- View Staff</a:t>
            </a:r>
          </a:p>
        </p:txBody>
      </p:sp>
    </p:spTree>
    <p:extLst>
      <p:ext uri="{BB962C8B-B14F-4D97-AF65-F5344CB8AC3E}">
        <p14:creationId xmlns:p14="http://schemas.microsoft.com/office/powerpoint/2010/main" val="3624911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90F71-9183-9616-676D-63B7CC221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38" y="845575"/>
            <a:ext cx="9379975" cy="5506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C329A-B685-AC6B-255C-24436D5C0D8D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:- Add Staff</a:t>
            </a:r>
          </a:p>
        </p:txBody>
      </p:sp>
    </p:spTree>
    <p:extLst>
      <p:ext uri="{BB962C8B-B14F-4D97-AF65-F5344CB8AC3E}">
        <p14:creationId xmlns:p14="http://schemas.microsoft.com/office/powerpoint/2010/main" val="1126112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5E445-A26E-D554-1E71-A8A7FB8AC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" y="255640"/>
            <a:ext cx="11700387" cy="64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91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28B439-9724-4F3D-B1DF-79BA8B9CCDDC}"/>
              </a:ext>
            </a:extLst>
          </p:cNvPr>
          <p:cNvSpPr/>
          <p:nvPr/>
        </p:nvSpPr>
        <p:spPr>
          <a:xfrm rot="20225013">
            <a:off x="1090800" y="2334659"/>
            <a:ext cx="1138691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Input-Design For User </a:t>
            </a:r>
            <a:endParaRPr lang="en-IN" sz="80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74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DEBDE156-EF34-43A8-96D3-1099B2CBDB67}"/>
              </a:ext>
            </a:extLst>
          </p:cNvPr>
          <p:cNvSpPr txBox="1"/>
          <p:nvPr/>
        </p:nvSpPr>
        <p:spPr>
          <a:xfrm>
            <a:off x="769398" y="0"/>
            <a:ext cx="1142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u="sng" dirty="0"/>
              <a:t>User :-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EDC45-4D9B-10CA-7930-6AEBF0FC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12192000" cy="61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81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106BDC-AAB4-62C2-EA19-4811AF31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1" y="642678"/>
            <a:ext cx="11189109" cy="6033425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BC198BE3-AB17-0F71-AD56-2E7541C5B832}"/>
              </a:ext>
            </a:extLst>
          </p:cNvPr>
          <p:cNvSpPr txBox="1"/>
          <p:nvPr/>
        </p:nvSpPr>
        <p:spPr>
          <a:xfrm>
            <a:off x="769398" y="0"/>
            <a:ext cx="1142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u="sng" dirty="0"/>
              <a:t>User :- Login Form Page</a:t>
            </a:r>
          </a:p>
        </p:txBody>
      </p:sp>
    </p:spTree>
    <p:extLst>
      <p:ext uri="{BB962C8B-B14F-4D97-AF65-F5344CB8AC3E}">
        <p14:creationId xmlns:p14="http://schemas.microsoft.com/office/powerpoint/2010/main" val="2152698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AF50C-AD27-3EA9-74A1-4AB8561E2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5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D14BF3-BCBE-E41B-61B2-89914941C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886408"/>
            <a:ext cx="10926148" cy="5682342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FC23B8C9-1BF2-468A-BA92-0F0F27A765F0}"/>
              </a:ext>
            </a:extLst>
          </p:cNvPr>
          <p:cNvSpPr txBox="1"/>
          <p:nvPr/>
        </p:nvSpPr>
        <p:spPr>
          <a:xfrm>
            <a:off x="765126" y="0"/>
            <a:ext cx="11765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u="sng" dirty="0"/>
              <a:t>User :- 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77868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138D28-241E-6A7C-01C4-C55B03C64FC5}"/>
              </a:ext>
            </a:extLst>
          </p:cNvPr>
          <p:cNvSpPr txBox="1"/>
          <p:nvPr/>
        </p:nvSpPr>
        <p:spPr>
          <a:xfrm>
            <a:off x="753393" y="0"/>
            <a:ext cx="1154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u="sng" dirty="0"/>
              <a:t>User :- Book Appointment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2ED5D-28D8-E009-B73F-A7024DA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12192000" cy="61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44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E9F7B-43DB-789B-9118-51A098E2D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242596"/>
            <a:ext cx="11290041" cy="63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3"/>
          <p:cNvSpPr/>
          <p:nvPr/>
        </p:nvSpPr>
        <p:spPr>
          <a:xfrm>
            <a:off x="1399320" y="2418840"/>
            <a:ext cx="9404280" cy="36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40">
            <a:solidFill>
              <a:srgbClr val="83992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04" name="object 5"/>
          <p:cNvGraphicFramePr/>
          <p:nvPr/>
        </p:nvGraphicFramePr>
        <p:xfrm>
          <a:off x="4574520" y="2505960"/>
          <a:ext cx="6242760" cy="2070360"/>
        </p:xfrm>
        <a:graphic>
          <a:graphicData uri="http://schemas.openxmlformats.org/drawingml/2006/table">
            <a:tbl>
              <a:tblPr/>
              <a:tblGrid>
                <a:gridCol w="312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04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Hardware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215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Minimum</a:t>
                      </a:r>
                      <a:r>
                        <a:rPr lang="en-IN" sz="2150" b="1" strike="noStrike" spc="128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Requirement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0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Processor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Intel(R)</a:t>
                      </a:r>
                      <a:r>
                        <a:rPr lang="en-IN" sz="185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Core(TM)</a:t>
                      </a:r>
                      <a:r>
                        <a:rPr lang="en-IN" sz="1850" b="0" strike="noStrike" spc="-8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i5-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1035G1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8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5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RAM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2GB</a:t>
                      </a:r>
                      <a:r>
                        <a:rPr lang="en-IN" sz="1850" b="0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lang="en-IN" sz="1850" b="0" strike="noStrike" spc="18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above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4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Hard-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disk</a:t>
                      </a:r>
                      <a:r>
                        <a:rPr lang="en-IN" sz="185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Space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7320">
                        <a:lnSpc>
                          <a:spcPct val="100000"/>
                        </a:lnSpc>
                        <a:spcBef>
                          <a:spcPts val="281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50GB</a:t>
                      </a:r>
                      <a:r>
                        <a:rPr lang="en-IN" sz="1850" b="0" strike="noStrike" spc="4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lang="en-IN" sz="1850" b="0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above.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5" name="object 6"/>
          <p:cNvGraphicFramePr/>
          <p:nvPr/>
        </p:nvGraphicFramePr>
        <p:xfrm>
          <a:off x="4574520" y="4640760"/>
          <a:ext cx="6242760" cy="2137680"/>
        </p:xfrm>
        <a:graphic>
          <a:graphicData uri="http://schemas.openxmlformats.org/drawingml/2006/table">
            <a:tbl>
              <a:tblPr/>
              <a:tblGrid>
                <a:gridCol w="312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04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86"/>
                        </a:spcBef>
                        <a:buNone/>
                      </a:pP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Hardware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86"/>
                        </a:spcBef>
                        <a:buNone/>
                      </a:pPr>
                      <a:r>
                        <a:rPr lang="en-IN" sz="215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Minimum</a:t>
                      </a:r>
                      <a:r>
                        <a:rPr lang="en-IN" sz="2150" b="1" strike="noStrike" spc="128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Requirement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20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89"/>
                        </a:spcBef>
                        <a:buNone/>
                      </a:pP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Processor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89"/>
                        </a:spcBef>
                        <a:buNone/>
                      </a:pP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Intel(R)</a:t>
                      </a:r>
                      <a:r>
                        <a:rPr lang="en-IN" sz="1850" b="0" strike="noStrike" spc="-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Core(TM)</a:t>
                      </a:r>
                      <a:r>
                        <a:rPr lang="en-IN" sz="1850" b="0" strike="noStrike" spc="-8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i5-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1035G1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6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95"/>
                        </a:spcBef>
                        <a:buNone/>
                      </a:pPr>
                      <a:r>
                        <a:rPr lang="en-IN" sz="185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RAM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95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4GB</a:t>
                      </a:r>
                      <a:r>
                        <a:rPr lang="en-IN" sz="1850" b="0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lang="en-IN" sz="1850" b="0" strike="noStrike" spc="18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above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Hard-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disk</a:t>
                      </a:r>
                      <a:r>
                        <a:rPr lang="en-IN" sz="185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Space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7320"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50GB</a:t>
                      </a:r>
                      <a:r>
                        <a:rPr lang="en-IN" sz="1850" b="0" strike="noStrike" spc="4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lang="en-IN" sz="1850" b="0" strike="noStrike" spc="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above.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6" name="object 7"/>
          <p:cNvSpPr/>
          <p:nvPr/>
        </p:nvSpPr>
        <p:spPr>
          <a:xfrm>
            <a:off x="1332000" y="4788360"/>
            <a:ext cx="3260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27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(b)</a:t>
            </a:r>
            <a:r>
              <a:rPr lang="en-IN" sz="2750" b="0" strike="noStrike" spc="-16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35">
                <a:solidFill>
                  <a:srgbClr val="000000"/>
                </a:solidFill>
                <a:latin typeface="Times New Roman"/>
                <a:ea typeface="DejaVu Sans"/>
              </a:rPr>
              <a:t>Server</a:t>
            </a:r>
            <a:r>
              <a:rPr lang="en-IN" sz="2750" b="0" strike="noStrike" spc="-13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Side:-</a:t>
            </a:r>
            <a:endParaRPr lang="en-IN" sz="2750" b="0" strike="noStrike" spc="-1">
              <a:latin typeface="Arial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260000" y="2536200"/>
            <a:ext cx="3059640" cy="5234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75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(a)</a:t>
            </a:r>
            <a:r>
              <a:rPr lang="en-IN" sz="2750" b="0" strike="noStrike" spc="-1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Client</a:t>
            </a:r>
            <a:r>
              <a:rPr lang="en-IN" sz="2750" b="0" strike="noStrike" spc="-9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Side:-</a:t>
            </a:r>
            <a:endParaRPr lang="en-IN" sz="2750" b="0" strike="noStrike" spc="-1">
              <a:latin typeface="Arial"/>
            </a:endParaRPr>
          </a:p>
        </p:txBody>
      </p:sp>
      <p:sp>
        <p:nvSpPr>
          <p:cNvPr id="308" name="Rectangle 1"/>
          <p:cNvSpPr/>
          <p:nvPr/>
        </p:nvSpPr>
        <p:spPr>
          <a:xfrm>
            <a:off x="2575440" y="927000"/>
            <a:ext cx="7725240" cy="12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      		Hardware Requirement         		     (Recommended)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4065840" y="116280"/>
            <a:ext cx="5833800" cy="81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System Requirement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69E060-8985-9E8E-ED21-A0C85618404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D6B0-A5A1-F0C0-146E-67D60D7D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12192000" cy="6148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3F8438-C35F-A7CB-BA23-D5F7BF5E2874}"/>
              </a:ext>
            </a:extLst>
          </p:cNvPr>
          <p:cNvSpPr txBox="1"/>
          <p:nvPr/>
        </p:nvSpPr>
        <p:spPr>
          <a:xfrm>
            <a:off x="753393" y="0"/>
            <a:ext cx="1154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u="sng" dirty="0"/>
              <a:t>User :- </a:t>
            </a:r>
            <a:r>
              <a:rPr lang="en-IN" sz="4000" b="1" u="sng" dirty="0" err="1"/>
              <a:t>Contect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619717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827740-6C0F-4D70-0F85-A42F4C92D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76" y="709127"/>
            <a:ext cx="11047446" cy="5990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88A81-6302-B105-DFD4-090544AFBD5D}"/>
              </a:ext>
            </a:extLst>
          </p:cNvPr>
          <p:cNvSpPr txBox="1"/>
          <p:nvPr/>
        </p:nvSpPr>
        <p:spPr>
          <a:xfrm>
            <a:off x="753393" y="0"/>
            <a:ext cx="1154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u="sng" dirty="0"/>
              <a:t>User :- Give </a:t>
            </a:r>
            <a:r>
              <a:rPr lang="en-IN" sz="4000" b="1" u="sng" dirty="0" err="1"/>
              <a:t>Feeback</a:t>
            </a:r>
            <a:endParaRPr lang="en-IN" sz="4000" b="1" u="sng" dirty="0"/>
          </a:p>
        </p:txBody>
      </p:sp>
    </p:spTree>
    <p:extLst>
      <p:ext uri="{BB962C8B-B14F-4D97-AF65-F5344CB8AC3E}">
        <p14:creationId xmlns:p14="http://schemas.microsoft.com/office/powerpoint/2010/main" val="3448112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745E8-FCDE-FEDC-3134-BEAD52AB1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8ADF8A-F9A2-CF5E-21C4-0FA19E7AC5BB}"/>
              </a:ext>
            </a:extLst>
          </p:cNvPr>
          <p:cNvSpPr/>
          <p:nvPr/>
        </p:nvSpPr>
        <p:spPr>
          <a:xfrm rot="20225013">
            <a:off x="79526" y="2539637"/>
            <a:ext cx="12439735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Input-Design For Reception </a:t>
            </a:r>
            <a:endParaRPr lang="en-IN" sz="8000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98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E4842-4D90-F8C1-C704-F155B52AB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41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299333-78D3-CDD8-C92C-53B4736575E3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:-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0EE172-7DDE-46C0-036D-0B860BC2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" y="845574"/>
            <a:ext cx="11179278" cy="59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9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64B7B-1CA0-8894-C3F3-0CD5FBDD8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12192000" cy="6246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467FE-6FFE-0F81-ACD6-8175B53F553F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:- Book </a:t>
            </a:r>
            <a:r>
              <a:rPr lang="en-GB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</a:t>
            </a:r>
            <a:endParaRPr lang="en-IN" sz="27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60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0C6F1-F4FD-8B3B-873E-8DD77FEE3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C58B0-7B14-3DA4-F1AF-239F58B05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74"/>
            <a:ext cx="12192000" cy="6315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5B6C30-E714-2016-B955-DF3A505A2F9F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:- View </a:t>
            </a:r>
            <a:r>
              <a:rPr lang="en-GB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</a:t>
            </a:r>
            <a:endParaRPr lang="en-IN" sz="27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521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480B3-8EA7-F543-4D88-E4407DFBDE85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 :- Add </a:t>
            </a:r>
            <a:r>
              <a:rPr lang="en-GB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</a:t>
            </a:r>
            <a:endParaRPr lang="en-IN" sz="27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D5521-F38F-9327-9029-7A6CE5BE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786582"/>
            <a:ext cx="11916697" cy="5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819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7E03F-6CE6-641B-3CC6-4DD955AA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bject 3"/>
          <p:cNvSpPr/>
          <p:nvPr/>
        </p:nvSpPr>
        <p:spPr>
          <a:xfrm>
            <a:off x="1399320" y="2418840"/>
            <a:ext cx="9404280" cy="36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noFill/>
          <a:ln w="15840">
            <a:solidFill>
              <a:srgbClr val="83992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11" name="object 5"/>
          <p:cNvGraphicFramePr/>
          <p:nvPr/>
        </p:nvGraphicFramePr>
        <p:xfrm>
          <a:off x="4751280" y="2481120"/>
          <a:ext cx="6066720" cy="1602480"/>
        </p:xfrm>
        <a:graphic>
          <a:graphicData uri="http://schemas.openxmlformats.org/drawingml/2006/table">
            <a:tbl>
              <a:tblPr/>
              <a:tblGrid>
                <a:gridCol w="30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Software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215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Minimum</a:t>
                      </a:r>
                      <a:r>
                        <a:rPr lang="en-IN" sz="2150" b="1" strike="noStrike" spc="128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Requirement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8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50" b="0" strike="noStrike" spc="-7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Web</a:t>
                      </a:r>
                      <a:r>
                        <a:rPr lang="en-IN" sz="1850" b="0" strike="noStrike" spc="-4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Browser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Chrome</a:t>
                      </a:r>
                      <a:r>
                        <a:rPr lang="en-IN" sz="1850" b="0" strike="noStrike" spc="3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lang="en-IN" sz="1850" b="0" strike="noStrike" spc="49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Edge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04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Operating 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System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5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Windows</a:t>
                      </a:r>
                      <a:r>
                        <a:rPr lang="en-IN" sz="1850" b="0" strike="noStrike" spc="-9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r>
                        <a:rPr lang="en-IN" sz="185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2" name="object 6"/>
          <p:cNvGraphicFramePr/>
          <p:nvPr/>
        </p:nvGraphicFramePr>
        <p:xfrm>
          <a:off x="4751280" y="4354200"/>
          <a:ext cx="6066720" cy="2194320"/>
        </p:xfrm>
        <a:graphic>
          <a:graphicData uri="http://schemas.openxmlformats.org/drawingml/2006/table">
            <a:tbl>
              <a:tblPr/>
              <a:tblGrid>
                <a:gridCol w="303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28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86"/>
                        </a:spcBef>
                        <a:buNone/>
                      </a:pP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Software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86"/>
                        </a:spcBef>
                        <a:buNone/>
                      </a:pPr>
                      <a:r>
                        <a:rPr lang="en-IN" sz="2150" b="1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Minimum</a:t>
                      </a:r>
                      <a:r>
                        <a:rPr lang="en-IN" sz="2150" b="1" strike="noStrike" spc="128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2150" b="1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Requirement</a:t>
                      </a:r>
                      <a:endParaRPr lang="en-IN" sz="21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2808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89"/>
                        </a:spcBef>
                        <a:buNone/>
                      </a:pP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Operating </a:t>
                      </a: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System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89"/>
                        </a:spcBef>
                        <a:buNone/>
                      </a:pPr>
                      <a:r>
                        <a:rPr lang="en-IN" sz="185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Windows</a:t>
                      </a:r>
                      <a:r>
                        <a:rPr lang="en-IN" sz="1850" b="0" strike="noStrike" spc="-9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5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11</a:t>
                      </a:r>
                      <a:r>
                        <a:rPr lang="en-IN" sz="1850" b="0" strike="noStrike" spc="-60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2808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Front</a:t>
                      </a:r>
                      <a:r>
                        <a:rPr lang="en-IN" sz="1800" b="0" strike="noStrike" spc="24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26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End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lang="en-IN" sz="1800" b="0" strike="noStrike" spc="-4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lang="en-IN" sz="1800" b="0" strike="noStrike" spc="-137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CSS,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HTML,JAVASCRIPT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marL="94680">
                        <a:lnSpc>
                          <a:spcPct val="100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en-IN" sz="185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Server</a:t>
                      </a:r>
                      <a:endParaRPr lang="en-IN" sz="185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20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Xampp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46F9D"/>
                      </a:solidFill>
                    </a:lnL>
                    <a:lnR w="12240">
                      <a:solidFill>
                        <a:srgbClr val="446F9D"/>
                      </a:solidFill>
                    </a:lnR>
                    <a:lnT w="12240">
                      <a:solidFill>
                        <a:srgbClr val="446F9D"/>
                      </a:solidFill>
                    </a:lnT>
                    <a:lnB w="12240">
                      <a:solidFill>
                        <a:srgbClr val="446F9D"/>
                      </a:solidFill>
                    </a:lnB>
                    <a:solidFill>
                      <a:srgbClr val="446F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3" name="TextBox 8"/>
          <p:cNvSpPr/>
          <p:nvPr/>
        </p:nvSpPr>
        <p:spPr>
          <a:xfrm>
            <a:off x="3175200" y="976320"/>
            <a:ext cx="60930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Software Requirement (Recommended)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314" name="PlaceHolder 2"/>
          <p:cNvSpPr/>
          <p:nvPr/>
        </p:nvSpPr>
        <p:spPr>
          <a:xfrm>
            <a:off x="1260000" y="2536560"/>
            <a:ext cx="3059640" cy="52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750" b="0" strike="noStrike" spc="-75">
                <a:solidFill>
                  <a:srgbClr val="000000"/>
                </a:solidFill>
                <a:latin typeface="Times New Roman"/>
                <a:ea typeface="DejaVu Sans"/>
              </a:rPr>
              <a:t>(a)</a:t>
            </a:r>
            <a:r>
              <a:rPr lang="en-IN" sz="2750" b="0" strike="noStrike" spc="-1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Client</a:t>
            </a:r>
            <a:r>
              <a:rPr lang="en-IN" sz="2750" b="0" strike="noStrike" spc="-9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Side:-</a:t>
            </a:r>
            <a:endParaRPr lang="en-IN" sz="2750" b="0" strike="noStrike" spc="-1">
              <a:latin typeface="Arial"/>
            </a:endParaRPr>
          </a:p>
        </p:txBody>
      </p:sp>
      <p:sp>
        <p:nvSpPr>
          <p:cNvPr id="315" name="object 31"/>
          <p:cNvSpPr/>
          <p:nvPr/>
        </p:nvSpPr>
        <p:spPr>
          <a:xfrm>
            <a:off x="1332000" y="4502520"/>
            <a:ext cx="3260520" cy="43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27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(b)</a:t>
            </a:r>
            <a:r>
              <a:rPr lang="en-IN" sz="2750" b="0" strike="noStrike" spc="-16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35">
                <a:solidFill>
                  <a:srgbClr val="000000"/>
                </a:solidFill>
                <a:latin typeface="Times New Roman"/>
                <a:ea typeface="DejaVu Sans"/>
              </a:rPr>
              <a:t>Server</a:t>
            </a:r>
            <a:r>
              <a:rPr lang="en-IN" sz="2750" b="0" strike="noStrike" spc="-137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750" b="0" strike="noStrike" spc="-72">
                <a:solidFill>
                  <a:srgbClr val="000000"/>
                </a:solidFill>
                <a:latin typeface="Times New Roman"/>
                <a:ea typeface="DejaVu Sans"/>
              </a:rPr>
              <a:t>Side:-</a:t>
            </a:r>
            <a:endParaRPr lang="en-IN" sz="2750" b="0" strike="noStrike" spc="-1">
              <a:latin typeface="Arial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3633840" y="116280"/>
            <a:ext cx="5833800" cy="81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System Requirement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B56A04-917C-DBA5-11AF-10A6D22A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9432"/>
            <a:ext cx="11710219" cy="6056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52C93-DFA9-FE60-1EEB-018700C7A88C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</a:t>
            </a:r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Generate Bill</a:t>
            </a:r>
          </a:p>
        </p:txBody>
      </p:sp>
    </p:spTree>
    <p:extLst>
      <p:ext uri="{BB962C8B-B14F-4D97-AF65-F5344CB8AC3E}">
        <p14:creationId xmlns:p14="http://schemas.microsoft.com/office/powerpoint/2010/main" val="14327304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88212-F736-2606-13F1-DC08AAAE6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6" y="176982"/>
            <a:ext cx="11248105" cy="647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026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F1AC-2D0F-4F62-10BF-7FD8F010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6EDFE-E5E7-6BEF-A520-C2828F5E386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DE0EB-5411-781B-6171-B87E2D1A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8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C6172-85FE-63F7-490C-CFA892E3F66D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CAC01-7FDD-7294-64B2-5DB629C0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5"/>
            <a:ext cx="12192000" cy="6227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7D07B-E9B8-3585-459D-65D730A7E792}"/>
              </a:ext>
            </a:extLst>
          </p:cNvPr>
          <p:cNvSpPr txBox="1"/>
          <p:nvPr/>
        </p:nvSpPr>
        <p:spPr>
          <a:xfrm>
            <a:off x="3195483" y="0"/>
            <a:ext cx="609600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Reception</a:t>
            </a:r>
            <a:r>
              <a:rPr lang="en-IN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Download Bill </a:t>
            </a:r>
            <a:r>
              <a:rPr lang="en-GB" sz="27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 </a:t>
            </a:r>
            <a:endParaRPr lang="en-IN" sz="27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03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Rectangle 804"/>
          <p:cNvSpPr/>
          <p:nvPr/>
        </p:nvSpPr>
        <p:spPr>
          <a:xfrm>
            <a:off x="4065840" y="2969280"/>
            <a:ext cx="5833800" cy="81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THANK YOU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object 37"/>
          <p:cNvGrpSpPr/>
          <p:nvPr/>
        </p:nvGrpSpPr>
        <p:grpSpPr>
          <a:xfrm>
            <a:off x="5045040" y="1682640"/>
            <a:ext cx="1787040" cy="2291760"/>
            <a:chOff x="5045040" y="1682640"/>
            <a:chExt cx="1787040" cy="2291760"/>
          </a:xfrm>
        </p:grpSpPr>
        <p:sp>
          <p:nvSpPr>
            <p:cNvPr id="318" name="object 38"/>
            <p:cNvSpPr/>
            <p:nvPr/>
          </p:nvSpPr>
          <p:spPr>
            <a:xfrm>
              <a:off x="5892840" y="1682640"/>
              <a:ext cx="72720" cy="438840"/>
            </a:xfrm>
            <a:custGeom>
              <a:avLst/>
              <a:gdLst/>
              <a:ahLst/>
              <a:cxnLst/>
              <a:rect l="l" t="t" r="r" b="b"/>
              <a:pathLst>
                <a:path w="76200" h="442594">
                  <a:moveTo>
                    <a:pt x="28575" y="365887"/>
                  </a:moveTo>
                  <a:lnTo>
                    <a:pt x="0" y="365887"/>
                  </a:lnTo>
                  <a:lnTo>
                    <a:pt x="38100" y="442087"/>
                  </a:lnTo>
                  <a:lnTo>
                    <a:pt x="69850" y="378587"/>
                  </a:lnTo>
                  <a:lnTo>
                    <a:pt x="28575" y="378587"/>
                  </a:lnTo>
                  <a:lnTo>
                    <a:pt x="28575" y="365887"/>
                  </a:lnTo>
                  <a:close/>
                </a:path>
                <a:path w="76200" h="442594">
                  <a:moveTo>
                    <a:pt x="47625" y="0"/>
                  </a:moveTo>
                  <a:lnTo>
                    <a:pt x="28575" y="0"/>
                  </a:lnTo>
                  <a:lnTo>
                    <a:pt x="28575" y="378587"/>
                  </a:lnTo>
                  <a:lnTo>
                    <a:pt x="47625" y="378587"/>
                  </a:lnTo>
                  <a:lnTo>
                    <a:pt x="47625" y="0"/>
                  </a:lnTo>
                  <a:close/>
                </a:path>
                <a:path w="76200" h="442594">
                  <a:moveTo>
                    <a:pt x="76200" y="365887"/>
                  </a:moveTo>
                  <a:lnTo>
                    <a:pt x="47625" y="365887"/>
                  </a:lnTo>
                  <a:lnTo>
                    <a:pt x="47625" y="378587"/>
                  </a:lnTo>
                  <a:lnTo>
                    <a:pt x="69850" y="378587"/>
                  </a:lnTo>
                  <a:lnTo>
                    <a:pt x="76200" y="3658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object 39"/>
            <p:cNvSpPr/>
            <p:nvPr/>
          </p:nvSpPr>
          <p:spPr>
            <a:xfrm>
              <a:off x="5045040" y="3054240"/>
              <a:ext cx="1787040" cy="920160"/>
            </a:xfrm>
            <a:custGeom>
              <a:avLst/>
              <a:gdLst/>
              <a:ahLst/>
              <a:cxnLst/>
              <a:rect l="l" t="t" r="r" b="b"/>
              <a:pathLst>
                <a:path w="1790700" h="923925">
                  <a:moveTo>
                    <a:pt x="895350" y="0"/>
                  </a:moveTo>
                  <a:lnTo>
                    <a:pt x="0" y="461899"/>
                  </a:lnTo>
                  <a:lnTo>
                    <a:pt x="895350" y="923925"/>
                  </a:lnTo>
                  <a:lnTo>
                    <a:pt x="1790700" y="461899"/>
                  </a:lnTo>
                  <a:lnTo>
                    <a:pt x="895350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object 40"/>
            <p:cNvSpPr/>
            <p:nvPr/>
          </p:nvSpPr>
          <p:spPr>
            <a:xfrm>
              <a:off x="5045040" y="3054240"/>
              <a:ext cx="1787040" cy="920160"/>
            </a:xfrm>
            <a:custGeom>
              <a:avLst/>
              <a:gdLst/>
              <a:ahLst/>
              <a:cxnLst/>
              <a:rect l="l" t="t" r="r" b="b"/>
              <a:pathLst>
                <a:path w="1790700" h="923925">
                  <a:moveTo>
                    <a:pt x="0" y="461899"/>
                  </a:moveTo>
                  <a:lnTo>
                    <a:pt x="895350" y="0"/>
                  </a:lnTo>
                  <a:lnTo>
                    <a:pt x="1790700" y="461899"/>
                  </a:lnTo>
                  <a:lnTo>
                    <a:pt x="895350" y="923925"/>
                  </a:lnTo>
                  <a:lnTo>
                    <a:pt x="0" y="461899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1" name="object 41"/>
          <p:cNvGrpSpPr/>
          <p:nvPr/>
        </p:nvGrpSpPr>
        <p:grpSpPr>
          <a:xfrm>
            <a:off x="3840120" y="2146680"/>
            <a:ext cx="4101840" cy="437760"/>
            <a:chOff x="3840120" y="2146680"/>
            <a:chExt cx="4101840" cy="437760"/>
          </a:xfrm>
        </p:grpSpPr>
        <p:sp>
          <p:nvSpPr>
            <p:cNvPr id="322" name="object 42"/>
            <p:cNvSpPr/>
            <p:nvPr/>
          </p:nvSpPr>
          <p:spPr>
            <a:xfrm>
              <a:off x="3840120" y="2146680"/>
              <a:ext cx="4101840" cy="437760"/>
            </a:xfrm>
            <a:custGeom>
              <a:avLst/>
              <a:gdLst/>
              <a:ahLst/>
              <a:cxnLst/>
              <a:rect l="l" t="t" r="r" b="b"/>
              <a:pathLst>
                <a:path w="4105275" h="485775">
                  <a:moveTo>
                    <a:pt x="4105275" y="0"/>
                  </a:moveTo>
                  <a:lnTo>
                    <a:pt x="821054" y="0"/>
                  </a:lnTo>
                  <a:lnTo>
                    <a:pt x="0" y="485775"/>
                  </a:lnTo>
                  <a:lnTo>
                    <a:pt x="3284220" y="485775"/>
                  </a:lnTo>
                  <a:lnTo>
                    <a:pt x="4105275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object 43"/>
            <p:cNvSpPr/>
            <p:nvPr/>
          </p:nvSpPr>
          <p:spPr>
            <a:xfrm>
              <a:off x="3840120" y="2146680"/>
              <a:ext cx="4101840" cy="437760"/>
            </a:xfrm>
            <a:custGeom>
              <a:avLst/>
              <a:gdLst/>
              <a:ahLst/>
              <a:cxnLst/>
              <a:rect l="l" t="t" r="r" b="b"/>
              <a:pathLst>
                <a:path w="4105275" h="485775">
                  <a:moveTo>
                    <a:pt x="0" y="485775"/>
                  </a:moveTo>
                  <a:lnTo>
                    <a:pt x="821054" y="0"/>
                  </a:lnTo>
                  <a:lnTo>
                    <a:pt x="4105275" y="0"/>
                  </a:lnTo>
                  <a:lnTo>
                    <a:pt x="3284220" y="485775"/>
                  </a:lnTo>
                  <a:lnTo>
                    <a:pt x="0" y="485775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4" name="object 44"/>
          <p:cNvSpPr/>
          <p:nvPr/>
        </p:nvSpPr>
        <p:spPr>
          <a:xfrm>
            <a:off x="5881320" y="2587680"/>
            <a:ext cx="72720" cy="438840"/>
          </a:xfrm>
          <a:custGeom>
            <a:avLst/>
            <a:gdLst/>
            <a:ahLst/>
            <a:cxnLst/>
            <a:rect l="l" t="t" r="r" b="b"/>
            <a:pathLst>
              <a:path w="76200" h="442595">
                <a:moveTo>
                  <a:pt x="28575" y="365887"/>
                </a:moveTo>
                <a:lnTo>
                  <a:pt x="0" y="365887"/>
                </a:lnTo>
                <a:lnTo>
                  <a:pt x="38100" y="442087"/>
                </a:lnTo>
                <a:lnTo>
                  <a:pt x="69850" y="378587"/>
                </a:lnTo>
                <a:lnTo>
                  <a:pt x="28575" y="378587"/>
                </a:lnTo>
                <a:lnTo>
                  <a:pt x="28575" y="365887"/>
                </a:lnTo>
                <a:close/>
              </a:path>
              <a:path w="76200" h="442595">
                <a:moveTo>
                  <a:pt x="47625" y="0"/>
                </a:moveTo>
                <a:lnTo>
                  <a:pt x="28575" y="0"/>
                </a:lnTo>
                <a:lnTo>
                  <a:pt x="28575" y="378587"/>
                </a:lnTo>
                <a:lnTo>
                  <a:pt x="47625" y="378587"/>
                </a:lnTo>
                <a:lnTo>
                  <a:pt x="47625" y="0"/>
                </a:lnTo>
                <a:close/>
              </a:path>
              <a:path w="76200" h="442595">
                <a:moveTo>
                  <a:pt x="76200" y="365887"/>
                </a:moveTo>
                <a:lnTo>
                  <a:pt x="47625" y="365887"/>
                </a:lnTo>
                <a:lnTo>
                  <a:pt x="47625" y="378587"/>
                </a:lnTo>
                <a:lnTo>
                  <a:pt x="69850" y="378587"/>
                </a:lnTo>
                <a:lnTo>
                  <a:pt x="76200" y="36588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object 45"/>
          <p:cNvSpPr/>
          <p:nvPr/>
        </p:nvSpPr>
        <p:spPr>
          <a:xfrm>
            <a:off x="4749120" y="4317480"/>
            <a:ext cx="2234880" cy="39492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040" rIns="0" bIns="0" anchor="t">
            <a:spAutoFit/>
          </a:bodyPr>
          <a:lstStyle/>
          <a:p>
            <a:pPr marL="520200">
              <a:lnSpc>
                <a:spcPct val="100000"/>
              </a:lnSpc>
              <a:spcBef>
                <a:spcPts val="536"/>
              </a:spcBef>
              <a:buNone/>
            </a:pPr>
            <a:r>
              <a:rPr lang="en-IN" sz="21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View Website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26" name="Straight Arrow Connector 77"/>
          <p:cNvSpPr/>
          <p:nvPr/>
        </p:nvSpPr>
        <p:spPr>
          <a:xfrm>
            <a:off x="5914800" y="397800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TextBox 64"/>
          <p:cNvSpPr/>
          <p:nvPr/>
        </p:nvSpPr>
        <p:spPr>
          <a:xfrm>
            <a:off x="5032440" y="2178000"/>
            <a:ext cx="6092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Username/Password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28" name="TextBox 81"/>
          <p:cNvSpPr/>
          <p:nvPr/>
        </p:nvSpPr>
        <p:spPr>
          <a:xfrm>
            <a:off x="5618520" y="3311640"/>
            <a:ext cx="857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18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Login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29" name="object 46"/>
          <p:cNvSpPr/>
          <p:nvPr/>
        </p:nvSpPr>
        <p:spPr>
          <a:xfrm>
            <a:off x="3715920" y="5132520"/>
            <a:ext cx="4501800" cy="39348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6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524"/>
              </a:spcBef>
              <a:buNone/>
            </a:pPr>
            <a:r>
              <a:rPr lang="en-US" sz="215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View all appointments 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30" name="Straight Arrow Connector 78"/>
          <p:cNvSpPr/>
          <p:nvPr/>
        </p:nvSpPr>
        <p:spPr>
          <a:xfrm>
            <a:off x="5930640" y="4712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31" name="object 47"/>
          <p:cNvGrpSpPr/>
          <p:nvPr/>
        </p:nvGrpSpPr>
        <p:grpSpPr>
          <a:xfrm>
            <a:off x="5669280" y="5915880"/>
            <a:ext cx="488520" cy="306360"/>
            <a:chOff x="5669280" y="5915880"/>
            <a:chExt cx="488520" cy="306360"/>
          </a:xfrm>
        </p:grpSpPr>
        <p:sp>
          <p:nvSpPr>
            <p:cNvPr id="332" name="object 48"/>
            <p:cNvSpPr/>
            <p:nvPr/>
          </p:nvSpPr>
          <p:spPr>
            <a:xfrm>
              <a:off x="5669280" y="5915880"/>
              <a:ext cx="488520" cy="306360"/>
            </a:xfrm>
            <a:custGeom>
              <a:avLst/>
              <a:gdLst/>
              <a:ahLst/>
              <a:cxnLst/>
              <a:rect l="l" t="t" r="r" b="b"/>
              <a:pathLst>
                <a:path w="742950" h="542925">
                  <a:moveTo>
                    <a:pt x="371475" y="0"/>
                  </a:moveTo>
                  <a:lnTo>
                    <a:pt x="316593" y="2943"/>
                  </a:lnTo>
                  <a:lnTo>
                    <a:pt x="264208" y="11493"/>
                  </a:lnTo>
                  <a:lnTo>
                    <a:pt x="214894" y="25229"/>
                  </a:lnTo>
                  <a:lnTo>
                    <a:pt x="169227" y="43731"/>
                  </a:lnTo>
                  <a:lnTo>
                    <a:pt x="127782" y="66579"/>
                  </a:lnTo>
                  <a:lnTo>
                    <a:pt x="91135" y="93353"/>
                  </a:lnTo>
                  <a:lnTo>
                    <a:pt x="59860" y="123632"/>
                  </a:lnTo>
                  <a:lnTo>
                    <a:pt x="34534" y="156996"/>
                  </a:lnTo>
                  <a:lnTo>
                    <a:pt x="15732" y="193026"/>
                  </a:lnTo>
                  <a:lnTo>
                    <a:pt x="4028" y="231300"/>
                  </a:lnTo>
                  <a:lnTo>
                    <a:pt x="0" y="271399"/>
                  </a:lnTo>
                  <a:lnTo>
                    <a:pt x="4028" y="311529"/>
                  </a:lnTo>
                  <a:lnTo>
                    <a:pt x="15732" y="349829"/>
                  </a:lnTo>
                  <a:lnTo>
                    <a:pt x="34534" y="385879"/>
                  </a:lnTo>
                  <a:lnTo>
                    <a:pt x="59860" y="419259"/>
                  </a:lnTo>
                  <a:lnTo>
                    <a:pt x="91135" y="449551"/>
                  </a:lnTo>
                  <a:lnTo>
                    <a:pt x="127782" y="476333"/>
                  </a:lnTo>
                  <a:lnTo>
                    <a:pt x="169227" y="499187"/>
                  </a:lnTo>
                  <a:lnTo>
                    <a:pt x="214894" y="517693"/>
                  </a:lnTo>
                  <a:lnTo>
                    <a:pt x="264208" y="531431"/>
                  </a:lnTo>
                  <a:lnTo>
                    <a:pt x="316593" y="539981"/>
                  </a:lnTo>
                  <a:lnTo>
                    <a:pt x="371475" y="542925"/>
                  </a:lnTo>
                  <a:lnTo>
                    <a:pt x="426356" y="539981"/>
                  </a:lnTo>
                  <a:lnTo>
                    <a:pt x="478741" y="531431"/>
                  </a:lnTo>
                  <a:lnTo>
                    <a:pt x="528055" y="517693"/>
                  </a:lnTo>
                  <a:lnTo>
                    <a:pt x="573722" y="499187"/>
                  </a:lnTo>
                  <a:lnTo>
                    <a:pt x="615167" y="476333"/>
                  </a:lnTo>
                  <a:lnTo>
                    <a:pt x="651814" y="449551"/>
                  </a:lnTo>
                  <a:lnTo>
                    <a:pt x="683089" y="419259"/>
                  </a:lnTo>
                  <a:lnTo>
                    <a:pt x="708415" y="385879"/>
                  </a:lnTo>
                  <a:lnTo>
                    <a:pt x="727217" y="349829"/>
                  </a:lnTo>
                  <a:lnTo>
                    <a:pt x="738921" y="311529"/>
                  </a:lnTo>
                  <a:lnTo>
                    <a:pt x="742950" y="271399"/>
                  </a:lnTo>
                  <a:lnTo>
                    <a:pt x="738921" y="231300"/>
                  </a:lnTo>
                  <a:lnTo>
                    <a:pt x="727217" y="193026"/>
                  </a:lnTo>
                  <a:lnTo>
                    <a:pt x="708415" y="156996"/>
                  </a:lnTo>
                  <a:lnTo>
                    <a:pt x="683089" y="123632"/>
                  </a:lnTo>
                  <a:lnTo>
                    <a:pt x="651814" y="93353"/>
                  </a:lnTo>
                  <a:lnTo>
                    <a:pt x="615167" y="66579"/>
                  </a:lnTo>
                  <a:lnTo>
                    <a:pt x="573722" y="43731"/>
                  </a:lnTo>
                  <a:lnTo>
                    <a:pt x="528055" y="25229"/>
                  </a:lnTo>
                  <a:lnTo>
                    <a:pt x="478741" y="11493"/>
                  </a:lnTo>
                  <a:lnTo>
                    <a:pt x="426356" y="294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object 49"/>
            <p:cNvSpPr/>
            <p:nvPr/>
          </p:nvSpPr>
          <p:spPr>
            <a:xfrm>
              <a:off x="5669280" y="5915880"/>
              <a:ext cx="488520" cy="306360"/>
            </a:xfrm>
            <a:custGeom>
              <a:avLst/>
              <a:gdLst/>
              <a:ahLst/>
              <a:cxnLst/>
              <a:rect l="l" t="t" r="r" b="b"/>
              <a:pathLst>
                <a:path w="742950" h="542925">
                  <a:moveTo>
                    <a:pt x="0" y="271399"/>
                  </a:moveTo>
                  <a:lnTo>
                    <a:pt x="4028" y="231300"/>
                  </a:lnTo>
                  <a:lnTo>
                    <a:pt x="15732" y="193026"/>
                  </a:lnTo>
                  <a:lnTo>
                    <a:pt x="34534" y="156996"/>
                  </a:lnTo>
                  <a:lnTo>
                    <a:pt x="59860" y="123632"/>
                  </a:lnTo>
                  <a:lnTo>
                    <a:pt x="91135" y="93353"/>
                  </a:lnTo>
                  <a:lnTo>
                    <a:pt x="127782" y="66579"/>
                  </a:lnTo>
                  <a:lnTo>
                    <a:pt x="169227" y="43731"/>
                  </a:lnTo>
                  <a:lnTo>
                    <a:pt x="214894" y="25229"/>
                  </a:lnTo>
                  <a:lnTo>
                    <a:pt x="264208" y="11493"/>
                  </a:lnTo>
                  <a:lnTo>
                    <a:pt x="316593" y="2943"/>
                  </a:lnTo>
                  <a:lnTo>
                    <a:pt x="371475" y="0"/>
                  </a:lnTo>
                  <a:lnTo>
                    <a:pt x="426356" y="2943"/>
                  </a:lnTo>
                  <a:lnTo>
                    <a:pt x="478741" y="11493"/>
                  </a:lnTo>
                  <a:lnTo>
                    <a:pt x="528055" y="25229"/>
                  </a:lnTo>
                  <a:lnTo>
                    <a:pt x="573722" y="43731"/>
                  </a:lnTo>
                  <a:lnTo>
                    <a:pt x="615167" y="66579"/>
                  </a:lnTo>
                  <a:lnTo>
                    <a:pt x="651814" y="93353"/>
                  </a:lnTo>
                  <a:lnTo>
                    <a:pt x="683089" y="123632"/>
                  </a:lnTo>
                  <a:lnTo>
                    <a:pt x="708415" y="156996"/>
                  </a:lnTo>
                  <a:lnTo>
                    <a:pt x="727217" y="193026"/>
                  </a:lnTo>
                  <a:lnTo>
                    <a:pt x="738921" y="231300"/>
                  </a:lnTo>
                  <a:lnTo>
                    <a:pt x="742950" y="271399"/>
                  </a:lnTo>
                  <a:lnTo>
                    <a:pt x="738921" y="311529"/>
                  </a:lnTo>
                  <a:lnTo>
                    <a:pt x="727217" y="349829"/>
                  </a:lnTo>
                  <a:lnTo>
                    <a:pt x="708415" y="385879"/>
                  </a:lnTo>
                  <a:lnTo>
                    <a:pt x="683089" y="419259"/>
                  </a:lnTo>
                  <a:lnTo>
                    <a:pt x="651814" y="449551"/>
                  </a:lnTo>
                  <a:lnTo>
                    <a:pt x="615167" y="476333"/>
                  </a:lnTo>
                  <a:lnTo>
                    <a:pt x="573722" y="499187"/>
                  </a:lnTo>
                  <a:lnTo>
                    <a:pt x="528055" y="517693"/>
                  </a:lnTo>
                  <a:lnTo>
                    <a:pt x="478741" y="531431"/>
                  </a:lnTo>
                  <a:lnTo>
                    <a:pt x="426356" y="539981"/>
                  </a:lnTo>
                  <a:lnTo>
                    <a:pt x="371475" y="542925"/>
                  </a:lnTo>
                  <a:lnTo>
                    <a:pt x="316593" y="539981"/>
                  </a:lnTo>
                  <a:lnTo>
                    <a:pt x="264208" y="531431"/>
                  </a:lnTo>
                  <a:lnTo>
                    <a:pt x="214894" y="517693"/>
                  </a:lnTo>
                  <a:lnTo>
                    <a:pt x="169227" y="499187"/>
                  </a:lnTo>
                  <a:lnTo>
                    <a:pt x="127782" y="476333"/>
                  </a:lnTo>
                  <a:lnTo>
                    <a:pt x="91135" y="449551"/>
                  </a:lnTo>
                  <a:lnTo>
                    <a:pt x="59860" y="419259"/>
                  </a:lnTo>
                  <a:lnTo>
                    <a:pt x="34534" y="385879"/>
                  </a:lnTo>
                  <a:lnTo>
                    <a:pt x="15732" y="349829"/>
                  </a:lnTo>
                  <a:lnTo>
                    <a:pt x="4028" y="311529"/>
                  </a:lnTo>
                  <a:lnTo>
                    <a:pt x="0" y="271399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4" name="TextBox 82"/>
          <p:cNvSpPr/>
          <p:nvPr/>
        </p:nvSpPr>
        <p:spPr>
          <a:xfrm>
            <a:off x="5751000" y="5872680"/>
            <a:ext cx="6092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35" name="Straight Arrow Connector 79"/>
          <p:cNvSpPr/>
          <p:nvPr/>
        </p:nvSpPr>
        <p:spPr>
          <a:xfrm>
            <a:off x="5914800" y="5565600"/>
            <a:ext cx="360" cy="33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Straight Connector 379"/>
          <p:cNvSpPr/>
          <p:nvPr/>
        </p:nvSpPr>
        <p:spPr>
          <a:xfrm>
            <a:off x="720" y="72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Straight Connector 380"/>
          <p:cNvSpPr/>
          <p:nvPr/>
        </p:nvSpPr>
        <p:spPr>
          <a:xfrm>
            <a:off x="5967360" y="1907640"/>
            <a:ext cx="2671560" cy="360"/>
          </a:xfrm>
          <a:prstGeom prst="line">
            <a:avLst/>
          </a:prstGeom>
          <a:ln w="0"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Straight Connector 381"/>
          <p:cNvSpPr/>
          <p:nvPr/>
        </p:nvSpPr>
        <p:spPr>
          <a:xfrm flipH="1">
            <a:off x="8619480" y="1907640"/>
            <a:ext cx="19440" cy="16045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Straight Connector 382"/>
          <p:cNvSpPr/>
          <p:nvPr/>
        </p:nvSpPr>
        <p:spPr>
          <a:xfrm>
            <a:off x="6803280" y="3521160"/>
            <a:ext cx="181656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object 50"/>
          <p:cNvSpPr/>
          <p:nvPr/>
        </p:nvSpPr>
        <p:spPr>
          <a:xfrm>
            <a:off x="7252560" y="3178440"/>
            <a:ext cx="48420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150" b="1" strike="noStrike" spc="143">
                <a:solidFill>
                  <a:srgbClr val="000000"/>
                </a:solidFill>
                <a:latin typeface="Times New Roman"/>
                <a:ea typeface="DejaVu Sans"/>
              </a:rPr>
              <a:t>NO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41" name="object 51"/>
          <p:cNvSpPr/>
          <p:nvPr/>
        </p:nvSpPr>
        <p:spPr>
          <a:xfrm>
            <a:off x="6003000" y="3958920"/>
            <a:ext cx="54432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15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YES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42" name="object 1"/>
          <p:cNvSpPr/>
          <p:nvPr/>
        </p:nvSpPr>
        <p:spPr>
          <a:xfrm>
            <a:off x="4680000" y="1153800"/>
            <a:ext cx="2559240" cy="501840"/>
          </a:xfrm>
          <a:custGeom>
            <a:avLst/>
            <a:gdLst/>
            <a:ahLst/>
            <a:cxnLst/>
            <a:rect l="l" t="t" r="r" b="b"/>
            <a:pathLst>
              <a:path w="2562225" h="504825">
                <a:moveTo>
                  <a:pt x="2149982" y="0"/>
                </a:moveTo>
                <a:lnTo>
                  <a:pt x="412241" y="0"/>
                </a:lnTo>
                <a:lnTo>
                  <a:pt x="351315" y="2737"/>
                </a:lnTo>
                <a:lnTo>
                  <a:pt x="293167" y="10688"/>
                </a:lnTo>
                <a:lnTo>
                  <a:pt x="238435" y="23461"/>
                </a:lnTo>
                <a:lnTo>
                  <a:pt x="187755" y="40667"/>
                </a:lnTo>
                <a:lnTo>
                  <a:pt x="141766" y="61913"/>
                </a:lnTo>
                <a:lnTo>
                  <a:pt x="101103" y="86809"/>
                </a:lnTo>
                <a:lnTo>
                  <a:pt x="66405" y="114964"/>
                </a:lnTo>
                <a:lnTo>
                  <a:pt x="38308" y="145986"/>
                </a:lnTo>
                <a:lnTo>
                  <a:pt x="17451" y="179485"/>
                </a:lnTo>
                <a:lnTo>
                  <a:pt x="0" y="252349"/>
                </a:lnTo>
                <a:lnTo>
                  <a:pt x="4468" y="289659"/>
                </a:lnTo>
                <a:lnTo>
                  <a:pt x="38308" y="358789"/>
                </a:lnTo>
                <a:lnTo>
                  <a:pt x="66405" y="389828"/>
                </a:lnTo>
                <a:lnTo>
                  <a:pt x="101103" y="417994"/>
                </a:lnTo>
                <a:lnTo>
                  <a:pt x="141766" y="442899"/>
                </a:lnTo>
                <a:lnTo>
                  <a:pt x="187755" y="464151"/>
                </a:lnTo>
                <a:lnTo>
                  <a:pt x="238435" y="481360"/>
                </a:lnTo>
                <a:lnTo>
                  <a:pt x="293167" y="494136"/>
                </a:lnTo>
                <a:lnTo>
                  <a:pt x="351315" y="502087"/>
                </a:lnTo>
                <a:lnTo>
                  <a:pt x="412241" y="504825"/>
                </a:lnTo>
                <a:lnTo>
                  <a:pt x="2149982" y="504825"/>
                </a:lnTo>
                <a:lnTo>
                  <a:pt x="2210909" y="502087"/>
                </a:lnTo>
                <a:lnTo>
                  <a:pt x="2269057" y="494136"/>
                </a:lnTo>
                <a:lnTo>
                  <a:pt x="2323789" y="481360"/>
                </a:lnTo>
                <a:lnTo>
                  <a:pt x="2374469" y="464151"/>
                </a:lnTo>
                <a:lnTo>
                  <a:pt x="2420458" y="442899"/>
                </a:lnTo>
                <a:lnTo>
                  <a:pt x="2461121" y="417994"/>
                </a:lnTo>
                <a:lnTo>
                  <a:pt x="2495819" y="389828"/>
                </a:lnTo>
                <a:lnTo>
                  <a:pt x="2523916" y="358789"/>
                </a:lnTo>
                <a:lnTo>
                  <a:pt x="2544773" y="325270"/>
                </a:lnTo>
                <a:lnTo>
                  <a:pt x="2562225" y="252349"/>
                </a:lnTo>
                <a:lnTo>
                  <a:pt x="2557756" y="215069"/>
                </a:lnTo>
                <a:lnTo>
                  <a:pt x="2523916" y="145986"/>
                </a:lnTo>
                <a:lnTo>
                  <a:pt x="2495819" y="114964"/>
                </a:lnTo>
                <a:lnTo>
                  <a:pt x="2461121" y="86809"/>
                </a:lnTo>
                <a:lnTo>
                  <a:pt x="2420458" y="61913"/>
                </a:lnTo>
                <a:lnTo>
                  <a:pt x="2374469" y="40667"/>
                </a:lnTo>
                <a:lnTo>
                  <a:pt x="2323789" y="23461"/>
                </a:lnTo>
                <a:lnTo>
                  <a:pt x="2269057" y="10688"/>
                </a:lnTo>
                <a:lnTo>
                  <a:pt x="2210909" y="2737"/>
                </a:lnTo>
                <a:lnTo>
                  <a:pt x="2149982" y="0"/>
                </a:lnTo>
                <a:close/>
              </a:path>
            </a:pathLst>
          </a:cu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              </a:t>
            </a:r>
            <a:r>
              <a:rPr lang="en-IN" sz="2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2880000" y="116280"/>
            <a:ext cx="7739640" cy="78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System Flow Chart - Admin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object 2"/>
          <p:cNvGrpSpPr/>
          <p:nvPr/>
        </p:nvGrpSpPr>
        <p:grpSpPr>
          <a:xfrm>
            <a:off x="5454720" y="1356480"/>
            <a:ext cx="471960" cy="368640"/>
            <a:chOff x="5454720" y="1356480"/>
            <a:chExt cx="471960" cy="368640"/>
          </a:xfrm>
        </p:grpSpPr>
        <p:sp>
          <p:nvSpPr>
            <p:cNvPr id="345" name="object 3"/>
            <p:cNvSpPr/>
            <p:nvPr/>
          </p:nvSpPr>
          <p:spPr>
            <a:xfrm>
              <a:off x="5454720" y="1356480"/>
              <a:ext cx="471960" cy="368640"/>
            </a:xfrm>
            <a:custGeom>
              <a:avLst/>
              <a:gdLst/>
              <a:ahLst/>
              <a:cxnLst/>
              <a:rect l="l" t="t" r="r" b="b"/>
              <a:pathLst>
                <a:path w="742950" h="542925">
                  <a:moveTo>
                    <a:pt x="371475" y="0"/>
                  </a:moveTo>
                  <a:lnTo>
                    <a:pt x="316593" y="2943"/>
                  </a:lnTo>
                  <a:lnTo>
                    <a:pt x="264208" y="11493"/>
                  </a:lnTo>
                  <a:lnTo>
                    <a:pt x="214894" y="25229"/>
                  </a:lnTo>
                  <a:lnTo>
                    <a:pt x="169227" y="43731"/>
                  </a:lnTo>
                  <a:lnTo>
                    <a:pt x="127782" y="66579"/>
                  </a:lnTo>
                  <a:lnTo>
                    <a:pt x="91135" y="93353"/>
                  </a:lnTo>
                  <a:lnTo>
                    <a:pt x="59860" y="123632"/>
                  </a:lnTo>
                  <a:lnTo>
                    <a:pt x="34534" y="156996"/>
                  </a:lnTo>
                  <a:lnTo>
                    <a:pt x="15732" y="193026"/>
                  </a:lnTo>
                  <a:lnTo>
                    <a:pt x="4028" y="231300"/>
                  </a:lnTo>
                  <a:lnTo>
                    <a:pt x="0" y="271399"/>
                  </a:lnTo>
                  <a:lnTo>
                    <a:pt x="4028" y="311529"/>
                  </a:lnTo>
                  <a:lnTo>
                    <a:pt x="15732" y="349829"/>
                  </a:lnTo>
                  <a:lnTo>
                    <a:pt x="34534" y="385879"/>
                  </a:lnTo>
                  <a:lnTo>
                    <a:pt x="59860" y="419259"/>
                  </a:lnTo>
                  <a:lnTo>
                    <a:pt x="91135" y="449551"/>
                  </a:lnTo>
                  <a:lnTo>
                    <a:pt x="127782" y="476333"/>
                  </a:lnTo>
                  <a:lnTo>
                    <a:pt x="169227" y="499187"/>
                  </a:lnTo>
                  <a:lnTo>
                    <a:pt x="214894" y="517693"/>
                  </a:lnTo>
                  <a:lnTo>
                    <a:pt x="264208" y="531431"/>
                  </a:lnTo>
                  <a:lnTo>
                    <a:pt x="316593" y="539981"/>
                  </a:lnTo>
                  <a:lnTo>
                    <a:pt x="371475" y="542925"/>
                  </a:lnTo>
                  <a:lnTo>
                    <a:pt x="426356" y="539981"/>
                  </a:lnTo>
                  <a:lnTo>
                    <a:pt x="478741" y="531431"/>
                  </a:lnTo>
                  <a:lnTo>
                    <a:pt x="528055" y="517693"/>
                  </a:lnTo>
                  <a:lnTo>
                    <a:pt x="573722" y="499187"/>
                  </a:lnTo>
                  <a:lnTo>
                    <a:pt x="615167" y="476333"/>
                  </a:lnTo>
                  <a:lnTo>
                    <a:pt x="651814" y="449551"/>
                  </a:lnTo>
                  <a:lnTo>
                    <a:pt x="683089" y="419259"/>
                  </a:lnTo>
                  <a:lnTo>
                    <a:pt x="708415" y="385879"/>
                  </a:lnTo>
                  <a:lnTo>
                    <a:pt x="727217" y="349829"/>
                  </a:lnTo>
                  <a:lnTo>
                    <a:pt x="738921" y="311529"/>
                  </a:lnTo>
                  <a:lnTo>
                    <a:pt x="742950" y="271399"/>
                  </a:lnTo>
                  <a:lnTo>
                    <a:pt x="738921" y="231300"/>
                  </a:lnTo>
                  <a:lnTo>
                    <a:pt x="727217" y="193026"/>
                  </a:lnTo>
                  <a:lnTo>
                    <a:pt x="708415" y="156996"/>
                  </a:lnTo>
                  <a:lnTo>
                    <a:pt x="683089" y="123632"/>
                  </a:lnTo>
                  <a:lnTo>
                    <a:pt x="651814" y="93353"/>
                  </a:lnTo>
                  <a:lnTo>
                    <a:pt x="615167" y="66579"/>
                  </a:lnTo>
                  <a:lnTo>
                    <a:pt x="573722" y="43731"/>
                  </a:lnTo>
                  <a:lnTo>
                    <a:pt x="528055" y="25229"/>
                  </a:lnTo>
                  <a:lnTo>
                    <a:pt x="478741" y="11493"/>
                  </a:lnTo>
                  <a:lnTo>
                    <a:pt x="426356" y="2943"/>
                  </a:lnTo>
                  <a:lnTo>
                    <a:pt x="371475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object 4"/>
            <p:cNvSpPr/>
            <p:nvPr/>
          </p:nvSpPr>
          <p:spPr>
            <a:xfrm>
              <a:off x="5454720" y="1356480"/>
              <a:ext cx="471960" cy="368640"/>
            </a:xfrm>
            <a:custGeom>
              <a:avLst/>
              <a:gdLst/>
              <a:ahLst/>
              <a:cxnLst/>
              <a:rect l="l" t="t" r="r" b="b"/>
              <a:pathLst>
                <a:path w="742950" h="542925">
                  <a:moveTo>
                    <a:pt x="0" y="271399"/>
                  </a:moveTo>
                  <a:lnTo>
                    <a:pt x="4028" y="231300"/>
                  </a:lnTo>
                  <a:lnTo>
                    <a:pt x="15732" y="193026"/>
                  </a:lnTo>
                  <a:lnTo>
                    <a:pt x="34534" y="156996"/>
                  </a:lnTo>
                  <a:lnTo>
                    <a:pt x="59860" y="123632"/>
                  </a:lnTo>
                  <a:lnTo>
                    <a:pt x="91135" y="93353"/>
                  </a:lnTo>
                  <a:lnTo>
                    <a:pt x="127782" y="66579"/>
                  </a:lnTo>
                  <a:lnTo>
                    <a:pt x="169227" y="43731"/>
                  </a:lnTo>
                  <a:lnTo>
                    <a:pt x="214894" y="25229"/>
                  </a:lnTo>
                  <a:lnTo>
                    <a:pt x="264208" y="11493"/>
                  </a:lnTo>
                  <a:lnTo>
                    <a:pt x="316593" y="2943"/>
                  </a:lnTo>
                  <a:lnTo>
                    <a:pt x="371475" y="0"/>
                  </a:lnTo>
                  <a:lnTo>
                    <a:pt x="426356" y="2943"/>
                  </a:lnTo>
                  <a:lnTo>
                    <a:pt x="478741" y="11493"/>
                  </a:lnTo>
                  <a:lnTo>
                    <a:pt x="528055" y="25229"/>
                  </a:lnTo>
                  <a:lnTo>
                    <a:pt x="573722" y="43731"/>
                  </a:lnTo>
                  <a:lnTo>
                    <a:pt x="615167" y="66579"/>
                  </a:lnTo>
                  <a:lnTo>
                    <a:pt x="651814" y="93353"/>
                  </a:lnTo>
                  <a:lnTo>
                    <a:pt x="683089" y="123632"/>
                  </a:lnTo>
                  <a:lnTo>
                    <a:pt x="708415" y="156996"/>
                  </a:lnTo>
                  <a:lnTo>
                    <a:pt x="727217" y="193026"/>
                  </a:lnTo>
                  <a:lnTo>
                    <a:pt x="738921" y="231300"/>
                  </a:lnTo>
                  <a:lnTo>
                    <a:pt x="742950" y="271399"/>
                  </a:lnTo>
                  <a:lnTo>
                    <a:pt x="738921" y="311529"/>
                  </a:lnTo>
                  <a:lnTo>
                    <a:pt x="727217" y="349829"/>
                  </a:lnTo>
                  <a:lnTo>
                    <a:pt x="708415" y="385879"/>
                  </a:lnTo>
                  <a:lnTo>
                    <a:pt x="683089" y="419259"/>
                  </a:lnTo>
                  <a:lnTo>
                    <a:pt x="651814" y="449551"/>
                  </a:lnTo>
                  <a:lnTo>
                    <a:pt x="615167" y="476333"/>
                  </a:lnTo>
                  <a:lnTo>
                    <a:pt x="573722" y="499187"/>
                  </a:lnTo>
                  <a:lnTo>
                    <a:pt x="528055" y="517693"/>
                  </a:lnTo>
                  <a:lnTo>
                    <a:pt x="478741" y="531431"/>
                  </a:lnTo>
                  <a:lnTo>
                    <a:pt x="426356" y="539981"/>
                  </a:lnTo>
                  <a:lnTo>
                    <a:pt x="371475" y="542925"/>
                  </a:lnTo>
                  <a:lnTo>
                    <a:pt x="316593" y="539981"/>
                  </a:lnTo>
                  <a:lnTo>
                    <a:pt x="264208" y="531431"/>
                  </a:lnTo>
                  <a:lnTo>
                    <a:pt x="214894" y="517693"/>
                  </a:lnTo>
                  <a:lnTo>
                    <a:pt x="169227" y="499187"/>
                  </a:lnTo>
                  <a:lnTo>
                    <a:pt x="127782" y="476333"/>
                  </a:lnTo>
                  <a:lnTo>
                    <a:pt x="91135" y="449551"/>
                  </a:lnTo>
                  <a:lnTo>
                    <a:pt x="59860" y="419259"/>
                  </a:lnTo>
                  <a:lnTo>
                    <a:pt x="34534" y="385879"/>
                  </a:lnTo>
                  <a:lnTo>
                    <a:pt x="15732" y="349829"/>
                  </a:lnTo>
                  <a:lnTo>
                    <a:pt x="4028" y="311529"/>
                  </a:lnTo>
                  <a:lnTo>
                    <a:pt x="0" y="271399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7" name="TextBox 5"/>
          <p:cNvSpPr/>
          <p:nvPr/>
        </p:nvSpPr>
        <p:spPr>
          <a:xfrm>
            <a:off x="5495400" y="1342080"/>
            <a:ext cx="6093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1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48" name="object 7"/>
          <p:cNvSpPr/>
          <p:nvPr/>
        </p:nvSpPr>
        <p:spPr>
          <a:xfrm>
            <a:off x="3520800" y="2142360"/>
            <a:ext cx="4502520" cy="39492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040" rIns="0" bIns="0" anchor="t">
            <a:spAutoFit/>
          </a:bodyPr>
          <a:lstStyle/>
          <a:p>
            <a:pPr marL="417240">
              <a:lnSpc>
                <a:spcPct val="100000"/>
              </a:lnSpc>
              <a:spcBef>
                <a:spcPts val="536"/>
              </a:spcBef>
              <a:buNone/>
            </a:pPr>
            <a:r>
              <a:rPr lang="en-US" sz="2150" b="0" strike="noStrike" spc="-32">
                <a:solidFill>
                  <a:srgbClr val="000000"/>
                </a:solidFill>
                <a:latin typeface="Times New Roman"/>
                <a:ea typeface="DejaVu Sans"/>
              </a:rPr>
              <a:t>	  Add &amp; View Doctors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49" name="object 8"/>
          <p:cNvSpPr/>
          <p:nvPr/>
        </p:nvSpPr>
        <p:spPr>
          <a:xfrm>
            <a:off x="3520800" y="2990160"/>
            <a:ext cx="4502520" cy="40824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360" rIns="0" bIns="0" anchor="t">
            <a:spAutoFit/>
          </a:bodyPr>
          <a:lstStyle/>
          <a:p>
            <a:pPr marL="684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lang="en-US" sz="2150" b="0" strike="noStrike" spc="-26">
                <a:solidFill>
                  <a:srgbClr val="000000"/>
                </a:solidFill>
                <a:latin typeface="Times New Roman"/>
                <a:ea typeface="DejaVu Sans"/>
              </a:rPr>
              <a:t>View Patients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50" name="Rectangle 16"/>
          <p:cNvSpPr/>
          <p:nvPr/>
        </p:nvSpPr>
        <p:spPr>
          <a:xfrm>
            <a:off x="3944880" y="3853440"/>
            <a:ext cx="3654720" cy="505800"/>
          </a:xfrm>
          <a:prstGeom prst="rect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1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Add &amp; View Staff</a:t>
            </a:r>
            <a:endParaRPr lang="en-IN" sz="2100" b="0" strike="noStrike" spc="-1">
              <a:latin typeface="Arial"/>
            </a:endParaRPr>
          </a:p>
        </p:txBody>
      </p:sp>
      <p:sp>
        <p:nvSpPr>
          <p:cNvPr id="351" name="object 9"/>
          <p:cNvSpPr/>
          <p:nvPr/>
        </p:nvSpPr>
        <p:spPr>
          <a:xfrm>
            <a:off x="4411440" y="4820760"/>
            <a:ext cx="2559600" cy="37188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0" anchor="t">
            <a:spAutoFit/>
          </a:bodyPr>
          <a:lstStyle/>
          <a:p>
            <a:pPr marL="3240" algn="ctr">
              <a:lnSpc>
                <a:spcPct val="100000"/>
              </a:lnSpc>
              <a:spcBef>
                <a:spcPts val="354"/>
              </a:spcBef>
              <a:buNone/>
            </a:pPr>
            <a:r>
              <a:rPr lang="en-IN" sz="215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Logout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52" name="object 12"/>
          <p:cNvSpPr/>
          <p:nvPr/>
        </p:nvSpPr>
        <p:spPr>
          <a:xfrm>
            <a:off x="4492800" y="5664600"/>
            <a:ext cx="2559240" cy="501840"/>
          </a:xfrm>
          <a:custGeom>
            <a:avLst/>
            <a:gdLst/>
            <a:ahLst/>
            <a:cxnLst/>
            <a:rect l="l" t="t" r="r" b="b"/>
            <a:pathLst>
              <a:path w="2562225" h="504825">
                <a:moveTo>
                  <a:pt x="2149982" y="0"/>
                </a:moveTo>
                <a:lnTo>
                  <a:pt x="412241" y="0"/>
                </a:lnTo>
                <a:lnTo>
                  <a:pt x="351315" y="2737"/>
                </a:lnTo>
                <a:lnTo>
                  <a:pt x="293167" y="10688"/>
                </a:lnTo>
                <a:lnTo>
                  <a:pt x="238435" y="23461"/>
                </a:lnTo>
                <a:lnTo>
                  <a:pt x="187755" y="40667"/>
                </a:lnTo>
                <a:lnTo>
                  <a:pt x="141766" y="61913"/>
                </a:lnTo>
                <a:lnTo>
                  <a:pt x="101103" y="86809"/>
                </a:lnTo>
                <a:lnTo>
                  <a:pt x="66405" y="114964"/>
                </a:lnTo>
                <a:lnTo>
                  <a:pt x="38308" y="145986"/>
                </a:lnTo>
                <a:lnTo>
                  <a:pt x="17451" y="179485"/>
                </a:lnTo>
                <a:lnTo>
                  <a:pt x="0" y="252349"/>
                </a:lnTo>
                <a:lnTo>
                  <a:pt x="4468" y="289659"/>
                </a:lnTo>
                <a:lnTo>
                  <a:pt x="38308" y="358789"/>
                </a:lnTo>
                <a:lnTo>
                  <a:pt x="66405" y="389828"/>
                </a:lnTo>
                <a:lnTo>
                  <a:pt x="101103" y="417994"/>
                </a:lnTo>
                <a:lnTo>
                  <a:pt x="141766" y="442899"/>
                </a:lnTo>
                <a:lnTo>
                  <a:pt x="187755" y="464151"/>
                </a:lnTo>
                <a:lnTo>
                  <a:pt x="238435" y="481360"/>
                </a:lnTo>
                <a:lnTo>
                  <a:pt x="293167" y="494136"/>
                </a:lnTo>
                <a:lnTo>
                  <a:pt x="351315" y="502087"/>
                </a:lnTo>
                <a:lnTo>
                  <a:pt x="412241" y="504825"/>
                </a:lnTo>
                <a:lnTo>
                  <a:pt x="2149982" y="504825"/>
                </a:lnTo>
                <a:lnTo>
                  <a:pt x="2210909" y="502087"/>
                </a:lnTo>
                <a:lnTo>
                  <a:pt x="2269057" y="494136"/>
                </a:lnTo>
                <a:lnTo>
                  <a:pt x="2323789" y="481360"/>
                </a:lnTo>
                <a:lnTo>
                  <a:pt x="2374469" y="464151"/>
                </a:lnTo>
                <a:lnTo>
                  <a:pt x="2420458" y="442899"/>
                </a:lnTo>
                <a:lnTo>
                  <a:pt x="2461121" y="417994"/>
                </a:lnTo>
                <a:lnTo>
                  <a:pt x="2495819" y="389828"/>
                </a:lnTo>
                <a:lnTo>
                  <a:pt x="2523916" y="358789"/>
                </a:lnTo>
                <a:lnTo>
                  <a:pt x="2544773" y="325270"/>
                </a:lnTo>
                <a:lnTo>
                  <a:pt x="2562225" y="252349"/>
                </a:lnTo>
                <a:lnTo>
                  <a:pt x="2557756" y="215069"/>
                </a:lnTo>
                <a:lnTo>
                  <a:pt x="2523916" y="145986"/>
                </a:lnTo>
                <a:lnTo>
                  <a:pt x="2495819" y="114964"/>
                </a:lnTo>
                <a:lnTo>
                  <a:pt x="2461121" y="86809"/>
                </a:lnTo>
                <a:lnTo>
                  <a:pt x="2420458" y="61913"/>
                </a:lnTo>
                <a:lnTo>
                  <a:pt x="2374469" y="40667"/>
                </a:lnTo>
                <a:lnTo>
                  <a:pt x="2323789" y="23461"/>
                </a:lnTo>
                <a:lnTo>
                  <a:pt x="2269057" y="10688"/>
                </a:lnTo>
                <a:lnTo>
                  <a:pt x="2210909" y="2737"/>
                </a:lnTo>
                <a:lnTo>
                  <a:pt x="2149982" y="0"/>
                </a:lnTo>
                <a:close/>
              </a:path>
            </a:pathLst>
          </a:cu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Straight Arrow Connector 30"/>
          <p:cNvSpPr/>
          <p:nvPr/>
        </p:nvSpPr>
        <p:spPr>
          <a:xfrm>
            <a:off x="5692320" y="3407040"/>
            <a:ext cx="360" cy="44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TextBox 33"/>
          <p:cNvSpPr/>
          <p:nvPr/>
        </p:nvSpPr>
        <p:spPr>
          <a:xfrm>
            <a:off x="5298840" y="5716800"/>
            <a:ext cx="64864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000" b="0" strike="noStrike" spc="-21">
                <a:solidFill>
                  <a:srgbClr val="000000"/>
                </a:solidFill>
                <a:latin typeface="Times New Roman"/>
                <a:ea typeface="DejaVu Sans"/>
              </a:rPr>
              <a:t>STOP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55" name="Straight Arrow Connector 8"/>
          <p:cNvSpPr/>
          <p:nvPr/>
        </p:nvSpPr>
        <p:spPr>
          <a:xfrm>
            <a:off x="5692320" y="5218560"/>
            <a:ext cx="360" cy="44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Straight Arrow Connector 9"/>
          <p:cNvSpPr/>
          <p:nvPr/>
        </p:nvSpPr>
        <p:spPr>
          <a:xfrm>
            <a:off x="5692320" y="4374720"/>
            <a:ext cx="360" cy="44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Straight Arrow Connector 10"/>
          <p:cNvSpPr/>
          <p:nvPr/>
        </p:nvSpPr>
        <p:spPr>
          <a:xfrm>
            <a:off x="5694840" y="2544120"/>
            <a:ext cx="360" cy="44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Straight Arrow Connector 12"/>
          <p:cNvSpPr/>
          <p:nvPr/>
        </p:nvSpPr>
        <p:spPr>
          <a:xfrm>
            <a:off x="5692320" y="1696680"/>
            <a:ext cx="360" cy="44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9" name="object 6"/>
          <p:cNvPicPr/>
          <p:nvPr/>
        </p:nvPicPr>
        <p:blipFill>
          <a:blip r:embed="rId2"/>
          <a:stretch/>
        </p:blipFill>
        <p:spPr>
          <a:xfrm>
            <a:off x="2282400" y="789840"/>
            <a:ext cx="7362000" cy="50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object 2"/>
          <p:cNvGrpSpPr/>
          <p:nvPr/>
        </p:nvGrpSpPr>
        <p:grpSpPr>
          <a:xfrm>
            <a:off x="4599360" y="471240"/>
            <a:ext cx="3083400" cy="428400"/>
            <a:chOff x="4599360" y="471240"/>
            <a:chExt cx="3083400" cy="428400"/>
          </a:xfrm>
        </p:grpSpPr>
        <p:sp>
          <p:nvSpPr>
            <p:cNvPr id="361" name="object 3"/>
            <p:cNvSpPr/>
            <p:nvPr/>
          </p:nvSpPr>
          <p:spPr>
            <a:xfrm>
              <a:off x="4599360" y="471240"/>
              <a:ext cx="3083400" cy="428400"/>
            </a:xfrm>
            <a:custGeom>
              <a:avLst/>
              <a:gdLst/>
              <a:ahLst/>
              <a:cxnLst/>
              <a:rect l="l" t="t" r="r" b="b"/>
              <a:pathLst>
                <a:path w="3086100" h="533400">
                  <a:moveTo>
                    <a:pt x="2589656" y="0"/>
                  </a:moveTo>
                  <a:lnTo>
                    <a:pt x="496442" y="0"/>
                  </a:lnTo>
                  <a:lnTo>
                    <a:pt x="434167" y="2077"/>
                  </a:lnTo>
                  <a:lnTo>
                    <a:pt x="374200" y="8143"/>
                  </a:lnTo>
                  <a:lnTo>
                    <a:pt x="317008" y="17948"/>
                  </a:lnTo>
                  <a:lnTo>
                    <a:pt x="263055" y="31243"/>
                  </a:lnTo>
                  <a:lnTo>
                    <a:pt x="212807" y="47776"/>
                  </a:lnTo>
                  <a:lnTo>
                    <a:pt x="166729" y="67300"/>
                  </a:lnTo>
                  <a:lnTo>
                    <a:pt x="125285" y="89563"/>
                  </a:lnTo>
                  <a:lnTo>
                    <a:pt x="88941" y="114317"/>
                  </a:lnTo>
                  <a:lnTo>
                    <a:pt x="58163" y="141311"/>
                  </a:lnTo>
                  <a:lnTo>
                    <a:pt x="33414" y="170296"/>
                  </a:lnTo>
                  <a:lnTo>
                    <a:pt x="3867" y="233240"/>
                  </a:lnTo>
                  <a:lnTo>
                    <a:pt x="0" y="266700"/>
                  </a:lnTo>
                  <a:lnTo>
                    <a:pt x="3867" y="300159"/>
                  </a:lnTo>
                  <a:lnTo>
                    <a:pt x="33414" y="363103"/>
                  </a:lnTo>
                  <a:lnTo>
                    <a:pt x="58163" y="392088"/>
                  </a:lnTo>
                  <a:lnTo>
                    <a:pt x="88941" y="419082"/>
                  </a:lnTo>
                  <a:lnTo>
                    <a:pt x="125285" y="443836"/>
                  </a:lnTo>
                  <a:lnTo>
                    <a:pt x="166729" y="466099"/>
                  </a:lnTo>
                  <a:lnTo>
                    <a:pt x="212807" y="485623"/>
                  </a:lnTo>
                  <a:lnTo>
                    <a:pt x="263055" y="502156"/>
                  </a:lnTo>
                  <a:lnTo>
                    <a:pt x="317008" y="515451"/>
                  </a:lnTo>
                  <a:lnTo>
                    <a:pt x="374200" y="525256"/>
                  </a:lnTo>
                  <a:lnTo>
                    <a:pt x="434167" y="531322"/>
                  </a:lnTo>
                  <a:lnTo>
                    <a:pt x="496442" y="533400"/>
                  </a:lnTo>
                  <a:lnTo>
                    <a:pt x="2589656" y="533400"/>
                  </a:lnTo>
                  <a:lnTo>
                    <a:pt x="2651932" y="531322"/>
                  </a:lnTo>
                  <a:lnTo>
                    <a:pt x="2711899" y="525256"/>
                  </a:lnTo>
                  <a:lnTo>
                    <a:pt x="2769091" y="515451"/>
                  </a:lnTo>
                  <a:lnTo>
                    <a:pt x="2823044" y="502156"/>
                  </a:lnTo>
                  <a:lnTo>
                    <a:pt x="2873292" y="485623"/>
                  </a:lnTo>
                  <a:lnTo>
                    <a:pt x="2919370" y="466099"/>
                  </a:lnTo>
                  <a:lnTo>
                    <a:pt x="2960814" y="443836"/>
                  </a:lnTo>
                  <a:lnTo>
                    <a:pt x="2997158" y="419082"/>
                  </a:lnTo>
                  <a:lnTo>
                    <a:pt x="3027936" y="392088"/>
                  </a:lnTo>
                  <a:lnTo>
                    <a:pt x="3052685" y="363103"/>
                  </a:lnTo>
                  <a:lnTo>
                    <a:pt x="3082232" y="300159"/>
                  </a:lnTo>
                  <a:lnTo>
                    <a:pt x="3086100" y="266700"/>
                  </a:lnTo>
                  <a:lnTo>
                    <a:pt x="3082232" y="233240"/>
                  </a:lnTo>
                  <a:lnTo>
                    <a:pt x="3052685" y="170296"/>
                  </a:lnTo>
                  <a:lnTo>
                    <a:pt x="3027936" y="141311"/>
                  </a:lnTo>
                  <a:lnTo>
                    <a:pt x="2997158" y="114317"/>
                  </a:lnTo>
                  <a:lnTo>
                    <a:pt x="2960814" y="89563"/>
                  </a:lnTo>
                  <a:lnTo>
                    <a:pt x="2919370" y="67300"/>
                  </a:lnTo>
                  <a:lnTo>
                    <a:pt x="2873292" y="47776"/>
                  </a:lnTo>
                  <a:lnTo>
                    <a:pt x="2823044" y="31243"/>
                  </a:lnTo>
                  <a:lnTo>
                    <a:pt x="2769091" y="17948"/>
                  </a:lnTo>
                  <a:lnTo>
                    <a:pt x="2711899" y="8143"/>
                  </a:lnTo>
                  <a:lnTo>
                    <a:pt x="2651932" y="2077"/>
                  </a:lnTo>
                  <a:lnTo>
                    <a:pt x="2589656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object 4"/>
            <p:cNvSpPr/>
            <p:nvPr/>
          </p:nvSpPr>
          <p:spPr>
            <a:xfrm>
              <a:off x="4599360" y="471240"/>
              <a:ext cx="3083400" cy="428400"/>
            </a:xfrm>
            <a:custGeom>
              <a:avLst/>
              <a:gdLst/>
              <a:ahLst/>
              <a:cxnLst/>
              <a:rect l="l" t="t" r="r" b="b"/>
              <a:pathLst>
                <a:path w="3086100" h="533400">
                  <a:moveTo>
                    <a:pt x="496442" y="0"/>
                  </a:moveTo>
                  <a:lnTo>
                    <a:pt x="2589656" y="0"/>
                  </a:lnTo>
                  <a:lnTo>
                    <a:pt x="2651932" y="2077"/>
                  </a:lnTo>
                  <a:lnTo>
                    <a:pt x="2711899" y="8143"/>
                  </a:lnTo>
                  <a:lnTo>
                    <a:pt x="2769091" y="17948"/>
                  </a:lnTo>
                  <a:lnTo>
                    <a:pt x="2823044" y="31243"/>
                  </a:lnTo>
                  <a:lnTo>
                    <a:pt x="2873292" y="47776"/>
                  </a:lnTo>
                  <a:lnTo>
                    <a:pt x="2919370" y="67300"/>
                  </a:lnTo>
                  <a:lnTo>
                    <a:pt x="2960814" y="89563"/>
                  </a:lnTo>
                  <a:lnTo>
                    <a:pt x="2997158" y="114317"/>
                  </a:lnTo>
                  <a:lnTo>
                    <a:pt x="3027936" y="141311"/>
                  </a:lnTo>
                  <a:lnTo>
                    <a:pt x="3052685" y="170296"/>
                  </a:lnTo>
                  <a:lnTo>
                    <a:pt x="3082232" y="233240"/>
                  </a:lnTo>
                  <a:lnTo>
                    <a:pt x="3086100" y="266700"/>
                  </a:lnTo>
                  <a:lnTo>
                    <a:pt x="3082232" y="300159"/>
                  </a:lnTo>
                  <a:lnTo>
                    <a:pt x="3052685" y="363103"/>
                  </a:lnTo>
                  <a:lnTo>
                    <a:pt x="3027936" y="392088"/>
                  </a:lnTo>
                  <a:lnTo>
                    <a:pt x="2997158" y="419082"/>
                  </a:lnTo>
                  <a:lnTo>
                    <a:pt x="2960814" y="443836"/>
                  </a:lnTo>
                  <a:lnTo>
                    <a:pt x="2919370" y="466099"/>
                  </a:lnTo>
                  <a:lnTo>
                    <a:pt x="2873292" y="485623"/>
                  </a:lnTo>
                  <a:lnTo>
                    <a:pt x="2823044" y="502156"/>
                  </a:lnTo>
                  <a:lnTo>
                    <a:pt x="2769091" y="515451"/>
                  </a:lnTo>
                  <a:lnTo>
                    <a:pt x="2711899" y="525256"/>
                  </a:lnTo>
                  <a:lnTo>
                    <a:pt x="2651932" y="531322"/>
                  </a:lnTo>
                  <a:lnTo>
                    <a:pt x="2589656" y="533400"/>
                  </a:lnTo>
                  <a:lnTo>
                    <a:pt x="496442" y="533400"/>
                  </a:lnTo>
                  <a:lnTo>
                    <a:pt x="434167" y="531322"/>
                  </a:lnTo>
                  <a:lnTo>
                    <a:pt x="374200" y="525256"/>
                  </a:lnTo>
                  <a:lnTo>
                    <a:pt x="317008" y="515451"/>
                  </a:lnTo>
                  <a:lnTo>
                    <a:pt x="263055" y="502156"/>
                  </a:lnTo>
                  <a:lnTo>
                    <a:pt x="212807" y="485623"/>
                  </a:lnTo>
                  <a:lnTo>
                    <a:pt x="166729" y="466099"/>
                  </a:lnTo>
                  <a:lnTo>
                    <a:pt x="125285" y="443836"/>
                  </a:lnTo>
                  <a:lnTo>
                    <a:pt x="88941" y="419082"/>
                  </a:lnTo>
                  <a:lnTo>
                    <a:pt x="58163" y="392088"/>
                  </a:lnTo>
                  <a:lnTo>
                    <a:pt x="33414" y="363103"/>
                  </a:lnTo>
                  <a:lnTo>
                    <a:pt x="3867" y="300159"/>
                  </a:lnTo>
                  <a:lnTo>
                    <a:pt x="0" y="266700"/>
                  </a:lnTo>
                  <a:lnTo>
                    <a:pt x="3867" y="233240"/>
                  </a:lnTo>
                  <a:lnTo>
                    <a:pt x="33414" y="170296"/>
                  </a:lnTo>
                  <a:lnTo>
                    <a:pt x="58163" y="141311"/>
                  </a:lnTo>
                  <a:lnTo>
                    <a:pt x="88941" y="114317"/>
                  </a:lnTo>
                  <a:lnTo>
                    <a:pt x="125285" y="89563"/>
                  </a:lnTo>
                  <a:lnTo>
                    <a:pt x="166729" y="67300"/>
                  </a:lnTo>
                  <a:lnTo>
                    <a:pt x="212807" y="47776"/>
                  </a:lnTo>
                  <a:lnTo>
                    <a:pt x="263055" y="31243"/>
                  </a:lnTo>
                  <a:lnTo>
                    <a:pt x="317008" y="17948"/>
                  </a:lnTo>
                  <a:lnTo>
                    <a:pt x="374200" y="8143"/>
                  </a:lnTo>
                  <a:lnTo>
                    <a:pt x="434167" y="2077"/>
                  </a:lnTo>
                  <a:lnTo>
                    <a:pt x="496442" y="0"/>
                  </a:lnTo>
                  <a:close/>
                </a:path>
              </a:pathLst>
            </a:custGeom>
            <a:noFill/>
            <a:ln w="1908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826600" y="478080"/>
            <a:ext cx="780480" cy="4215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200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START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64" name="object 9"/>
          <p:cNvSpPr/>
          <p:nvPr/>
        </p:nvSpPr>
        <p:spPr>
          <a:xfrm>
            <a:off x="4180680" y="1245960"/>
            <a:ext cx="3969000" cy="40680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2240" rIns="0" bIns="0" anchor="t">
            <a:spAutoFit/>
          </a:bodyPr>
          <a:lstStyle/>
          <a:p>
            <a:pPr marL="1164600">
              <a:lnSpc>
                <a:spcPct val="100000"/>
              </a:lnSpc>
              <a:spcBef>
                <a:spcPts val="805"/>
              </a:spcBef>
              <a:buNone/>
            </a:pPr>
            <a:r>
              <a:rPr lang="en-IN" sz="200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View</a:t>
            </a:r>
            <a:r>
              <a:rPr lang="en-IN" sz="2000" b="0" strike="noStrike" spc="-46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Homepage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65" name="object 11"/>
          <p:cNvSpPr/>
          <p:nvPr/>
        </p:nvSpPr>
        <p:spPr>
          <a:xfrm>
            <a:off x="4180680" y="2016360"/>
            <a:ext cx="3969000" cy="415080"/>
          </a:xfrm>
          <a:prstGeom prst="rect">
            <a:avLst/>
          </a:prstGeom>
          <a:solidFill>
            <a:srgbClr val="A9C0EC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 marL="15120" algn="ctr">
              <a:lnSpc>
                <a:spcPct val="100000"/>
              </a:lnSpc>
              <a:spcBef>
                <a:spcPts val="870"/>
              </a:spcBef>
              <a:buNone/>
            </a:pPr>
            <a:r>
              <a:rPr lang="en-IN" sz="2000" b="0" strike="noStrike" spc="-80">
                <a:solidFill>
                  <a:srgbClr val="000000"/>
                </a:solidFill>
                <a:latin typeface="Times New Roman"/>
                <a:ea typeface="DejaVu Sans"/>
              </a:rPr>
              <a:t>View</a:t>
            </a:r>
            <a:r>
              <a:rPr lang="en-IN" sz="2000" b="0" strike="noStrike" spc="-4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0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Doctor Profile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366" name="object 11"/>
          <p:cNvSpPr/>
          <p:nvPr/>
        </p:nvSpPr>
        <p:spPr>
          <a:xfrm>
            <a:off x="4925880" y="2769120"/>
            <a:ext cx="2511720" cy="1181880"/>
          </a:xfrm>
          <a:custGeom>
            <a:avLst/>
            <a:gdLst/>
            <a:ahLst/>
            <a:cxnLst/>
            <a:rect l="l" t="t" r="r" b="b"/>
            <a:pathLst>
              <a:path w="2581275" h="1257300">
                <a:moveTo>
                  <a:pt x="0" y="628650"/>
                </a:moveTo>
                <a:lnTo>
                  <a:pt x="1290701" y="0"/>
                </a:lnTo>
                <a:lnTo>
                  <a:pt x="2581275" y="628650"/>
                </a:lnTo>
                <a:lnTo>
                  <a:pt x="1290701" y="1257300"/>
                </a:lnTo>
                <a:lnTo>
                  <a:pt x="0" y="628650"/>
                </a:lnTo>
                <a:close/>
              </a:path>
            </a:pathLst>
          </a:custGeom>
          <a:solidFill>
            <a:srgbClr val="8EB4E3"/>
          </a:solidFill>
          <a:ln w="158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object 5"/>
          <p:cNvSpPr/>
          <p:nvPr/>
        </p:nvSpPr>
        <p:spPr>
          <a:xfrm>
            <a:off x="5506200" y="2881800"/>
            <a:ext cx="1422360" cy="109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 algn="ctr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175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You want to Book Appointments</a:t>
            </a:r>
            <a:endParaRPr lang="en-IN" sz="175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130"/>
              </a:spcBef>
              <a:buNone/>
            </a:pPr>
            <a:r>
              <a:rPr lang="en-US" sz="1750" b="0" strike="noStrike" spc="-66">
                <a:solidFill>
                  <a:srgbClr val="000000"/>
                </a:solidFill>
                <a:latin typeface="Times New Roman"/>
                <a:ea typeface="DejaVu Sans"/>
              </a:rPr>
              <a:t>? </a:t>
            </a:r>
            <a:endParaRPr lang="en-IN" sz="1750" b="0" strike="noStrike" spc="-1">
              <a:latin typeface="Arial"/>
            </a:endParaRPr>
          </a:p>
        </p:txBody>
      </p:sp>
      <p:sp>
        <p:nvSpPr>
          <p:cNvPr id="368" name="object 17"/>
          <p:cNvSpPr/>
          <p:nvPr/>
        </p:nvSpPr>
        <p:spPr>
          <a:xfrm>
            <a:off x="8180280" y="3017160"/>
            <a:ext cx="484560" cy="34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lang="en-IN" sz="2150" b="1" strike="noStrike" spc="148">
                <a:solidFill>
                  <a:srgbClr val="000000"/>
                </a:solidFill>
                <a:latin typeface="Times New Roman"/>
                <a:ea typeface="DejaVu Sans"/>
              </a:rPr>
              <a:t>NO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69" name="TextBox 25"/>
          <p:cNvSpPr/>
          <p:nvPr/>
        </p:nvSpPr>
        <p:spPr>
          <a:xfrm>
            <a:off x="6114960" y="5355360"/>
            <a:ext cx="659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26">
                <a:solidFill>
                  <a:srgbClr val="000000"/>
                </a:solidFill>
                <a:latin typeface="Times New Roman"/>
                <a:ea typeface="DejaVu Sans"/>
              </a:rPr>
              <a:t>YES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2772000" y="-135360"/>
            <a:ext cx="7739640" cy="78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7030A0"/>
                </a:solidFill>
                <a:latin typeface="Times New Roman"/>
                <a:ea typeface="DejaVu Sans"/>
              </a:rPr>
              <a:t>System Flow Chart - User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371" name="object 27"/>
          <p:cNvSpPr/>
          <p:nvPr/>
        </p:nvSpPr>
        <p:spPr>
          <a:xfrm>
            <a:off x="6133320" y="6228000"/>
            <a:ext cx="73440" cy="35064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28575" y="449452"/>
                </a:moveTo>
                <a:lnTo>
                  <a:pt x="0" y="449452"/>
                </a:lnTo>
                <a:lnTo>
                  <a:pt x="38100" y="525652"/>
                </a:lnTo>
                <a:lnTo>
                  <a:pt x="69850" y="462152"/>
                </a:lnTo>
                <a:lnTo>
                  <a:pt x="28575" y="462152"/>
                </a:lnTo>
                <a:lnTo>
                  <a:pt x="28575" y="449452"/>
                </a:lnTo>
                <a:close/>
              </a:path>
              <a:path w="76200" h="525779">
                <a:moveTo>
                  <a:pt x="47625" y="0"/>
                </a:moveTo>
                <a:lnTo>
                  <a:pt x="28575" y="0"/>
                </a:lnTo>
                <a:lnTo>
                  <a:pt x="28575" y="462152"/>
                </a:lnTo>
                <a:lnTo>
                  <a:pt x="47625" y="462152"/>
                </a:lnTo>
                <a:lnTo>
                  <a:pt x="47625" y="0"/>
                </a:lnTo>
                <a:close/>
              </a:path>
              <a:path w="76200" h="525779">
                <a:moveTo>
                  <a:pt x="76200" y="449452"/>
                </a:moveTo>
                <a:lnTo>
                  <a:pt x="47625" y="449452"/>
                </a:lnTo>
                <a:lnTo>
                  <a:pt x="47625" y="462152"/>
                </a:lnTo>
                <a:lnTo>
                  <a:pt x="69850" y="462152"/>
                </a:lnTo>
                <a:lnTo>
                  <a:pt x="76200" y="4494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object 32"/>
          <p:cNvSpPr/>
          <p:nvPr/>
        </p:nvSpPr>
        <p:spPr>
          <a:xfrm>
            <a:off x="6133320" y="1656000"/>
            <a:ext cx="73440" cy="35064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28575" y="449452"/>
                </a:moveTo>
                <a:lnTo>
                  <a:pt x="0" y="449452"/>
                </a:lnTo>
                <a:lnTo>
                  <a:pt x="38100" y="525652"/>
                </a:lnTo>
                <a:lnTo>
                  <a:pt x="69850" y="462152"/>
                </a:lnTo>
                <a:lnTo>
                  <a:pt x="28575" y="462152"/>
                </a:lnTo>
                <a:lnTo>
                  <a:pt x="28575" y="449452"/>
                </a:lnTo>
                <a:close/>
              </a:path>
              <a:path w="76200" h="525779">
                <a:moveTo>
                  <a:pt x="47625" y="0"/>
                </a:moveTo>
                <a:lnTo>
                  <a:pt x="28575" y="0"/>
                </a:lnTo>
                <a:lnTo>
                  <a:pt x="28575" y="462152"/>
                </a:lnTo>
                <a:lnTo>
                  <a:pt x="47625" y="462152"/>
                </a:lnTo>
                <a:lnTo>
                  <a:pt x="47625" y="0"/>
                </a:lnTo>
                <a:close/>
              </a:path>
              <a:path w="76200" h="525779">
                <a:moveTo>
                  <a:pt x="76200" y="449452"/>
                </a:moveTo>
                <a:lnTo>
                  <a:pt x="47625" y="449452"/>
                </a:lnTo>
                <a:lnTo>
                  <a:pt x="47625" y="462152"/>
                </a:lnTo>
                <a:lnTo>
                  <a:pt x="69850" y="462152"/>
                </a:lnTo>
                <a:lnTo>
                  <a:pt x="76200" y="4494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object 33"/>
          <p:cNvSpPr/>
          <p:nvPr/>
        </p:nvSpPr>
        <p:spPr>
          <a:xfrm>
            <a:off x="6133320" y="2447640"/>
            <a:ext cx="73440" cy="35064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28575" y="449452"/>
                </a:moveTo>
                <a:lnTo>
                  <a:pt x="0" y="449452"/>
                </a:lnTo>
                <a:lnTo>
                  <a:pt x="38100" y="525652"/>
                </a:lnTo>
                <a:lnTo>
                  <a:pt x="69850" y="462152"/>
                </a:lnTo>
                <a:lnTo>
                  <a:pt x="28575" y="462152"/>
                </a:lnTo>
                <a:lnTo>
                  <a:pt x="28575" y="449452"/>
                </a:lnTo>
                <a:close/>
              </a:path>
              <a:path w="76200" h="525779">
                <a:moveTo>
                  <a:pt x="47625" y="0"/>
                </a:moveTo>
                <a:lnTo>
                  <a:pt x="28575" y="0"/>
                </a:lnTo>
                <a:lnTo>
                  <a:pt x="28575" y="462152"/>
                </a:lnTo>
                <a:lnTo>
                  <a:pt x="47625" y="462152"/>
                </a:lnTo>
                <a:lnTo>
                  <a:pt x="47625" y="0"/>
                </a:lnTo>
                <a:close/>
              </a:path>
              <a:path w="76200" h="525779">
                <a:moveTo>
                  <a:pt x="76200" y="449452"/>
                </a:moveTo>
                <a:lnTo>
                  <a:pt x="47625" y="449452"/>
                </a:lnTo>
                <a:lnTo>
                  <a:pt x="47625" y="462152"/>
                </a:lnTo>
                <a:lnTo>
                  <a:pt x="69850" y="462152"/>
                </a:lnTo>
                <a:lnTo>
                  <a:pt x="76200" y="4494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object 36"/>
          <p:cNvSpPr/>
          <p:nvPr/>
        </p:nvSpPr>
        <p:spPr>
          <a:xfrm>
            <a:off x="7418160" y="4557960"/>
            <a:ext cx="48456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58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lang="en-IN" sz="2150" b="1" strike="noStrike" spc="148">
                <a:solidFill>
                  <a:srgbClr val="000000"/>
                </a:solidFill>
                <a:latin typeface="Times New Roman"/>
                <a:ea typeface="DejaVu Sans"/>
              </a:rPr>
              <a:t>NO</a:t>
            </a:r>
            <a:endParaRPr lang="en-IN" sz="2150" b="0" strike="noStrike" spc="-1">
              <a:latin typeface="Arial"/>
            </a:endParaRPr>
          </a:p>
        </p:txBody>
      </p:sp>
      <p:sp>
        <p:nvSpPr>
          <p:cNvPr id="375" name="Rectangle 2"/>
          <p:cNvSpPr/>
          <p:nvPr/>
        </p:nvSpPr>
        <p:spPr>
          <a:xfrm>
            <a:off x="5592600" y="5940360"/>
            <a:ext cx="1078200" cy="34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6" name="object 52"/>
          <p:cNvGrpSpPr/>
          <p:nvPr/>
        </p:nvGrpSpPr>
        <p:grpSpPr>
          <a:xfrm>
            <a:off x="4887720" y="3951360"/>
            <a:ext cx="2549880" cy="2320920"/>
            <a:chOff x="4887720" y="3951360"/>
            <a:chExt cx="2549880" cy="2320920"/>
          </a:xfrm>
        </p:grpSpPr>
        <p:sp>
          <p:nvSpPr>
            <p:cNvPr id="377" name="object 53"/>
            <p:cNvSpPr/>
            <p:nvPr/>
          </p:nvSpPr>
          <p:spPr>
            <a:xfrm>
              <a:off x="4973400" y="4370400"/>
              <a:ext cx="2397600" cy="1035360"/>
            </a:xfrm>
            <a:custGeom>
              <a:avLst/>
              <a:gdLst/>
              <a:ahLst/>
              <a:cxnLst/>
              <a:rect l="l" t="t" r="r" b="b"/>
              <a:pathLst>
                <a:path w="2400300" h="1038225">
                  <a:moveTo>
                    <a:pt x="1200150" y="0"/>
                  </a:moveTo>
                  <a:lnTo>
                    <a:pt x="0" y="519049"/>
                  </a:lnTo>
                  <a:lnTo>
                    <a:pt x="1200150" y="1038225"/>
                  </a:lnTo>
                  <a:lnTo>
                    <a:pt x="2400300" y="519049"/>
                  </a:lnTo>
                  <a:lnTo>
                    <a:pt x="1200150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object 54"/>
            <p:cNvSpPr/>
            <p:nvPr/>
          </p:nvSpPr>
          <p:spPr>
            <a:xfrm>
              <a:off x="4973400" y="4370400"/>
              <a:ext cx="2397600" cy="1035360"/>
            </a:xfrm>
            <a:custGeom>
              <a:avLst/>
              <a:gdLst/>
              <a:ahLst/>
              <a:cxnLst/>
              <a:rect l="l" t="t" r="r" b="b"/>
              <a:pathLst>
                <a:path w="2400300" h="1038225">
                  <a:moveTo>
                    <a:pt x="0" y="519049"/>
                  </a:moveTo>
                  <a:lnTo>
                    <a:pt x="1200150" y="0"/>
                  </a:lnTo>
                  <a:lnTo>
                    <a:pt x="2400300" y="519049"/>
                  </a:lnTo>
                  <a:lnTo>
                    <a:pt x="1200150" y="1038225"/>
                  </a:lnTo>
                  <a:lnTo>
                    <a:pt x="0" y="519049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object 55"/>
            <p:cNvSpPr/>
            <p:nvPr/>
          </p:nvSpPr>
          <p:spPr>
            <a:xfrm>
              <a:off x="6126120" y="3951360"/>
              <a:ext cx="73440" cy="1897200"/>
            </a:xfrm>
            <a:custGeom>
              <a:avLst/>
              <a:gdLst/>
              <a:ahLst/>
              <a:cxnLst/>
              <a:rect l="l" t="t" r="r" b="b"/>
              <a:pathLst>
                <a:path w="76200" h="1899920">
                  <a:moveTo>
                    <a:pt x="76200" y="1823212"/>
                  </a:moveTo>
                  <a:lnTo>
                    <a:pt x="47625" y="1823212"/>
                  </a:lnTo>
                  <a:lnTo>
                    <a:pt x="47625" y="1457325"/>
                  </a:lnTo>
                  <a:lnTo>
                    <a:pt x="28575" y="1457325"/>
                  </a:lnTo>
                  <a:lnTo>
                    <a:pt x="28575" y="1823212"/>
                  </a:lnTo>
                  <a:lnTo>
                    <a:pt x="0" y="1823212"/>
                  </a:lnTo>
                  <a:lnTo>
                    <a:pt x="38100" y="1899412"/>
                  </a:lnTo>
                  <a:lnTo>
                    <a:pt x="69850" y="1835912"/>
                  </a:lnTo>
                  <a:lnTo>
                    <a:pt x="76200" y="1823212"/>
                  </a:lnTo>
                  <a:close/>
                </a:path>
                <a:path w="76200" h="1899920">
                  <a:moveTo>
                    <a:pt x="76200" y="365887"/>
                  </a:moveTo>
                  <a:lnTo>
                    <a:pt x="47625" y="365887"/>
                  </a:lnTo>
                  <a:lnTo>
                    <a:pt x="47625" y="0"/>
                  </a:lnTo>
                  <a:lnTo>
                    <a:pt x="28575" y="0"/>
                  </a:lnTo>
                  <a:lnTo>
                    <a:pt x="28575" y="365887"/>
                  </a:lnTo>
                  <a:lnTo>
                    <a:pt x="0" y="365887"/>
                  </a:lnTo>
                  <a:lnTo>
                    <a:pt x="38100" y="442087"/>
                  </a:lnTo>
                  <a:lnTo>
                    <a:pt x="69850" y="378587"/>
                  </a:lnTo>
                  <a:lnTo>
                    <a:pt x="76200" y="36588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object 56"/>
            <p:cNvSpPr/>
            <p:nvPr/>
          </p:nvSpPr>
          <p:spPr>
            <a:xfrm>
              <a:off x="4887720" y="5855760"/>
              <a:ext cx="2549880" cy="416520"/>
            </a:xfrm>
            <a:custGeom>
              <a:avLst/>
              <a:gdLst/>
              <a:ahLst/>
              <a:cxnLst/>
              <a:rect l="l" t="t" r="r" b="b"/>
              <a:pathLst>
                <a:path w="2552700" h="419100">
                  <a:moveTo>
                    <a:pt x="2552700" y="0"/>
                  </a:moveTo>
                  <a:lnTo>
                    <a:pt x="510539" y="0"/>
                  </a:lnTo>
                  <a:lnTo>
                    <a:pt x="0" y="419100"/>
                  </a:lnTo>
                  <a:lnTo>
                    <a:pt x="2042159" y="419100"/>
                  </a:lnTo>
                  <a:lnTo>
                    <a:pt x="2552700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object 57"/>
            <p:cNvSpPr/>
            <p:nvPr/>
          </p:nvSpPr>
          <p:spPr>
            <a:xfrm>
              <a:off x="4887720" y="5855760"/>
              <a:ext cx="2549880" cy="416520"/>
            </a:xfrm>
            <a:custGeom>
              <a:avLst/>
              <a:gdLst/>
              <a:ahLst/>
              <a:cxnLst/>
              <a:rect l="l" t="t" r="r" b="b"/>
              <a:pathLst>
                <a:path w="2552700" h="419100">
                  <a:moveTo>
                    <a:pt x="0" y="419100"/>
                  </a:moveTo>
                  <a:lnTo>
                    <a:pt x="510539" y="0"/>
                  </a:lnTo>
                  <a:lnTo>
                    <a:pt x="2552700" y="0"/>
                  </a:lnTo>
                  <a:lnTo>
                    <a:pt x="2042159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Rectangle 381"/>
            <p:cNvSpPr/>
            <p:nvPr/>
          </p:nvSpPr>
          <p:spPr>
            <a:xfrm>
              <a:off x="5844240" y="5909400"/>
              <a:ext cx="72756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IN" sz="1800" b="0" strike="noStrike" spc="-1">
                  <a:solidFill>
                    <a:srgbClr val="000000"/>
                  </a:solidFill>
                  <a:latin typeface="Times New Roman"/>
                  <a:ea typeface="DejaVu Sans"/>
                </a:rPr>
                <a:t>Login</a:t>
              </a:r>
              <a:endParaRPr lang="en-IN" sz="1800" b="0" strike="noStrike" spc="-1">
                <a:latin typeface="Arial"/>
              </a:endParaRPr>
            </a:p>
          </p:txBody>
        </p:sp>
      </p:grpSp>
      <p:sp>
        <p:nvSpPr>
          <p:cNvPr id="383" name="Rectangle 382"/>
          <p:cNvSpPr/>
          <p:nvPr/>
        </p:nvSpPr>
        <p:spPr>
          <a:xfrm>
            <a:off x="5272920" y="4636800"/>
            <a:ext cx="187776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0" strike="noStrike" spc="-12">
                <a:solidFill>
                  <a:srgbClr val="000000"/>
                </a:solidFill>
                <a:latin typeface="Times New Roman"/>
                <a:ea typeface="DejaVu Sans"/>
              </a:rPr>
              <a:t>Already </a:t>
            </a:r>
            <a:r>
              <a:rPr lang="en-IN" sz="1800" b="0" strike="noStrike" spc="-60">
                <a:solidFill>
                  <a:srgbClr val="000000"/>
                </a:solidFill>
                <a:latin typeface="Times New Roman"/>
                <a:ea typeface="DejaVu Sans"/>
              </a:rPr>
              <a:t>Registered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               ?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2150" b="0" strike="noStrike" spc="-1">
              <a:latin typeface="Arial"/>
            </a:endParaRPr>
          </a:p>
        </p:txBody>
      </p:sp>
      <p:grpSp>
        <p:nvGrpSpPr>
          <p:cNvPr id="384" name="object 34"/>
          <p:cNvGrpSpPr/>
          <p:nvPr/>
        </p:nvGrpSpPr>
        <p:grpSpPr>
          <a:xfrm>
            <a:off x="7620120" y="4666680"/>
            <a:ext cx="3611520" cy="437760"/>
            <a:chOff x="7620120" y="4666680"/>
            <a:chExt cx="3611520" cy="437760"/>
          </a:xfrm>
        </p:grpSpPr>
        <p:sp>
          <p:nvSpPr>
            <p:cNvPr id="385" name="object 58"/>
            <p:cNvSpPr/>
            <p:nvPr/>
          </p:nvSpPr>
          <p:spPr>
            <a:xfrm>
              <a:off x="7656120" y="4666680"/>
              <a:ext cx="3575520" cy="437760"/>
            </a:xfrm>
            <a:custGeom>
              <a:avLst/>
              <a:gdLst/>
              <a:ahLst/>
              <a:cxnLst/>
              <a:rect l="l" t="t" r="r" b="b"/>
              <a:pathLst>
                <a:path w="4105275" h="485775">
                  <a:moveTo>
                    <a:pt x="4105275" y="0"/>
                  </a:moveTo>
                  <a:lnTo>
                    <a:pt x="821054" y="0"/>
                  </a:lnTo>
                  <a:lnTo>
                    <a:pt x="0" y="485775"/>
                  </a:lnTo>
                  <a:lnTo>
                    <a:pt x="3284220" y="485775"/>
                  </a:lnTo>
                  <a:lnTo>
                    <a:pt x="4105275" y="0"/>
                  </a:lnTo>
                  <a:close/>
                </a:path>
              </a:pathLst>
            </a:custGeom>
            <a:solidFill>
              <a:srgbClr val="A9C0E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object 59"/>
            <p:cNvSpPr/>
            <p:nvPr/>
          </p:nvSpPr>
          <p:spPr>
            <a:xfrm>
              <a:off x="7620120" y="4666680"/>
              <a:ext cx="3611520" cy="437760"/>
            </a:xfrm>
            <a:custGeom>
              <a:avLst/>
              <a:gdLst/>
              <a:ahLst/>
              <a:cxnLst/>
              <a:rect l="l" t="t" r="r" b="b"/>
              <a:pathLst>
                <a:path w="4105275" h="485775">
                  <a:moveTo>
                    <a:pt x="0" y="485775"/>
                  </a:moveTo>
                  <a:lnTo>
                    <a:pt x="821054" y="0"/>
                  </a:lnTo>
                  <a:lnTo>
                    <a:pt x="4105275" y="0"/>
                  </a:lnTo>
                  <a:lnTo>
                    <a:pt x="3284220" y="485775"/>
                  </a:lnTo>
                  <a:lnTo>
                    <a:pt x="0" y="485775"/>
                  </a:lnTo>
                  <a:close/>
                </a:path>
              </a:pathLst>
            </a:custGeom>
            <a:noFill/>
            <a:ln w="158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object 35"/>
            <p:cNvSpPr/>
            <p:nvPr/>
          </p:nvSpPr>
          <p:spPr>
            <a:xfrm>
              <a:off x="8734320" y="4683600"/>
              <a:ext cx="131472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6560" rIns="0" bIns="0" anchor="t">
              <a:spAutoFit/>
            </a:bodyPr>
            <a:lstStyle/>
            <a:p>
              <a:pPr marL="12600">
                <a:lnSpc>
                  <a:spcPct val="100000"/>
                </a:lnSpc>
                <a:spcBef>
                  <a:spcPts val="130"/>
                </a:spcBef>
                <a:buNone/>
              </a:pPr>
              <a:r>
                <a:rPr lang="en-IN" sz="2150" b="0" strike="noStrike" spc="-32">
                  <a:solidFill>
                    <a:srgbClr val="000000"/>
                  </a:solidFill>
                  <a:latin typeface="Times New Roman"/>
                  <a:ea typeface="DejaVu Sans"/>
                </a:rPr>
                <a:t>Registration</a:t>
              </a:r>
              <a:endParaRPr lang="en-IN" sz="2150" b="0" strike="noStrike" spc="-1">
                <a:latin typeface="Arial"/>
              </a:endParaRPr>
            </a:p>
          </p:txBody>
        </p:sp>
      </p:grpSp>
      <p:sp>
        <p:nvSpPr>
          <p:cNvPr id="388" name="object 60"/>
          <p:cNvSpPr/>
          <p:nvPr/>
        </p:nvSpPr>
        <p:spPr>
          <a:xfrm rot="16200000">
            <a:off x="7643520" y="4543560"/>
            <a:ext cx="67320" cy="62892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28575" y="449452"/>
                </a:moveTo>
                <a:lnTo>
                  <a:pt x="0" y="449452"/>
                </a:lnTo>
                <a:lnTo>
                  <a:pt x="38100" y="525652"/>
                </a:lnTo>
                <a:lnTo>
                  <a:pt x="69850" y="462152"/>
                </a:lnTo>
                <a:lnTo>
                  <a:pt x="28575" y="462152"/>
                </a:lnTo>
                <a:lnTo>
                  <a:pt x="28575" y="449452"/>
                </a:lnTo>
                <a:close/>
              </a:path>
              <a:path w="76200" h="525779">
                <a:moveTo>
                  <a:pt x="47625" y="0"/>
                </a:moveTo>
                <a:lnTo>
                  <a:pt x="28575" y="0"/>
                </a:lnTo>
                <a:lnTo>
                  <a:pt x="28575" y="462152"/>
                </a:lnTo>
                <a:lnTo>
                  <a:pt x="47625" y="462152"/>
                </a:lnTo>
                <a:lnTo>
                  <a:pt x="47625" y="0"/>
                </a:lnTo>
                <a:close/>
              </a:path>
              <a:path w="76200" h="525779">
                <a:moveTo>
                  <a:pt x="76200" y="449452"/>
                </a:moveTo>
                <a:lnTo>
                  <a:pt x="47625" y="449452"/>
                </a:lnTo>
                <a:lnTo>
                  <a:pt x="47625" y="462152"/>
                </a:lnTo>
                <a:lnTo>
                  <a:pt x="69850" y="462152"/>
                </a:lnTo>
                <a:lnTo>
                  <a:pt x="76200" y="4494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Oval 20"/>
          <p:cNvSpPr/>
          <p:nvPr/>
        </p:nvSpPr>
        <p:spPr>
          <a:xfrm>
            <a:off x="5872320" y="6559200"/>
            <a:ext cx="569880" cy="399600"/>
          </a:xfrm>
          <a:prstGeom prst="ellipse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90" name="Oval 21"/>
          <p:cNvSpPr/>
          <p:nvPr/>
        </p:nvSpPr>
        <p:spPr>
          <a:xfrm>
            <a:off x="11524320" y="6127200"/>
            <a:ext cx="569880" cy="399600"/>
          </a:xfrm>
          <a:prstGeom prst="ellipse">
            <a:avLst/>
          </a:prstGeom>
          <a:solidFill>
            <a:srgbClr val="8EB4E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B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91" name="object 61"/>
          <p:cNvSpPr/>
          <p:nvPr/>
        </p:nvSpPr>
        <p:spPr>
          <a:xfrm>
            <a:off x="6133320" y="899640"/>
            <a:ext cx="73440" cy="35064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28575" y="449452"/>
                </a:moveTo>
                <a:lnTo>
                  <a:pt x="0" y="449452"/>
                </a:lnTo>
                <a:lnTo>
                  <a:pt x="38100" y="525652"/>
                </a:lnTo>
                <a:lnTo>
                  <a:pt x="69850" y="462152"/>
                </a:lnTo>
                <a:lnTo>
                  <a:pt x="28575" y="462152"/>
                </a:lnTo>
                <a:lnTo>
                  <a:pt x="28575" y="449452"/>
                </a:lnTo>
                <a:close/>
              </a:path>
              <a:path w="76200" h="525779">
                <a:moveTo>
                  <a:pt x="47625" y="0"/>
                </a:moveTo>
                <a:lnTo>
                  <a:pt x="28575" y="0"/>
                </a:lnTo>
                <a:lnTo>
                  <a:pt x="28575" y="462152"/>
                </a:lnTo>
                <a:lnTo>
                  <a:pt x="47625" y="462152"/>
                </a:lnTo>
                <a:lnTo>
                  <a:pt x="47625" y="0"/>
                </a:lnTo>
                <a:close/>
              </a:path>
              <a:path w="76200" h="525779">
                <a:moveTo>
                  <a:pt x="76200" y="449452"/>
                </a:moveTo>
                <a:lnTo>
                  <a:pt x="47625" y="449452"/>
                </a:lnTo>
                <a:lnTo>
                  <a:pt x="47625" y="462152"/>
                </a:lnTo>
                <a:lnTo>
                  <a:pt x="69850" y="462152"/>
                </a:lnTo>
                <a:lnTo>
                  <a:pt x="76200" y="4494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Straight Connector 391"/>
          <p:cNvSpPr/>
          <p:nvPr/>
        </p:nvSpPr>
        <p:spPr>
          <a:xfrm>
            <a:off x="7128000" y="6120000"/>
            <a:ext cx="2232000" cy="360"/>
          </a:xfrm>
          <a:prstGeom prst="line">
            <a:avLst/>
          </a:prstGeom>
          <a:ln w="1908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Straight Connector 392"/>
          <p:cNvSpPr/>
          <p:nvPr/>
        </p:nvSpPr>
        <p:spPr>
          <a:xfrm>
            <a:off x="9360000" y="5104800"/>
            <a:ext cx="360" cy="10152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94" name="Straight Arrow Connector 393"/>
          <p:cNvCxnSpPr>
            <a:endCxn id="390" idx="0"/>
          </p:cNvCxnSpPr>
          <p:nvPr/>
        </p:nvCxnSpPr>
        <p:spPr>
          <a:xfrm>
            <a:off x="11765160" y="3343320"/>
            <a:ext cx="44280" cy="27842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395" name="Straight Connector 394"/>
          <p:cNvSpPr/>
          <p:nvPr/>
        </p:nvSpPr>
        <p:spPr>
          <a:xfrm>
            <a:off x="7372440" y="3343320"/>
            <a:ext cx="439272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1951</TotalTime>
  <Words>2472</Words>
  <Application>Microsoft Office PowerPoint</Application>
  <PresentationFormat>Widescreen</PresentationFormat>
  <Paragraphs>881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Arial</vt:lpstr>
      <vt:lpstr>Calibri</vt:lpstr>
      <vt:lpstr>Garamond</vt:lpstr>
      <vt:lpstr>Rockwell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PROJECT PRESENTATION ON</vt:lpstr>
      <vt:lpstr>PowerPoint Presentation</vt:lpstr>
      <vt:lpstr>PowerPoint Presentation</vt:lpstr>
      <vt:lpstr>PowerPoint Presentation</vt:lpstr>
      <vt:lpstr>(a) Client Side:-</vt:lpstr>
      <vt:lpstr>PowerPoint Presentation</vt:lpstr>
      <vt:lpstr>PowerPoint Presentation</vt:lpstr>
      <vt:lpstr>PowerPoint Presentation</vt:lpstr>
      <vt:lpstr>START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Mahadev !</dc:creator>
  <dc:description/>
  <cp:lastModifiedBy>Mahadev !</cp:lastModifiedBy>
  <cp:revision>113</cp:revision>
  <dcterms:created xsi:type="dcterms:W3CDTF">2024-11-25T04:23:18Z</dcterms:created>
  <dcterms:modified xsi:type="dcterms:W3CDTF">2025-04-01T05:18:05Z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2024-11-24T00:00:00Z</vt:filetime>
  </property>
  <property fmtid="{D5CDD505-2E9C-101B-9397-08002B2CF9AE}" pid="3" name="LastSaved">
    <vt:filetime>2024-11-25T00:00:00Z</vt:filetime>
  </property>
  <property fmtid="{D5CDD505-2E9C-101B-9397-08002B2CF9AE}" pid="4" name="PresentationFormat">
    <vt:lpwstr>Widescreen</vt:lpwstr>
  </property>
  <property fmtid="{D5CDD505-2E9C-101B-9397-08002B2CF9AE}" pid="5" name="Slides">
    <vt:r8>31</vt:r8>
  </property>
</Properties>
</file>