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1.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slideLayout" Target="../slideLayouts/slideLayout1.xml"/><Relationship Id="rId8"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143500"/>
          </a:xfrm>
          <a:prstGeom prst="rect">
            <a:avLst/>
          </a:prstGeom>
        </p:spPr>
      </p:pic>
      <p:sp>
        <p:nvSpPr>
          <p:cNvPr id="3" name="Shape 0"/>
          <p:cNvSpPr/>
          <p:nvPr/>
        </p:nvSpPr>
        <p:spPr>
          <a:xfrm>
            <a:off x="0" y="0"/>
            <a:ext cx="71438" cy="5143500"/>
          </a:xfrm>
          <a:prstGeom prst="rect">
            <a:avLst/>
          </a:prstGeom>
          <a:solidFill>
            <a:srgbClr val="FF0000"/>
          </a:solidFill>
          <a:ln/>
        </p:spPr>
      </p:sp>
      <p:sp>
        <p:nvSpPr>
          <p:cNvPr id="4" name="Text 1"/>
          <p:cNvSpPr/>
          <p:nvPr/>
        </p:nvSpPr>
        <p:spPr>
          <a:xfrm>
            <a:off x="428625" y="1016561"/>
            <a:ext cx="5815236" cy="700088"/>
          </a:xfrm>
          <a:prstGeom prst="rect">
            <a:avLst/>
          </a:prstGeom>
          <a:noFill/>
          <a:ln/>
        </p:spPr>
        <p:txBody>
          <a:bodyPr wrap="none" lIns="0" tIns="0" rIns="0" bIns="0" rtlCol="0" anchor="ctr">
            <a:spAutoFit/>
          </a:bodyPr>
          <a:lstStyle/>
          <a:p>
            <a:pPr indent="0" marL="0">
              <a:buNone/>
            </a:pPr>
            <a:r>
              <a:rPr lang="en-US" sz="4050" b="1" dirty="0">
                <a:solidFill>
                  <a:srgbClr val="FFFFFF"/>
                </a:solidFill>
                <a:latin typeface="Noto Sans" pitchFamily="34" charset="0"/>
                <a:ea typeface="Noto Sans" pitchFamily="34" charset="-122"/>
                <a:cs typeface="Noto Sans" pitchFamily="34" charset="-120"/>
              </a:rPr>
              <a:t> MCP Server and Client:</a:t>
            </a:r>
            <a:endParaRPr lang="en-US" sz="4050" dirty="0"/>
          </a:p>
        </p:txBody>
      </p:sp>
      <p:sp>
        <p:nvSpPr>
          <p:cNvPr id="5" name="Text 2"/>
          <p:cNvSpPr/>
          <p:nvPr/>
        </p:nvSpPr>
        <p:spPr>
          <a:xfrm>
            <a:off x="428625" y="1582341"/>
            <a:ext cx="7342352" cy="700088"/>
          </a:xfrm>
          <a:prstGeom prst="rect">
            <a:avLst/>
          </a:prstGeom>
          <a:noFill/>
          <a:ln/>
        </p:spPr>
        <p:txBody>
          <a:bodyPr wrap="none" lIns="0" tIns="0" rIns="0" bIns="0" rtlCol="0" anchor="ctr">
            <a:spAutoFit/>
          </a:bodyPr>
          <a:lstStyle/>
          <a:p>
            <a:pPr indent="0" marL="0">
              <a:buNone/>
            </a:pPr>
            <a:r>
              <a:rPr lang="en-US" sz="4050" b="1" dirty="0">
                <a:solidFill>
                  <a:srgbClr val="FF0000"/>
                </a:solidFill>
                <a:latin typeface="Noto Sans" pitchFamily="34" charset="0"/>
                <a:ea typeface="Noto Sans" pitchFamily="34" charset="-122"/>
                <a:cs typeface="Noto Sans" pitchFamily="34" charset="-120"/>
              </a:rPr>
              <a:t>The Future of AI Automation</a:t>
            </a:r>
            <a:endParaRPr lang="en-US" sz="4050" dirty="0"/>
          </a:p>
        </p:txBody>
      </p:sp>
      <p:sp>
        <p:nvSpPr>
          <p:cNvPr id="6" name="Text 3"/>
          <p:cNvSpPr/>
          <p:nvPr/>
        </p:nvSpPr>
        <p:spPr>
          <a:xfrm>
            <a:off x="428625" y="2358861"/>
            <a:ext cx="8286750" cy="385763"/>
          </a:xfrm>
          <a:prstGeom prst="rect">
            <a:avLst/>
          </a:prstGeom>
          <a:noFill/>
          <a:ln/>
        </p:spPr>
        <p:txBody>
          <a:bodyPr wrap="none" lIns="0" tIns="0" rIns="0" bIns="0" rtlCol="0" anchor="ctr">
            <a:spAutoFit/>
          </a:bodyPr>
          <a:lstStyle/>
          <a:p>
            <a:pPr indent="0" marL="0">
              <a:buNone/>
            </a:pPr>
            <a:r>
              <a:rPr lang="en-US" sz="2025" dirty="0">
                <a:solidFill>
                  <a:srgbClr val="FFFFFF"/>
                </a:solidFill>
                <a:latin typeface="Noto Sans" pitchFamily="34" charset="0"/>
                <a:ea typeface="Noto Sans" pitchFamily="34" charset="-122"/>
                <a:cs typeface="Noto Sans" pitchFamily="34" charset="-120"/>
              </a:rPr>
              <a:t> Revolutionizing Web Scraping with Model Context Protocol </a:t>
            </a:r>
            <a:endParaRPr lang="en-US" sz="2025" dirty="0"/>
          </a:p>
        </p:txBody>
      </p:sp>
      <p:sp>
        <p:nvSpPr>
          <p:cNvPr id="7" name="Text 4"/>
          <p:cNvSpPr/>
          <p:nvPr/>
        </p:nvSpPr>
        <p:spPr>
          <a:xfrm>
            <a:off x="428625" y="3030373"/>
            <a:ext cx="5715000" cy="1028700"/>
          </a:xfrm>
          <a:prstGeom prst="rect">
            <a:avLst/>
          </a:prstGeom>
          <a:noFill/>
          <a:ln/>
        </p:spPr>
        <p:txBody>
          <a:bodyPr wrap="square" lIns="0" tIns="0" rIns="0" bIns="0" rtlCol="0" anchor="ctr">
            <a:spAutoFit/>
          </a:bodyPr>
          <a:lstStyle/>
          <a:p>
            <a:pPr indent="0" marL="0">
              <a:buNone/>
            </a:pPr>
            <a:r>
              <a:rPr lang="en-US" sz="1350" dirty="0">
                <a:solidFill>
                  <a:srgbClr val="FFFFFF"/>
                </a:solidFill>
                <a:latin typeface="Noto Sans" pitchFamily="34" charset="0"/>
                <a:ea typeface="Noto Sans" pitchFamily="34" charset="-122"/>
                <a:cs typeface="Noto Sans" pitchFamily="34" charset="-120"/>
              </a:rPr>
              <a:t> A powerful implementation of the Model Context Protocol (MCP) using n8n workflows, Google Gemini AI, and Firecrawl API to create an intelligent web scraping ecosystem that represents the future of AI automation. </a:t>
            </a:r>
            <a:endParaRPr lang="en-US" sz="1350" dirty="0"/>
          </a:p>
        </p:txBody>
      </p:sp>
      <p:sp>
        <p:nvSpPr>
          <p:cNvPr id="8" name="Text 5"/>
          <p:cNvSpPr/>
          <p:nvPr/>
        </p:nvSpPr>
        <p:spPr>
          <a:xfrm>
            <a:off x="428625" y="4829175"/>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264944"/>
          </a:xfrm>
          <a:prstGeom prst="rect">
            <a:avLst/>
          </a:prstGeom>
        </p:spPr>
      </p:pic>
      <p:sp>
        <p:nvSpPr>
          <p:cNvPr id="3" name="Shape 0"/>
          <p:cNvSpPr/>
          <p:nvPr/>
        </p:nvSpPr>
        <p:spPr>
          <a:xfrm>
            <a:off x="0" y="0"/>
            <a:ext cx="71438" cy="5264944"/>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Model Context Protocol (MCP)</a:t>
            </a:r>
            <a:endParaRPr lang="en-US" sz="2025" dirty="0"/>
          </a:p>
        </p:txBody>
      </p:sp>
      <p:sp>
        <p:nvSpPr>
          <p:cNvPr id="5" name="Text 2"/>
          <p:cNvSpPr/>
          <p:nvPr/>
        </p:nvSpPr>
        <p:spPr>
          <a:xfrm>
            <a:off x="428625" y="1037630"/>
            <a:ext cx="2883089"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MCP is a standardized protocol that enables </a:t>
            </a:r>
            <a:endParaRPr lang="en-US" sz="1046" dirty="0"/>
          </a:p>
        </p:txBody>
      </p:sp>
      <p:sp>
        <p:nvSpPr>
          <p:cNvPr id="6" name="Text 3"/>
          <p:cNvSpPr/>
          <p:nvPr/>
        </p:nvSpPr>
        <p:spPr>
          <a:xfrm>
            <a:off x="3311714" y="1037630"/>
            <a:ext cx="808974"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AI agents to </a:t>
            </a:r>
            <a:endParaRPr lang="en-US" sz="1046" dirty="0"/>
          </a:p>
        </p:txBody>
      </p:sp>
      <p:sp>
        <p:nvSpPr>
          <p:cNvPr id="7" name="Text 4"/>
          <p:cNvSpPr/>
          <p:nvPr/>
        </p:nvSpPr>
        <p:spPr>
          <a:xfrm>
            <a:off x="428625" y="1251942"/>
            <a:ext cx="1667368"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access tools and services</a:t>
            </a:r>
            <a:endParaRPr lang="en-US" sz="1046" dirty="0"/>
          </a:p>
        </p:txBody>
      </p:sp>
      <p:sp>
        <p:nvSpPr>
          <p:cNvPr id="8" name="Text 5"/>
          <p:cNvSpPr/>
          <p:nvPr/>
        </p:nvSpPr>
        <p:spPr>
          <a:xfrm>
            <a:off x="2095993" y="1251942"/>
            <a:ext cx="2020537"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through a consistent interface, </a:t>
            </a:r>
            <a:endParaRPr lang="en-US" sz="1046" dirty="0"/>
          </a:p>
        </p:txBody>
      </p:sp>
      <p:sp>
        <p:nvSpPr>
          <p:cNvPr id="9" name="Text 6"/>
          <p:cNvSpPr/>
          <p:nvPr/>
        </p:nvSpPr>
        <p:spPr>
          <a:xfrm>
            <a:off x="428625" y="1466255"/>
            <a:ext cx="3394565"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revolutionizing how AI systems interact with external </a:t>
            </a:r>
            <a:endParaRPr lang="en-US" sz="1046" dirty="0"/>
          </a:p>
        </p:txBody>
      </p:sp>
      <p:sp>
        <p:nvSpPr>
          <p:cNvPr id="10" name="Text 7"/>
          <p:cNvSpPr/>
          <p:nvPr/>
        </p:nvSpPr>
        <p:spPr>
          <a:xfrm>
            <a:off x="428625" y="1680567"/>
            <a:ext cx="754810"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capabilities. </a:t>
            </a:r>
            <a:endParaRPr lang="en-US" sz="1046" dirty="0"/>
          </a:p>
        </p:txBody>
      </p:sp>
      <p:sp>
        <p:nvSpPr>
          <p:cNvPr id="11" name="Text 8"/>
          <p:cNvSpPr/>
          <p:nvPr/>
        </p:nvSpPr>
        <p:spPr>
          <a:xfrm>
            <a:off x="428625" y="2064544"/>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Key Concepts</a:t>
            </a:r>
            <a:endParaRPr lang="en-US" sz="1350" dirty="0"/>
          </a:p>
        </p:txBody>
      </p:sp>
      <p:pic>
        <p:nvPicPr>
          <p:cNvPr id="12" name="Image 1" descr="preencoded.png">    </p:cNvPr>
          <p:cNvPicPr>
            <a:picLocks noChangeAspect="1"/>
          </p:cNvPicPr>
          <p:nvPr/>
        </p:nvPicPr>
        <p:blipFill>
          <a:blip r:embed="rId2"/>
          <a:stretch>
            <a:fillRect/>
          </a:stretch>
        </p:blipFill>
        <p:spPr>
          <a:xfrm>
            <a:off x="428625" y="2471738"/>
            <a:ext cx="96441" cy="128588"/>
          </a:xfrm>
          <a:prstGeom prst="rect">
            <a:avLst/>
          </a:prstGeom>
        </p:spPr>
      </p:pic>
      <p:sp>
        <p:nvSpPr>
          <p:cNvPr id="13" name="Text 9"/>
          <p:cNvSpPr/>
          <p:nvPr/>
        </p:nvSpPr>
        <p:spPr>
          <a:xfrm>
            <a:off x="596503" y="2428875"/>
            <a:ext cx="3817497"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Standardized communication between AI models and tools</a:t>
            </a:r>
            <a:endParaRPr lang="en-US" sz="1046" dirty="0"/>
          </a:p>
        </p:txBody>
      </p:sp>
      <p:pic>
        <p:nvPicPr>
          <p:cNvPr id="14" name="Image 2" descr="preencoded.png">    </p:cNvPr>
          <p:cNvPicPr>
            <a:picLocks noChangeAspect="1"/>
          </p:cNvPicPr>
          <p:nvPr/>
        </p:nvPicPr>
        <p:blipFill>
          <a:blip r:embed="rId3"/>
          <a:stretch>
            <a:fillRect/>
          </a:stretch>
        </p:blipFill>
        <p:spPr>
          <a:xfrm>
            <a:off x="428625" y="2771775"/>
            <a:ext cx="128588" cy="128588"/>
          </a:xfrm>
          <a:prstGeom prst="rect">
            <a:avLst/>
          </a:prstGeom>
        </p:spPr>
      </p:pic>
      <p:sp>
        <p:nvSpPr>
          <p:cNvPr id="15" name="Text 10"/>
          <p:cNvSpPr/>
          <p:nvPr/>
        </p:nvSpPr>
        <p:spPr>
          <a:xfrm>
            <a:off x="628650" y="2728913"/>
            <a:ext cx="2994515"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Bidirectional data flow with structured formats</a:t>
            </a:r>
            <a:endParaRPr lang="en-US" sz="1046" dirty="0"/>
          </a:p>
        </p:txBody>
      </p:sp>
      <p:pic>
        <p:nvPicPr>
          <p:cNvPr id="16" name="Image 3" descr="preencoded.png">    </p:cNvPr>
          <p:cNvPicPr>
            <a:picLocks noChangeAspect="1"/>
          </p:cNvPicPr>
          <p:nvPr/>
        </p:nvPicPr>
        <p:blipFill>
          <a:blip r:embed="rId4"/>
          <a:stretch>
            <a:fillRect/>
          </a:stretch>
        </p:blipFill>
        <p:spPr>
          <a:xfrm>
            <a:off x="428625" y="3071813"/>
            <a:ext cx="128588" cy="128588"/>
          </a:xfrm>
          <a:prstGeom prst="rect">
            <a:avLst/>
          </a:prstGeom>
        </p:spPr>
      </p:pic>
      <p:sp>
        <p:nvSpPr>
          <p:cNvPr id="17" name="Text 11"/>
          <p:cNvSpPr/>
          <p:nvPr/>
        </p:nvSpPr>
        <p:spPr>
          <a:xfrm>
            <a:off x="628650" y="3028950"/>
            <a:ext cx="3183545"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Tool-agnostic architecture for maximum flexibility</a:t>
            </a:r>
            <a:endParaRPr lang="en-US" sz="1046" dirty="0"/>
          </a:p>
        </p:txBody>
      </p:sp>
      <p:pic>
        <p:nvPicPr>
          <p:cNvPr id="18" name="Image 4" descr="preencoded.png">    </p:cNvPr>
          <p:cNvPicPr>
            <a:picLocks noChangeAspect="1"/>
          </p:cNvPicPr>
          <p:nvPr/>
        </p:nvPicPr>
        <p:blipFill>
          <a:blip r:embed="rId5"/>
          <a:stretch>
            <a:fillRect/>
          </a:stretch>
        </p:blipFill>
        <p:spPr>
          <a:xfrm>
            <a:off x="428625" y="3371850"/>
            <a:ext cx="128588" cy="128588"/>
          </a:xfrm>
          <a:prstGeom prst="rect">
            <a:avLst/>
          </a:prstGeom>
        </p:spPr>
      </p:pic>
      <p:sp>
        <p:nvSpPr>
          <p:cNvPr id="19" name="Text 12"/>
          <p:cNvSpPr/>
          <p:nvPr/>
        </p:nvSpPr>
        <p:spPr>
          <a:xfrm>
            <a:off x="628650" y="3328988"/>
            <a:ext cx="3487741"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Enhanced security through controlled access patterns</a:t>
            </a:r>
            <a:endParaRPr lang="en-US" sz="1046" dirty="0"/>
          </a:p>
        </p:txBody>
      </p:sp>
      <p:sp>
        <p:nvSpPr>
          <p:cNvPr id="20" name="Text 13"/>
          <p:cNvSpPr/>
          <p:nvPr/>
        </p:nvSpPr>
        <p:spPr>
          <a:xfrm>
            <a:off x="428625" y="3721894"/>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Benefits</a:t>
            </a:r>
            <a:endParaRPr lang="en-US" sz="1350" dirty="0"/>
          </a:p>
        </p:txBody>
      </p:sp>
      <p:sp>
        <p:nvSpPr>
          <p:cNvPr id="21" name="Text 14"/>
          <p:cNvSpPr/>
          <p:nvPr/>
        </p:nvSpPr>
        <p:spPr>
          <a:xfrm>
            <a:off x="428625" y="4095155"/>
            <a:ext cx="2157859"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MCP transforms AI systems from </a:t>
            </a:r>
            <a:endParaRPr lang="en-US" sz="1046" dirty="0"/>
          </a:p>
        </p:txBody>
      </p:sp>
      <p:sp>
        <p:nvSpPr>
          <p:cNvPr id="22" name="Text 15"/>
          <p:cNvSpPr/>
          <p:nvPr/>
        </p:nvSpPr>
        <p:spPr>
          <a:xfrm>
            <a:off x="2586484" y="4095155"/>
            <a:ext cx="1059731"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isolated models</a:t>
            </a:r>
            <a:endParaRPr lang="en-US" sz="1046" dirty="0"/>
          </a:p>
        </p:txBody>
      </p:sp>
      <p:sp>
        <p:nvSpPr>
          <p:cNvPr id="23" name="Text 16"/>
          <p:cNvSpPr/>
          <p:nvPr/>
        </p:nvSpPr>
        <p:spPr>
          <a:xfrm>
            <a:off x="3646215" y="4095155"/>
            <a:ext cx="288485"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into </a:t>
            </a:r>
            <a:endParaRPr lang="en-US" sz="1046" dirty="0"/>
          </a:p>
        </p:txBody>
      </p:sp>
      <p:sp>
        <p:nvSpPr>
          <p:cNvPr id="24" name="Text 17"/>
          <p:cNvSpPr/>
          <p:nvPr/>
        </p:nvSpPr>
        <p:spPr>
          <a:xfrm>
            <a:off x="428625" y="4309467"/>
            <a:ext cx="1091710"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powerful agents</a:t>
            </a:r>
            <a:endParaRPr lang="en-US" sz="1046" dirty="0"/>
          </a:p>
        </p:txBody>
      </p:sp>
      <p:sp>
        <p:nvSpPr>
          <p:cNvPr id="25" name="Text 18"/>
          <p:cNvSpPr/>
          <p:nvPr/>
        </p:nvSpPr>
        <p:spPr>
          <a:xfrm>
            <a:off x="1520335" y="4309467"/>
            <a:ext cx="261946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capable of performing complex tasks by </a:t>
            </a:r>
            <a:endParaRPr lang="en-US" sz="1046" dirty="0"/>
          </a:p>
        </p:txBody>
      </p:sp>
      <p:sp>
        <p:nvSpPr>
          <p:cNvPr id="26" name="Text 19"/>
          <p:cNvSpPr/>
          <p:nvPr/>
        </p:nvSpPr>
        <p:spPr>
          <a:xfrm>
            <a:off x="428625" y="4523780"/>
            <a:ext cx="2466184"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leveraging external tools and services. </a:t>
            </a:r>
            <a:endParaRPr lang="en-US" sz="1046" dirty="0"/>
          </a:p>
        </p:txBody>
      </p:sp>
      <p:pic>
        <p:nvPicPr>
          <p:cNvPr id="27" name="Image 5" descr="preencoded.png">    </p:cNvPr>
          <p:cNvPicPr>
            <a:picLocks noChangeAspect="1"/>
          </p:cNvPicPr>
          <p:nvPr/>
        </p:nvPicPr>
        <p:blipFill>
          <a:blip r:embed="rId6"/>
          <a:stretch>
            <a:fillRect/>
          </a:stretch>
        </p:blipFill>
        <p:spPr>
          <a:xfrm>
            <a:off x="4986142" y="1025128"/>
            <a:ext cx="3457966" cy="3214660"/>
          </a:xfrm>
          <a:prstGeom prst="rect">
            <a:avLst/>
          </a:prstGeom>
        </p:spPr>
      </p:pic>
      <p:sp>
        <p:nvSpPr>
          <p:cNvPr id="28" name="Text 20"/>
          <p:cNvSpPr/>
          <p:nvPr/>
        </p:nvSpPr>
        <p:spPr>
          <a:xfrm>
            <a:off x="428625" y="4950619"/>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29" name="Text 21"/>
          <p:cNvSpPr/>
          <p:nvPr/>
        </p:nvSpPr>
        <p:spPr>
          <a:xfrm>
            <a:off x="8649993" y="4950619"/>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2</a:t>
            </a:r>
            <a:endParaRPr lang="en-US" sz="83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079331"/>
          </a:xfrm>
          <a:prstGeom prst="rect">
            <a:avLst/>
          </a:prstGeom>
        </p:spPr>
      </p:pic>
      <p:sp>
        <p:nvSpPr>
          <p:cNvPr id="3" name="Shape 0"/>
          <p:cNvSpPr/>
          <p:nvPr/>
        </p:nvSpPr>
        <p:spPr>
          <a:xfrm>
            <a:off x="0" y="0"/>
            <a:ext cx="71438" cy="6079331"/>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System Architecture</a:t>
            </a:r>
            <a:endParaRPr lang="en-US" sz="2025" dirty="0"/>
          </a:p>
        </p:txBody>
      </p:sp>
      <p:sp>
        <p:nvSpPr>
          <p:cNvPr id="5" name="Text 2"/>
          <p:cNvSpPr/>
          <p:nvPr/>
        </p:nvSpPr>
        <p:spPr>
          <a:xfrm>
            <a:off x="428625" y="1037630"/>
            <a:ext cx="2286865"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Our MCP implementation follows a </a:t>
            </a:r>
            <a:endParaRPr lang="en-US" sz="1046" dirty="0"/>
          </a:p>
        </p:txBody>
      </p:sp>
      <p:sp>
        <p:nvSpPr>
          <p:cNvPr id="6" name="Text 3"/>
          <p:cNvSpPr/>
          <p:nvPr/>
        </p:nvSpPr>
        <p:spPr>
          <a:xfrm>
            <a:off x="2715490" y="1037630"/>
            <a:ext cx="1673507"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client-server architecture</a:t>
            </a:r>
            <a:endParaRPr lang="en-US" sz="1046" dirty="0"/>
          </a:p>
        </p:txBody>
      </p:sp>
      <p:sp>
        <p:nvSpPr>
          <p:cNvPr id="7" name="Text 4"/>
          <p:cNvSpPr/>
          <p:nvPr/>
        </p:nvSpPr>
        <p:spPr>
          <a:xfrm>
            <a:off x="428625" y="1251942"/>
            <a:ext cx="3973209"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where the AI-powered client communicates with a specialized </a:t>
            </a:r>
            <a:endParaRPr lang="en-US" sz="1046" dirty="0"/>
          </a:p>
        </p:txBody>
      </p:sp>
      <p:sp>
        <p:nvSpPr>
          <p:cNvPr id="8" name="Text 5"/>
          <p:cNvSpPr/>
          <p:nvPr/>
        </p:nvSpPr>
        <p:spPr>
          <a:xfrm>
            <a:off x="428625" y="1466255"/>
            <a:ext cx="281550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server through the Model Context Protocol. </a:t>
            </a:r>
            <a:endParaRPr lang="en-US" sz="1046" dirty="0"/>
          </a:p>
        </p:txBody>
      </p:sp>
      <p:sp>
        <p:nvSpPr>
          <p:cNvPr id="9" name="Text 6"/>
          <p:cNvSpPr/>
          <p:nvPr/>
        </p:nvSpPr>
        <p:spPr>
          <a:xfrm>
            <a:off x="428625" y="1850231"/>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Communication Flow</a:t>
            </a:r>
            <a:endParaRPr lang="en-US" sz="1350" dirty="0"/>
          </a:p>
        </p:txBody>
      </p:sp>
      <p:sp>
        <p:nvSpPr>
          <p:cNvPr id="10" name="Text 7"/>
          <p:cNvSpPr/>
          <p:nvPr/>
        </p:nvSpPr>
        <p:spPr>
          <a:xfrm>
            <a:off x="428625" y="2214563"/>
            <a:ext cx="4000500" cy="428625"/>
          </a:xfrm>
          <a:prstGeom prst="rect">
            <a:avLst/>
          </a:prstGeom>
          <a:noFill/>
          <a:ln/>
        </p:spPr>
        <p:txBody>
          <a:bodyPr wrap="squar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User sends natural language request to the Scraping Agent Client </a:t>
            </a:r>
            <a:endParaRPr lang="en-US" sz="1046" dirty="0"/>
          </a:p>
        </p:txBody>
      </p:sp>
      <p:sp>
        <p:nvSpPr>
          <p:cNvPr id="11" name="Text 8"/>
          <p:cNvSpPr/>
          <p:nvPr/>
        </p:nvSpPr>
        <p:spPr>
          <a:xfrm>
            <a:off x="428625" y="2728913"/>
            <a:ext cx="4000500" cy="428625"/>
          </a:xfrm>
          <a:prstGeom prst="rect">
            <a:avLst/>
          </a:prstGeom>
          <a:noFill/>
          <a:ln/>
        </p:spPr>
        <p:txBody>
          <a:bodyPr wrap="squar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Google Gemini AI processes and understands the request </a:t>
            </a:r>
            <a:endParaRPr lang="en-US" sz="1046" dirty="0"/>
          </a:p>
        </p:txBody>
      </p:sp>
      <p:sp>
        <p:nvSpPr>
          <p:cNvPr id="12" name="Text 9"/>
          <p:cNvSpPr/>
          <p:nvPr/>
        </p:nvSpPr>
        <p:spPr>
          <a:xfrm>
            <a:off x="428625" y="3243263"/>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Client sends structured request to server via MCP </a:t>
            </a:r>
            <a:endParaRPr lang="en-US" sz="1046" dirty="0"/>
          </a:p>
        </p:txBody>
      </p:sp>
      <p:sp>
        <p:nvSpPr>
          <p:cNvPr id="13" name="Text 10"/>
          <p:cNvSpPr/>
          <p:nvPr/>
        </p:nvSpPr>
        <p:spPr>
          <a:xfrm>
            <a:off x="428625" y="3543300"/>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Server executes web scraping using Firecrawl API </a:t>
            </a:r>
            <a:endParaRPr lang="en-US" sz="1046" dirty="0"/>
          </a:p>
        </p:txBody>
      </p:sp>
      <p:sp>
        <p:nvSpPr>
          <p:cNvPr id="14" name="Text 11"/>
          <p:cNvSpPr/>
          <p:nvPr/>
        </p:nvSpPr>
        <p:spPr>
          <a:xfrm>
            <a:off x="428625" y="3843338"/>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Server returns structured results to client via MCP </a:t>
            </a:r>
            <a:endParaRPr lang="en-US" sz="1046" dirty="0"/>
          </a:p>
        </p:txBody>
      </p:sp>
      <p:sp>
        <p:nvSpPr>
          <p:cNvPr id="15" name="Text 12"/>
          <p:cNvSpPr/>
          <p:nvPr/>
        </p:nvSpPr>
        <p:spPr>
          <a:xfrm>
            <a:off x="428625" y="4143375"/>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Client presents results to user in natural language </a:t>
            </a:r>
            <a:endParaRPr lang="en-US" sz="1046" dirty="0"/>
          </a:p>
        </p:txBody>
      </p:sp>
      <p:sp>
        <p:nvSpPr>
          <p:cNvPr id="16" name="Text 13"/>
          <p:cNvSpPr/>
          <p:nvPr/>
        </p:nvSpPr>
        <p:spPr>
          <a:xfrm>
            <a:off x="428625" y="4536281"/>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Key Technical Aspects</a:t>
            </a:r>
            <a:endParaRPr lang="en-US" sz="1350" dirty="0"/>
          </a:p>
        </p:txBody>
      </p:sp>
      <p:sp>
        <p:nvSpPr>
          <p:cNvPr id="17" name="Text 14"/>
          <p:cNvSpPr/>
          <p:nvPr/>
        </p:nvSpPr>
        <p:spPr>
          <a:xfrm>
            <a:off x="428625" y="4909542"/>
            <a:ext cx="1703226"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Server-Sent Events (SSE)</a:t>
            </a:r>
            <a:endParaRPr lang="en-US" sz="1046" dirty="0"/>
          </a:p>
        </p:txBody>
      </p:sp>
      <p:sp>
        <p:nvSpPr>
          <p:cNvPr id="18" name="Text 15"/>
          <p:cNvSpPr/>
          <p:nvPr/>
        </p:nvSpPr>
        <p:spPr>
          <a:xfrm>
            <a:off x="2131851" y="4909542"/>
            <a:ext cx="188011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real-time communication</a:t>
            </a:r>
            <a:endParaRPr lang="en-US" sz="1046" dirty="0"/>
          </a:p>
        </p:txBody>
      </p:sp>
      <p:sp>
        <p:nvSpPr>
          <p:cNvPr id="19" name="Text 16"/>
          <p:cNvSpPr/>
          <p:nvPr/>
        </p:nvSpPr>
        <p:spPr>
          <a:xfrm>
            <a:off x="428625" y="5123855"/>
            <a:ext cx="2001980"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HTTP Header Authentication</a:t>
            </a:r>
            <a:endParaRPr lang="en-US" sz="1046" dirty="0"/>
          </a:p>
        </p:txBody>
      </p:sp>
      <p:sp>
        <p:nvSpPr>
          <p:cNvPr id="20" name="Text 17"/>
          <p:cNvSpPr/>
          <p:nvPr/>
        </p:nvSpPr>
        <p:spPr>
          <a:xfrm>
            <a:off x="2430605" y="5123855"/>
            <a:ext cx="1515340"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secure connections</a:t>
            </a:r>
            <a:endParaRPr lang="en-US" sz="1046" dirty="0"/>
          </a:p>
        </p:txBody>
      </p:sp>
      <p:sp>
        <p:nvSpPr>
          <p:cNvPr id="21" name="Text 18"/>
          <p:cNvSpPr/>
          <p:nvPr/>
        </p:nvSpPr>
        <p:spPr>
          <a:xfrm>
            <a:off x="428625" y="5338167"/>
            <a:ext cx="1746089"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Webhook-based triggers</a:t>
            </a:r>
            <a:endParaRPr lang="en-US" sz="1046" dirty="0"/>
          </a:p>
        </p:txBody>
      </p:sp>
      <p:sp>
        <p:nvSpPr>
          <p:cNvPr id="22" name="Text 19"/>
          <p:cNvSpPr/>
          <p:nvPr/>
        </p:nvSpPr>
        <p:spPr>
          <a:xfrm>
            <a:off x="2174714" y="5338167"/>
            <a:ext cx="1881960"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event-driven architecture </a:t>
            </a:r>
            <a:endParaRPr lang="en-US" sz="1046" dirty="0"/>
          </a:p>
        </p:txBody>
      </p:sp>
      <p:pic>
        <p:nvPicPr>
          <p:cNvPr id="23" name="Image 1" descr="preencoded.png">    </p:cNvPr>
          <p:cNvPicPr>
            <a:picLocks noChangeAspect="1"/>
          </p:cNvPicPr>
          <p:nvPr/>
        </p:nvPicPr>
        <p:blipFill>
          <a:blip r:embed="rId2"/>
          <a:stretch>
            <a:fillRect/>
          </a:stretch>
        </p:blipFill>
        <p:spPr>
          <a:xfrm>
            <a:off x="4750594" y="1941900"/>
            <a:ext cx="3929063" cy="2195503"/>
          </a:xfrm>
          <a:prstGeom prst="rect">
            <a:avLst/>
          </a:prstGeom>
        </p:spPr>
      </p:pic>
      <p:sp>
        <p:nvSpPr>
          <p:cNvPr id="24" name="Text 20"/>
          <p:cNvSpPr/>
          <p:nvPr/>
        </p:nvSpPr>
        <p:spPr>
          <a:xfrm>
            <a:off x="428625" y="5765006"/>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25" name="Text 21"/>
          <p:cNvSpPr/>
          <p:nvPr/>
        </p:nvSpPr>
        <p:spPr>
          <a:xfrm>
            <a:off x="8649993" y="5765006"/>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3</a:t>
            </a:r>
            <a:endParaRPr lang="en-US" sz="83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554935"/>
          </a:xfrm>
          <a:prstGeom prst="rect">
            <a:avLst/>
          </a:prstGeom>
        </p:spPr>
      </p:pic>
      <p:sp>
        <p:nvSpPr>
          <p:cNvPr id="3" name="Shape 0"/>
          <p:cNvSpPr/>
          <p:nvPr/>
        </p:nvSpPr>
        <p:spPr>
          <a:xfrm>
            <a:off x="0" y="0"/>
            <a:ext cx="71438" cy="5554935"/>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Intelligent Scraping Agent</a:t>
            </a:r>
            <a:endParaRPr lang="en-US" sz="2025" dirty="0"/>
          </a:p>
        </p:txBody>
      </p:sp>
      <p:sp>
        <p:nvSpPr>
          <p:cNvPr id="5" name="Text 2"/>
          <p:cNvSpPr/>
          <p:nvPr/>
        </p:nvSpPr>
        <p:spPr>
          <a:xfrm>
            <a:off x="428625" y="959048"/>
            <a:ext cx="178253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The client component is an </a:t>
            </a:r>
            <a:endParaRPr lang="en-US" sz="1046" dirty="0"/>
          </a:p>
        </p:txBody>
      </p:sp>
      <p:sp>
        <p:nvSpPr>
          <p:cNvPr id="6" name="Text 3"/>
          <p:cNvSpPr/>
          <p:nvPr/>
        </p:nvSpPr>
        <p:spPr>
          <a:xfrm>
            <a:off x="2211158" y="959048"/>
            <a:ext cx="1811666"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AI-powered scraping agent</a:t>
            </a:r>
            <a:endParaRPr lang="en-US" sz="1046" dirty="0"/>
          </a:p>
        </p:txBody>
      </p:sp>
      <p:sp>
        <p:nvSpPr>
          <p:cNvPr id="7" name="Text 4"/>
          <p:cNvSpPr/>
          <p:nvPr/>
        </p:nvSpPr>
        <p:spPr>
          <a:xfrm>
            <a:off x="4022824" y="959048"/>
            <a:ext cx="323059"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built </a:t>
            </a:r>
            <a:endParaRPr lang="en-US" sz="1046" dirty="0"/>
          </a:p>
        </p:txBody>
      </p:sp>
      <p:sp>
        <p:nvSpPr>
          <p:cNvPr id="8" name="Text 5"/>
          <p:cNvSpPr/>
          <p:nvPr/>
        </p:nvSpPr>
        <p:spPr>
          <a:xfrm>
            <a:off x="428625" y="1159073"/>
            <a:ext cx="3491731"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with n8n that understands natural language requests. </a:t>
            </a:r>
            <a:endParaRPr lang="en-US" sz="1046" dirty="0"/>
          </a:p>
        </p:txBody>
      </p:sp>
      <p:sp>
        <p:nvSpPr>
          <p:cNvPr id="9" name="Text 6"/>
          <p:cNvSpPr/>
          <p:nvPr/>
        </p:nvSpPr>
        <p:spPr>
          <a:xfrm>
            <a:off x="428625" y="1500188"/>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Client Components</a:t>
            </a:r>
            <a:endParaRPr lang="en-US" sz="1350" dirty="0"/>
          </a:p>
        </p:txBody>
      </p:sp>
      <p:sp>
        <p:nvSpPr>
          <p:cNvPr id="10" name="Shape 7"/>
          <p:cNvSpPr/>
          <p:nvPr/>
        </p:nvSpPr>
        <p:spPr>
          <a:xfrm>
            <a:off x="428625" y="1828800"/>
            <a:ext cx="4000500" cy="510053"/>
          </a:xfrm>
          <a:prstGeom prst="rect">
            <a:avLst/>
          </a:prstGeom>
          <a:solidFill>
            <a:srgbClr val="FF0000">
              <a:alpha val="10000"/>
            </a:srgbClr>
          </a:solidFill>
          <a:ln/>
        </p:spPr>
      </p:sp>
      <p:sp>
        <p:nvSpPr>
          <p:cNvPr id="11" name="Shape 8"/>
          <p:cNvSpPr/>
          <p:nvPr/>
        </p:nvSpPr>
        <p:spPr>
          <a:xfrm>
            <a:off x="428625" y="1828800"/>
            <a:ext cx="28575" cy="510053"/>
          </a:xfrm>
          <a:prstGeom prst="rect">
            <a:avLst/>
          </a:prstGeom>
          <a:solidFill>
            <a:srgbClr val="FF0000"/>
          </a:solidFill>
          <a:ln/>
        </p:spPr>
      </p:sp>
      <p:sp>
        <p:nvSpPr>
          <p:cNvPr id="12" name="Text 9"/>
          <p:cNvSpPr/>
          <p:nvPr/>
        </p:nvSpPr>
        <p:spPr>
          <a:xfrm>
            <a:off x="535781" y="1885950"/>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Chat Trigger</a:t>
            </a:r>
            <a:endParaRPr lang="en-US" sz="1046" dirty="0"/>
          </a:p>
        </p:txBody>
      </p:sp>
      <p:sp>
        <p:nvSpPr>
          <p:cNvPr id="13" name="Text 10"/>
          <p:cNvSpPr/>
          <p:nvPr/>
        </p:nvSpPr>
        <p:spPr>
          <a:xfrm>
            <a:off x="535781" y="2114550"/>
            <a:ext cx="3786188" cy="167153"/>
          </a:xfrm>
          <a:prstGeom prst="rect">
            <a:avLst/>
          </a:prstGeom>
          <a:noFill/>
          <a:ln/>
        </p:spPr>
        <p:txBody>
          <a:bodyPr wrap="none" lIns="0" tIns="0" rIns="0" bIns="0" rtlCol="0" anchor="ctr">
            <a:spAutoFit/>
          </a:bodyPr>
          <a:lstStyle/>
          <a:p>
            <a:pPr indent="0" marL="0">
              <a:buNone/>
            </a:pPr>
            <a:r>
              <a:rPr lang="en-US" sz="942" dirty="0">
                <a:solidFill>
                  <a:srgbClr val="FFFFFF"/>
                </a:solidFill>
                <a:latin typeface="Noto Sans" pitchFamily="34" charset="0"/>
                <a:ea typeface="Noto Sans" pitchFamily="34" charset="-122"/>
                <a:cs typeface="Noto Sans" pitchFamily="34" charset="-120"/>
              </a:rPr>
              <a:t>Webhook endpoint that receives user messages.</a:t>
            </a:r>
            <a:endParaRPr lang="en-US" sz="942" dirty="0"/>
          </a:p>
        </p:txBody>
      </p:sp>
      <p:sp>
        <p:nvSpPr>
          <p:cNvPr id="14" name="Shape 11"/>
          <p:cNvSpPr/>
          <p:nvPr/>
        </p:nvSpPr>
        <p:spPr>
          <a:xfrm>
            <a:off x="428625" y="2424578"/>
            <a:ext cx="4000500" cy="510053"/>
          </a:xfrm>
          <a:prstGeom prst="rect">
            <a:avLst/>
          </a:prstGeom>
          <a:solidFill>
            <a:srgbClr val="FF0000">
              <a:alpha val="10000"/>
            </a:srgbClr>
          </a:solidFill>
          <a:ln/>
        </p:spPr>
      </p:sp>
      <p:sp>
        <p:nvSpPr>
          <p:cNvPr id="15" name="Shape 12"/>
          <p:cNvSpPr/>
          <p:nvPr/>
        </p:nvSpPr>
        <p:spPr>
          <a:xfrm>
            <a:off x="428625" y="2424578"/>
            <a:ext cx="28575" cy="510053"/>
          </a:xfrm>
          <a:prstGeom prst="rect">
            <a:avLst/>
          </a:prstGeom>
          <a:solidFill>
            <a:srgbClr val="FF0000"/>
          </a:solidFill>
          <a:ln/>
        </p:spPr>
      </p:sp>
      <p:sp>
        <p:nvSpPr>
          <p:cNvPr id="16" name="Text 13"/>
          <p:cNvSpPr/>
          <p:nvPr/>
        </p:nvSpPr>
        <p:spPr>
          <a:xfrm>
            <a:off x="535781" y="2481728"/>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Google Gemini AI</a:t>
            </a:r>
            <a:endParaRPr lang="en-US" sz="1046" dirty="0"/>
          </a:p>
        </p:txBody>
      </p:sp>
      <p:sp>
        <p:nvSpPr>
          <p:cNvPr id="17" name="Text 14"/>
          <p:cNvSpPr/>
          <p:nvPr/>
        </p:nvSpPr>
        <p:spPr>
          <a:xfrm>
            <a:off x="535781" y="2710328"/>
            <a:ext cx="3786188" cy="167153"/>
          </a:xfrm>
          <a:prstGeom prst="rect">
            <a:avLst/>
          </a:prstGeom>
          <a:noFill/>
          <a:ln/>
        </p:spPr>
        <p:txBody>
          <a:bodyPr wrap="none" lIns="0" tIns="0" rIns="0" bIns="0" rtlCol="0" anchor="ctr">
            <a:spAutoFit/>
          </a:bodyPr>
          <a:lstStyle/>
          <a:p>
            <a:pPr indent="0" marL="0">
              <a:buNone/>
            </a:pPr>
            <a:r>
              <a:rPr lang="en-US" sz="942" dirty="0">
                <a:solidFill>
                  <a:srgbClr val="FFFFFF"/>
                </a:solidFill>
                <a:latin typeface="Noto Sans" pitchFamily="34" charset="0"/>
                <a:ea typeface="Noto Sans" pitchFamily="34" charset="-122"/>
                <a:cs typeface="Noto Sans" pitchFamily="34" charset="-120"/>
              </a:rPr>
              <a:t>Advanced language model that processes requests.</a:t>
            </a:r>
            <a:endParaRPr lang="en-US" sz="942" dirty="0"/>
          </a:p>
        </p:txBody>
      </p:sp>
      <p:sp>
        <p:nvSpPr>
          <p:cNvPr id="18" name="Shape 15"/>
          <p:cNvSpPr/>
          <p:nvPr/>
        </p:nvSpPr>
        <p:spPr>
          <a:xfrm>
            <a:off x="428625" y="3020355"/>
            <a:ext cx="4000500" cy="510053"/>
          </a:xfrm>
          <a:prstGeom prst="rect">
            <a:avLst/>
          </a:prstGeom>
          <a:solidFill>
            <a:srgbClr val="FF0000">
              <a:alpha val="10000"/>
            </a:srgbClr>
          </a:solidFill>
          <a:ln/>
        </p:spPr>
      </p:sp>
      <p:sp>
        <p:nvSpPr>
          <p:cNvPr id="19" name="Shape 16"/>
          <p:cNvSpPr/>
          <p:nvPr/>
        </p:nvSpPr>
        <p:spPr>
          <a:xfrm>
            <a:off x="428625" y="3020355"/>
            <a:ext cx="28575" cy="510053"/>
          </a:xfrm>
          <a:prstGeom prst="rect">
            <a:avLst/>
          </a:prstGeom>
          <a:solidFill>
            <a:srgbClr val="FF0000"/>
          </a:solidFill>
          <a:ln/>
        </p:spPr>
      </p:sp>
      <p:sp>
        <p:nvSpPr>
          <p:cNvPr id="20" name="Text 17"/>
          <p:cNvSpPr/>
          <p:nvPr/>
        </p:nvSpPr>
        <p:spPr>
          <a:xfrm>
            <a:off x="535781" y="3077505"/>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Memory Buffer</a:t>
            </a:r>
            <a:endParaRPr lang="en-US" sz="1046" dirty="0"/>
          </a:p>
        </p:txBody>
      </p:sp>
      <p:sp>
        <p:nvSpPr>
          <p:cNvPr id="21" name="Text 18"/>
          <p:cNvSpPr/>
          <p:nvPr/>
        </p:nvSpPr>
        <p:spPr>
          <a:xfrm>
            <a:off x="535781" y="3306105"/>
            <a:ext cx="3786188" cy="167153"/>
          </a:xfrm>
          <a:prstGeom prst="rect">
            <a:avLst/>
          </a:prstGeom>
          <a:noFill/>
          <a:ln/>
        </p:spPr>
        <p:txBody>
          <a:bodyPr wrap="none" lIns="0" tIns="0" rIns="0" bIns="0" rtlCol="0" anchor="ctr">
            <a:spAutoFit/>
          </a:bodyPr>
          <a:lstStyle/>
          <a:p>
            <a:pPr indent="0" marL="0">
              <a:buNone/>
            </a:pPr>
            <a:r>
              <a:rPr lang="en-US" sz="942" dirty="0">
                <a:solidFill>
                  <a:srgbClr val="FFFFFF"/>
                </a:solidFill>
                <a:latin typeface="Noto Sans" pitchFamily="34" charset="0"/>
                <a:ea typeface="Noto Sans" pitchFamily="34" charset="-122"/>
                <a:cs typeface="Noto Sans" pitchFamily="34" charset="-120"/>
              </a:rPr>
              <a:t>Maintains conversation context for coherent interactions.</a:t>
            </a:r>
            <a:endParaRPr lang="en-US" sz="942" dirty="0"/>
          </a:p>
        </p:txBody>
      </p:sp>
      <p:sp>
        <p:nvSpPr>
          <p:cNvPr id="22" name="Shape 19"/>
          <p:cNvSpPr/>
          <p:nvPr/>
        </p:nvSpPr>
        <p:spPr>
          <a:xfrm>
            <a:off x="428625" y="3616133"/>
            <a:ext cx="4000500" cy="510053"/>
          </a:xfrm>
          <a:prstGeom prst="rect">
            <a:avLst/>
          </a:prstGeom>
          <a:solidFill>
            <a:srgbClr val="FF0000">
              <a:alpha val="10000"/>
            </a:srgbClr>
          </a:solidFill>
          <a:ln/>
        </p:spPr>
      </p:sp>
      <p:sp>
        <p:nvSpPr>
          <p:cNvPr id="23" name="Shape 20"/>
          <p:cNvSpPr/>
          <p:nvPr/>
        </p:nvSpPr>
        <p:spPr>
          <a:xfrm>
            <a:off x="428625" y="3616133"/>
            <a:ext cx="28575" cy="510053"/>
          </a:xfrm>
          <a:prstGeom prst="rect">
            <a:avLst/>
          </a:prstGeom>
          <a:solidFill>
            <a:srgbClr val="FF0000"/>
          </a:solidFill>
          <a:ln/>
        </p:spPr>
      </p:sp>
      <p:sp>
        <p:nvSpPr>
          <p:cNvPr id="24" name="Text 21"/>
          <p:cNvSpPr/>
          <p:nvPr/>
        </p:nvSpPr>
        <p:spPr>
          <a:xfrm>
            <a:off x="535781" y="3673283"/>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MCP Client Tool</a:t>
            </a:r>
            <a:endParaRPr lang="en-US" sz="1046" dirty="0"/>
          </a:p>
        </p:txBody>
      </p:sp>
      <p:sp>
        <p:nvSpPr>
          <p:cNvPr id="25" name="Text 22"/>
          <p:cNvSpPr/>
          <p:nvPr/>
        </p:nvSpPr>
        <p:spPr>
          <a:xfrm>
            <a:off x="535781" y="3901883"/>
            <a:ext cx="3786188" cy="167153"/>
          </a:xfrm>
          <a:prstGeom prst="rect">
            <a:avLst/>
          </a:prstGeom>
          <a:noFill/>
          <a:ln/>
        </p:spPr>
        <p:txBody>
          <a:bodyPr wrap="none" lIns="0" tIns="0" rIns="0" bIns="0" rtlCol="0" anchor="ctr">
            <a:spAutoFit/>
          </a:bodyPr>
          <a:lstStyle/>
          <a:p>
            <a:pPr indent="0" marL="0">
              <a:buNone/>
            </a:pPr>
            <a:r>
              <a:rPr lang="en-US" sz="942" dirty="0">
                <a:solidFill>
                  <a:srgbClr val="FFFFFF"/>
                </a:solidFill>
                <a:latin typeface="Noto Sans" pitchFamily="34" charset="0"/>
                <a:ea typeface="Noto Sans" pitchFamily="34" charset="-122"/>
                <a:cs typeface="Noto Sans" pitchFamily="34" charset="-120"/>
              </a:rPr>
              <a:t>Connects to the MCP server via SSE for scraping operations.</a:t>
            </a:r>
            <a:endParaRPr lang="en-US" sz="942" dirty="0"/>
          </a:p>
        </p:txBody>
      </p:sp>
      <p:sp>
        <p:nvSpPr>
          <p:cNvPr id="26" name="Text 23"/>
          <p:cNvSpPr/>
          <p:nvPr/>
        </p:nvSpPr>
        <p:spPr>
          <a:xfrm>
            <a:off x="428625" y="4269060"/>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Key Features</a:t>
            </a:r>
            <a:endParaRPr lang="en-US" sz="1350" dirty="0"/>
          </a:p>
        </p:txBody>
      </p:sp>
      <p:pic>
        <p:nvPicPr>
          <p:cNvPr id="27" name="Image 1" descr="preencoded.png">    </p:cNvPr>
          <p:cNvPicPr>
            <a:picLocks noChangeAspect="1"/>
          </p:cNvPicPr>
          <p:nvPr/>
        </p:nvPicPr>
        <p:blipFill>
          <a:blip r:embed="rId2"/>
          <a:stretch>
            <a:fillRect/>
          </a:stretch>
        </p:blipFill>
        <p:spPr>
          <a:xfrm>
            <a:off x="428625" y="4636963"/>
            <a:ext cx="114300" cy="114300"/>
          </a:xfrm>
          <a:prstGeom prst="rect">
            <a:avLst/>
          </a:prstGeom>
        </p:spPr>
      </p:pic>
      <p:sp>
        <p:nvSpPr>
          <p:cNvPr id="28" name="Text 24"/>
          <p:cNvSpPr/>
          <p:nvPr/>
        </p:nvSpPr>
        <p:spPr>
          <a:xfrm>
            <a:off x="614363" y="4597673"/>
            <a:ext cx="3172020" cy="192881"/>
          </a:xfrm>
          <a:prstGeom prst="rect">
            <a:avLst/>
          </a:prstGeom>
          <a:noFill/>
          <a:ln/>
        </p:spPr>
        <p:txBody>
          <a:bodyPr wrap="none" lIns="0" tIns="0" rIns="0" bIns="0" rtlCol="0" anchor="ctr">
            <a:spAutoFit/>
          </a:bodyPr>
          <a:lstStyle/>
          <a:p>
            <a:pPr algn="l" indent="0" marL="0">
              <a:buNone/>
            </a:pPr>
            <a:r>
              <a:rPr lang="en-US" sz="942" dirty="0">
                <a:solidFill>
                  <a:srgbClr val="FFFFFF"/>
                </a:solidFill>
                <a:latin typeface="Noto Sans" pitchFamily="34" charset="0"/>
                <a:ea typeface="Noto Sans" pitchFamily="34" charset="-122"/>
                <a:cs typeface="Noto Sans" pitchFamily="34" charset="-120"/>
              </a:rPr>
              <a:t>Natural language understanding for complex requests</a:t>
            </a:r>
            <a:endParaRPr lang="en-US" sz="942" dirty="0"/>
          </a:p>
        </p:txBody>
      </p:sp>
      <p:pic>
        <p:nvPicPr>
          <p:cNvPr id="29" name="Image 2" descr="preencoded.png">    </p:cNvPr>
          <p:cNvPicPr>
            <a:picLocks noChangeAspect="1"/>
          </p:cNvPicPr>
          <p:nvPr/>
        </p:nvPicPr>
        <p:blipFill>
          <a:blip r:embed="rId3"/>
          <a:stretch>
            <a:fillRect/>
          </a:stretch>
        </p:blipFill>
        <p:spPr>
          <a:xfrm>
            <a:off x="428625" y="4901282"/>
            <a:ext cx="114300" cy="114300"/>
          </a:xfrm>
          <a:prstGeom prst="rect">
            <a:avLst/>
          </a:prstGeom>
        </p:spPr>
      </p:pic>
      <p:sp>
        <p:nvSpPr>
          <p:cNvPr id="30" name="Text 25"/>
          <p:cNvSpPr/>
          <p:nvPr/>
        </p:nvSpPr>
        <p:spPr>
          <a:xfrm>
            <a:off x="614363" y="4861992"/>
            <a:ext cx="3083421" cy="192881"/>
          </a:xfrm>
          <a:prstGeom prst="rect">
            <a:avLst/>
          </a:prstGeom>
          <a:noFill/>
          <a:ln/>
        </p:spPr>
        <p:txBody>
          <a:bodyPr wrap="none" lIns="0" tIns="0" rIns="0" bIns="0" rtlCol="0" anchor="ctr">
            <a:spAutoFit/>
          </a:bodyPr>
          <a:lstStyle/>
          <a:p>
            <a:pPr algn="l" indent="0" marL="0">
              <a:buNone/>
            </a:pPr>
            <a:r>
              <a:rPr lang="en-US" sz="942" dirty="0">
                <a:solidFill>
                  <a:srgbClr val="FFFFFF"/>
                </a:solidFill>
                <a:latin typeface="Noto Sans" pitchFamily="34" charset="0"/>
                <a:ea typeface="Noto Sans" pitchFamily="34" charset="-122"/>
                <a:cs typeface="Noto Sans" pitchFamily="34" charset="-120"/>
              </a:rPr>
              <a:t>Secure communication with server via authentication</a:t>
            </a:r>
            <a:endParaRPr lang="en-US" sz="942" dirty="0"/>
          </a:p>
        </p:txBody>
      </p:sp>
      <p:pic>
        <p:nvPicPr>
          <p:cNvPr id="31" name="Image 3" descr="preencoded.png">    </p:cNvPr>
          <p:cNvPicPr>
            <a:picLocks noChangeAspect="1"/>
          </p:cNvPicPr>
          <p:nvPr/>
        </p:nvPicPr>
        <p:blipFill>
          <a:blip r:embed="rId4"/>
          <a:stretch>
            <a:fillRect/>
          </a:stretch>
        </p:blipFill>
        <p:spPr>
          <a:xfrm>
            <a:off x="4929188" y="1767464"/>
            <a:ext cx="3571875" cy="1834269"/>
          </a:xfrm>
          <a:prstGeom prst="rect">
            <a:avLst/>
          </a:prstGeom>
        </p:spPr>
      </p:pic>
      <p:sp>
        <p:nvSpPr>
          <p:cNvPr id="32" name="Text 26"/>
          <p:cNvSpPr/>
          <p:nvPr/>
        </p:nvSpPr>
        <p:spPr>
          <a:xfrm>
            <a:off x="4929188" y="3637452"/>
            <a:ext cx="3571875" cy="150019"/>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Actual Scraping Agent Client with Successful Execution</a:t>
            </a:r>
            <a:endParaRPr lang="en-US" sz="732" dirty="0"/>
          </a:p>
        </p:txBody>
      </p:sp>
      <p:sp>
        <p:nvSpPr>
          <p:cNvPr id="33" name="Text 27"/>
          <p:cNvSpPr/>
          <p:nvPr/>
        </p:nvSpPr>
        <p:spPr>
          <a:xfrm>
            <a:off x="428625" y="5240610"/>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34" name="Text 28"/>
          <p:cNvSpPr/>
          <p:nvPr/>
        </p:nvSpPr>
        <p:spPr>
          <a:xfrm>
            <a:off x="8649993" y="5240610"/>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4</a:t>
            </a:r>
            <a:endParaRPr lang="en-US" sz="83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247084"/>
          </a:xfrm>
          <a:prstGeom prst="rect">
            <a:avLst/>
          </a:prstGeom>
        </p:spPr>
      </p:pic>
      <p:sp>
        <p:nvSpPr>
          <p:cNvPr id="3" name="Shape 0"/>
          <p:cNvSpPr/>
          <p:nvPr/>
        </p:nvSpPr>
        <p:spPr>
          <a:xfrm>
            <a:off x="0" y="0"/>
            <a:ext cx="71438" cy="5247084"/>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MCP Server with Firecrawl</a:t>
            </a:r>
            <a:endParaRPr lang="en-US" sz="2025" dirty="0"/>
          </a:p>
        </p:txBody>
      </p:sp>
      <p:sp>
        <p:nvSpPr>
          <p:cNvPr id="5" name="Text 2"/>
          <p:cNvSpPr/>
          <p:nvPr/>
        </p:nvSpPr>
        <p:spPr>
          <a:xfrm>
            <a:off x="428625" y="959048"/>
            <a:ext cx="223113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The server component acts as the </a:t>
            </a:r>
            <a:endParaRPr lang="en-US" sz="1046" dirty="0"/>
          </a:p>
        </p:txBody>
      </p:sp>
      <p:sp>
        <p:nvSpPr>
          <p:cNvPr id="6" name="Text 3"/>
          <p:cNvSpPr/>
          <p:nvPr/>
        </p:nvSpPr>
        <p:spPr>
          <a:xfrm>
            <a:off x="2659763" y="959048"/>
            <a:ext cx="1150730"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execution engine</a:t>
            </a:r>
            <a:endParaRPr lang="en-US" sz="1046" dirty="0"/>
          </a:p>
        </p:txBody>
      </p:sp>
      <p:sp>
        <p:nvSpPr>
          <p:cNvPr id="7" name="Text 4"/>
          <p:cNvSpPr/>
          <p:nvPr/>
        </p:nvSpPr>
        <p:spPr>
          <a:xfrm>
            <a:off x="3810493" y="959048"/>
            <a:ext cx="52863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web </a:t>
            </a:r>
            <a:endParaRPr lang="en-US" sz="1046" dirty="0"/>
          </a:p>
        </p:txBody>
      </p:sp>
      <p:sp>
        <p:nvSpPr>
          <p:cNvPr id="8" name="Text 5"/>
          <p:cNvSpPr/>
          <p:nvPr/>
        </p:nvSpPr>
        <p:spPr>
          <a:xfrm>
            <a:off x="428625" y="1159073"/>
            <a:ext cx="3924067"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scraping operations, leveraging the powerful Firecrawl API to </a:t>
            </a:r>
            <a:endParaRPr lang="en-US" sz="1046" dirty="0"/>
          </a:p>
        </p:txBody>
      </p:sp>
      <p:sp>
        <p:nvSpPr>
          <p:cNvPr id="9" name="Text 6"/>
          <p:cNvSpPr/>
          <p:nvPr/>
        </p:nvSpPr>
        <p:spPr>
          <a:xfrm>
            <a:off x="428625" y="1359098"/>
            <a:ext cx="172764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extract structured content. </a:t>
            </a:r>
            <a:endParaRPr lang="en-US" sz="1046" dirty="0"/>
          </a:p>
        </p:txBody>
      </p:sp>
      <p:sp>
        <p:nvSpPr>
          <p:cNvPr id="10" name="Text 7"/>
          <p:cNvSpPr/>
          <p:nvPr/>
        </p:nvSpPr>
        <p:spPr>
          <a:xfrm>
            <a:off x="428625" y="1700213"/>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Server Components</a:t>
            </a:r>
            <a:endParaRPr lang="en-US" sz="1350" dirty="0"/>
          </a:p>
        </p:txBody>
      </p:sp>
      <p:sp>
        <p:nvSpPr>
          <p:cNvPr id="11" name="Text 8"/>
          <p:cNvSpPr/>
          <p:nvPr/>
        </p:nvSpPr>
        <p:spPr>
          <a:xfrm>
            <a:off x="428625" y="2030611"/>
            <a:ext cx="1423476"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MCP Server Trigger:</a:t>
            </a:r>
            <a:endParaRPr lang="en-US" sz="1046" dirty="0"/>
          </a:p>
        </p:txBody>
      </p:sp>
      <p:sp>
        <p:nvSpPr>
          <p:cNvPr id="12" name="Text 9"/>
          <p:cNvSpPr/>
          <p:nvPr/>
        </p:nvSpPr>
        <p:spPr>
          <a:xfrm>
            <a:off x="1852101" y="2030611"/>
            <a:ext cx="2155152"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Handles incoming requests from </a:t>
            </a:r>
            <a:endParaRPr lang="en-US" sz="1046" dirty="0"/>
          </a:p>
        </p:txBody>
      </p:sp>
      <p:sp>
        <p:nvSpPr>
          <p:cNvPr id="13" name="Text 10"/>
          <p:cNvSpPr/>
          <p:nvPr/>
        </p:nvSpPr>
        <p:spPr>
          <a:xfrm>
            <a:off x="428625" y="2230636"/>
            <a:ext cx="41419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clients</a:t>
            </a:r>
            <a:endParaRPr lang="en-US" sz="1046" dirty="0"/>
          </a:p>
        </p:txBody>
      </p:sp>
      <p:sp>
        <p:nvSpPr>
          <p:cNvPr id="14" name="Text 11"/>
          <p:cNvSpPr/>
          <p:nvPr/>
        </p:nvSpPr>
        <p:spPr>
          <a:xfrm>
            <a:off x="428625" y="2430661"/>
            <a:ext cx="1382902"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HTTP Request Tool:</a:t>
            </a:r>
            <a:endParaRPr lang="en-US" sz="1046" dirty="0"/>
          </a:p>
        </p:txBody>
      </p:sp>
      <p:sp>
        <p:nvSpPr>
          <p:cNvPr id="15" name="Text 12"/>
          <p:cNvSpPr/>
          <p:nvPr/>
        </p:nvSpPr>
        <p:spPr>
          <a:xfrm>
            <a:off x="1811527" y="2430661"/>
            <a:ext cx="2108271"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Interfaces with the Firecrawl API </a:t>
            </a:r>
            <a:endParaRPr lang="en-US" sz="1046" dirty="0"/>
          </a:p>
        </p:txBody>
      </p:sp>
      <p:sp>
        <p:nvSpPr>
          <p:cNvPr id="16" name="Text 13"/>
          <p:cNvSpPr/>
          <p:nvPr/>
        </p:nvSpPr>
        <p:spPr>
          <a:xfrm>
            <a:off x="428625" y="2771775"/>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Firecrawl API Configuration</a:t>
            </a:r>
            <a:endParaRPr lang="en-US" sz="1350" dirty="0"/>
          </a:p>
        </p:txBody>
      </p:sp>
      <p:sp>
        <p:nvSpPr>
          <p:cNvPr id="17" name="Shape 14"/>
          <p:cNvSpPr/>
          <p:nvPr/>
        </p:nvSpPr>
        <p:spPr>
          <a:xfrm>
            <a:off x="428625" y="3100388"/>
            <a:ext cx="4000500" cy="975122"/>
          </a:xfrm>
          <a:prstGeom prst="rect">
            <a:avLst/>
          </a:prstGeom>
          <a:solidFill>
            <a:srgbClr val="1A1A1A"/>
          </a:solidFill>
          <a:ln/>
        </p:spPr>
      </p:sp>
      <p:sp>
        <p:nvSpPr>
          <p:cNvPr id="18" name="Shape 15"/>
          <p:cNvSpPr/>
          <p:nvPr/>
        </p:nvSpPr>
        <p:spPr>
          <a:xfrm>
            <a:off x="428625" y="3100388"/>
            <a:ext cx="28575" cy="975122"/>
          </a:xfrm>
          <a:prstGeom prst="rect">
            <a:avLst/>
          </a:prstGeom>
          <a:solidFill>
            <a:srgbClr val="FF0000"/>
          </a:solidFill>
          <a:ln/>
        </p:spPr>
      </p:sp>
      <p:sp>
        <p:nvSpPr>
          <p:cNvPr id="19" name="Text 16"/>
          <p:cNvSpPr/>
          <p:nvPr/>
        </p:nvSpPr>
        <p:spPr>
          <a:xfrm>
            <a:off x="514350" y="3193256"/>
            <a:ext cx="760084" cy="146447"/>
          </a:xfrm>
          <a:prstGeom prst="rect">
            <a:avLst/>
          </a:prstGeom>
          <a:noFill/>
          <a:ln/>
        </p:spPr>
        <p:txBody>
          <a:bodyPr wrap="none" lIns="0" tIns="0" rIns="0" bIns="0" rtlCol="0" anchor="ctr">
            <a:spAutoFit/>
          </a:bodyPr>
          <a:lstStyle/>
          <a:p>
            <a:pPr indent="0" marL="0">
              <a:buNone/>
            </a:pPr>
            <a:r>
              <a:rPr lang="en-US" sz="785" dirty="0">
                <a:solidFill>
                  <a:srgbClr val="666666"/>
                </a:solidFill>
                <a:latin typeface="Noto Sans" pitchFamily="34" charset="0"/>
                <a:ea typeface="Noto Sans" pitchFamily="34" charset="-122"/>
                <a:cs typeface="Noto Sans" pitchFamily="34" charset="-120"/>
              </a:rPr>
              <a:t>// API Endpoint</a:t>
            </a:r>
            <a:endParaRPr lang="en-US" sz="785" dirty="0"/>
          </a:p>
        </p:txBody>
      </p:sp>
      <p:sp>
        <p:nvSpPr>
          <p:cNvPr id="20" name="Text 17"/>
          <p:cNvSpPr/>
          <p:nvPr/>
        </p:nvSpPr>
        <p:spPr>
          <a:xfrm>
            <a:off x="514350" y="3353991"/>
            <a:ext cx="2013170" cy="146447"/>
          </a:xfrm>
          <a:prstGeom prst="rect">
            <a:avLst/>
          </a:prstGeom>
          <a:noFill/>
          <a:ln/>
        </p:spPr>
        <p:txBody>
          <a:bodyPr wrap="none" lIns="0" tIns="0" rIns="0" bIns="0" rtlCol="0" anchor="ctr">
            <a:spAutoFit/>
          </a:bodyPr>
          <a:lstStyle/>
          <a:p>
            <a:pPr indent="0" marL="0">
              <a:buNone/>
            </a:pPr>
            <a:r>
              <a:rPr lang="en-US" sz="785" dirty="0">
                <a:solidFill>
                  <a:srgbClr val="FFFFFF"/>
                </a:solidFill>
                <a:latin typeface="Noto Sans" pitchFamily="34" charset="0"/>
                <a:ea typeface="Noto Sans" pitchFamily="34" charset="-122"/>
                <a:cs typeface="Noto Sans" pitchFamily="34" charset="-120"/>
              </a:rPr>
              <a:t> POST https://api.firecrawl.dev/v1/scrape</a:t>
            </a:r>
            <a:endParaRPr lang="en-US" sz="785" dirty="0"/>
          </a:p>
        </p:txBody>
      </p:sp>
      <p:sp>
        <p:nvSpPr>
          <p:cNvPr id="21" name="Text 18"/>
          <p:cNvSpPr/>
          <p:nvPr/>
        </p:nvSpPr>
        <p:spPr>
          <a:xfrm>
            <a:off x="514350" y="3675459"/>
            <a:ext cx="251092" cy="146447"/>
          </a:xfrm>
          <a:prstGeom prst="rect">
            <a:avLst/>
          </a:prstGeom>
          <a:noFill/>
          <a:ln/>
        </p:spPr>
        <p:txBody>
          <a:bodyPr wrap="none" lIns="0" tIns="0" rIns="0" bIns="0" rtlCol="0" anchor="ctr">
            <a:spAutoFit/>
          </a:bodyPr>
          <a:lstStyle/>
          <a:p>
            <a:pPr indent="0" marL="0">
              <a:buNone/>
            </a:pPr>
            <a:r>
              <a:rPr lang="en-US" sz="785" dirty="0">
                <a:solidFill>
                  <a:srgbClr val="FF0000"/>
                </a:solidFill>
                <a:latin typeface="Noto Sans" pitchFamily="34" charset="0"/>
                <a:ea typeface="Noto Sans" pitchFamily="34" charset="-122"/>
                <a:cs typeface="Noto Sans" pitchFamily="34" charset="-120"/>
              </a:rPr>
              <a:t>"url":</a:t>
            </a:r>
            <a:endParaRPr lang="en-US" sz="785" dirty="0"/>
          </a:p>
        </p:txBody>
      </p:sp>
      <p:sp>
        <p:nvSpPr>
          <p:cNvPr id="22" name="Text 19"/>
          <p:cNvSpPr/>
          <p:nvPr/>
        </p:nvSpPr>
        <p:spPr>
          <a:xfrm>
            <a:off x="793319" y="3675459"/>
            <a:ext cx="1363145" cy="146447"/>
          </a:xfrm>
          <a:prstGeom prst="rect">
            <a:avLst/>
          </a:prstGeom>
          <a:noFill/>
          <a:ln/>
        </p:spPr>
        <p:txBody>
          <a:bodyPr wrap="none" lIns="0" tIns="0" rIns="0" bIns="0" rtlCol="0" anchor="ctr">
            <a:spAutoFit/>
          </a:bodyPr>
          <a:lstStyle/>
          <a:p>
            <a:pPr indent="0" marL="0">
              <a:buNone/>
            </a:pPr>
            <a:r>
              <a:rPr lang="en-US" sz="785" dirty="0">
                <a:solidFill>
                  <a:srgbClr val="FFFFFF"/>
                </a:solidFill>
                <a:latin typeface="Noto Sans" pitchFamily="34" charset="0"/>
                <a:ea typeface="Noto Sans" pitchFamily="34" charset="-122"/>
                <a:cs typeface="Noto Sans" pitchFamily="34" charset="-120"/>
              </a:rPr>
              <a:t>"https://docs.firecrawl.dev"</a:t>
            </a:r>
            <a:endParaRPr lang="en-US" sz="785" dirty="0"/>
          </a:p>
        </p:txBody>
      </p:sp>
      <p:sp>
        <p:nvSpPr>
          <p:cNvPr id="23" name="Text 20"/>
          <p:cNvSpPr/>
          <p:nvPr/>
        </p:nvSpPr>
        <p:spPr>
          <a:xfrm>
            <a:off x="2156464" y="3675459"/>
            <a:ext cx="28742" cy="146447"/>
          </a:xfrm>
          <a:prstGeom prst="rect">
            <a:avLst/>
          </a:prstGeom>
          <a:noFill/>
          <a:ln/>
        </p:spPr>
        <p:txBody>
          <a:bodyPr wrap="none" lIns="0" tIns="0" rIns="0" bIns="0" rtlCol="0" anchor="ctr">
            <a:spAutoFit/>
          </a:bodyPr>
          <a:lstStyle/>
          <a:p>
            <a:pPr indent="0" marL="0">
              <a:buNone/>
            </a:pPr>
            <a:r>
              <a:rPr lang="en-US" sz="785" dirty="0">
                <a:solidFill>
                  <a:srgbClr val="FFFFFF"/>
                </a:solidFill>
                <a:latin typeface="Noto Sans" pitchFamily="34" charset="0"/>
                <a:ea typeface="Noto Sans" pitchFamily="34" charset="-122"/>
                <a:cs typeface="Noto Sans" pitchFamily="34" charset="-120"/>
              </a:rPr>
              <a:t>,</a:t>
            </a:r>
            <a:endParaRPr lang="en-US" sz="785" dirty="0"/>
          </a:p>
        </p:txBody>
      </p:sp>
      <p:sp>
        <p:nvSpPr>
          <p:cNvPr id="24" name="Text 21"/>
          <p:cNvSpPr/>
          <p:nvPr/>
        </p:nvSpPr>
        <p:spPr>
          <a:xfrm>
            <a:off x="514350" y="3836194"/>
            <a:ext cx="512425" cy="146447"/>
          </a:xfrm>
          <a:prstGeom prst="rect">
            <a:avLst/>
          </a:prstGeom>
          <a:noFill/>
          <a:ln/>
        </p:spPr>
        <p:txBody>
          <a:bodyPr wrap="none" lIns="0" tIns="0" rIns="0" bIns="0" rtlCol="0" anchor="ctr">
            <a:spAutoFit/>
          </a:bodyPr>
          <a:lstStyle/>
          <a:p>
            <a:pPr indent="0" marL="0">
              <a:buNone/>
            </a:pPr>
            <a:r>
              <a:rPr lang="en-US" sz="785" dirty="0">
                <a:solidFill>
                  <a:srgbClr val="FF0000"/>
                </a:solidFill>
                <a:latin typeface="Noto Sans" pitchFamily="34" charset="0"/>
                <a:ea typeface="Noto Sans" pitchFamily="34" charset="-122"/>
                <a:cs typeface="Noto Sans" pitchFamily="34" charset="-120"/>
              </a:rPr>
              <a:t>"formats":</a:t>
            </a:r>
            <a:endParaRPr lang="en-US" sz="785" dirty="0"/>
          </a:p>
        </p:txBody>
      </p:sp>
      <p:sp>
        <p:nvSpPr>
          <p:cNvPr id="25" name="Text 22"/>
          <p:cNvSpPr/>
          <p:nvPr/>
        </p:nvSpPr>
        <p:spPr>
          <a:xfrm>
            <a:off x="1054652" y="3836194"/>
            <a:ext cx="694506" cy="146447"/>
          </a:xfrm>
          <a:prstGeom prst="rect">
            <a:avLst/>
          </a:prstGeom>
          <a:noFill/>
          <a:ln/>
        </p:spPr>
        <p:txBody>
          <a:bodyPr wrap="none" lIns="0" tIns="0" rIns="0" bIns="0" rtlCol="0" anchor="ctr">
            <a:spAutoFit/>
          </a:bodyPr>
          <a:lstStyle/>
          <a:p>
            <a:pPr indent="0" marL="0">
              <a:buNone/>
            </a:pPr>
            <a:r>
              <a:rPr lang="en-US" sz="785" dirty="0">
                <a:solidFill>
                  <a:srgbClr val="FFFFFF"/>
                </a:solidFill>
                <a:latin typeface="Noto Sans" pitchFamily="34" charset="0"/>
                <a:ea typeface="Noto Sans" pitchFamily="34" charset="-122"/>
                <a:cs typeface="Noto Sans" pitchFamily="34" charset="-120"/>
              </a:rPr>
              <a:t>["markdown"]</a:t>
            </a:r>
            <a:endParaRPr lang="en-US" sz="785" dirty="0"/>
          </a:p>
        </p:txBody>
      </p:sp>
      <p:sp>
        <p:nvSpPr>
          <p:cNvPr id="26" name="Text 23"/>
          <p:cNvSpPr/>
          <p:nvPr/>
        </p:nvSpPr>
        <p:spPr>
          <a:xfrm>
            <a:off x="428625" y="4218384"/>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Server Endpoint</a:t>
            </a:r>
            <a:endParaRPr lang="en-US" sz="1350" dirty="0"/>
          </a:p>
        </p:txBody>
      </p:sp>
      <p:sp>
        <p:nvSpPr>
          <p:cNvPr id="27" name="Text 24"/>
          <p:cNvSpPr/>
          <p:nvPr/>
        </p:nvSpPr>
        <p:spPr>
          <a:xfrm>
            <a:off x="428625" y="4548783"/>
            <a:ext cx="3125251"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/mcp/da34892c-8018-4f03-9322-f49a2ed49853</a:t>
            </a:r>
            <a:endParaRPr lang="en-US" sz="1046" dirty="0"/>
          </a:p>
        </p:txBody>
      </p:sp>
      <p:pic>
        <p:nvPicPr>
          <p:cNvPr id="28" name="Image 1" descr="preencoded.png">    </p:cNvPr>
          <p:cNvPicPr>
            <a:picLocks noChangeAspect="1"/>
          </p:cNvPicPr>
          <p:nvPr/>
        </p:nvPicPr>
        <p:blipFill>
          <a:blip r:embed="rId2"/>
          <a:stretch>
            <a:fillRect/>
          </a:stretch>
        </p:blipFill>
        <p:spPr>
          <a:xfrm>
            <a:off x="4929188" y="1626012"/>
            <a:ext cx="3571875" cy="1809294"/>
          </a:xfrm>
          <a:prstGeom prst="rect">
            <a:avLst/>
          </a:prstGeom>
        </p:spPr>
      </p:pic>
      <p:sp>
        <p:nvSpPr>
          <p:cNvPr id="29" name="Text 25"/>
          <p:cNvSpPr/>
          <p:nvPr/>
        </p:nvSpPr>
        <p:spPr>
          <a:xfrm>
            <a:off x="4929188" y="3471025"/>
            <a:ext cx="3571875" cy="150019"/>
          </a:xfrm>
          <a:prstGeom prst="rect">
            <a:avLst/>
          </a:prstGeom>
          <a:noFill/>
          <a:ln/>
        </p:spPr>
        <p:txBody>
          <a:bodyPr wrap="none" lIns="0" tIns="0" rIns="0" bIns="0" rtlCol="0" anchor="ctr">
            <a:spAutoFit/>
          </a:bodyPr>
          <a:lstStyle/>
          <a:p>
            <a:pPr algn="ctr" indent="0" marL="0">
              <a:buNone/>
            </a:pPr>
            <a:r>
              <a:rPr lang="en-US" sz="732" dirty="0">
                <a:solidFill>
                  <a:srgbClr val="FFFFFF"/>
                </a:solidFill>
                <a:latin typeface="Noto Sans" pitchFamily="34" charset="0"/>
                <a:ea typeface="Noto Sans" pitchFamily="34" charset="-122"/>
                <a:cs typeface="Noto Sans" pitchFamily="34" charset="-120"/>
              </a:rPr>
              <a:t>Actual MCP Server Implementation in n8n</a:t>
            </a:r>
            <a:endParaRPr lang="en-US" sz="732" dirty="0"/>
          </a:p>
        </p:txBody>
      </p:sp>
      <p:sp>
        <p:nvSpPr>
          <p:cNvPr id="30" name="Text 26"/>
          <p:cNvSpPr/>
          <p:nvPr/>
        </p:nvSpPr>
        <p:spPr>
          <a:xfrm>
            <a:off x="428625" y="4932759"/>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31" name="Text 27"/>
          <p:cNvSpPr/>
          <p:nvPr/>
        </p:nvSpPr>
        <p:spPr>
          <a:xfrm>
            <a:off x="8649993" y="4932759"/>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5</a:t>
            </a:r>
            <a:endParaRPr lang="en-US" sz="83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757863"/>
          </a:xfrm>
          <a:prstGeom prst="rect">
            <a:avLst/>
          </a:prstGeom>
        </p:spPr>
      </p:pic>
      <p:sp>
        <p:nvSpPr>
          <p:cNvPr id="3" name="Shape 0"/>
          <p:cNvSpPr/>
          <p:nvPr/>
        </p:nvSpPr>
        <p:spPr>
          <a:xfrm>
            <a:off x="0" y="0"/>
            <a:ext cx="71438" cy="5757863"/>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Setup and Configuration</a:t>
            </a:r>
            <a:endParaRPr lang="en-US" sz="2025" dirty="0"/>
          </a:p>
        </p:txBody>
      </p:sp>
      <p:sp>
        <p:nvSpPr>
          <p:cNvPr id="5" name="Text 2"/>
          <p:cNvSpPr/>
          <p:nvPr/>
        </p:nvSpPr>
        <p:spPr>
          <a:xfrm>
            <a:off x="428625" y="1028700"/>
            <a:ext cx="4000500" cy="428625"/>
          </a:xfrm>
          <a:prstGeom prst="rect">
            <a:avLst/>
          </a:prstGeom>
          <a:noFill/>
          <a:ln/>
        </p:spPr>
        <p:txBody>
          <a:bodyPr wrap="squar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Setting up the MCP system requires configuring both the client and server components in n8n. </a:t>
            </a:r>
            <a:endParaRPr lang="en-US" sz="1046" dirty="0"/>
          </a:p>
        </p:txBody>
      </p:sp>
      <p:sp>
        <p:nvSpPr>
          <p:cNvPr id="6" name="Text 3"/>
          <p:cNvSpPr/>
          <p:nvPr/>
        </p:nvSpPr>
        <p:spPr>
          <a:xfrm>
            <a:off x="428625" y="1635919"/>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Prerequisites</a:t>
            </a:r>
            <a:endParaRPr lang="en-US" sz="1350" dirty="0"/>
          </a:p>
        </p:txBody>
      </p:sp>
      <p:sp>
        <p:nvSpPr>
          <p:cNvPr id="7" name="Text 4"/>
          <p:cNvSpPr/>
          <p:nvPr/>
        </p:nvSpPr>
        <p:spPr>
          <a:xfrm>
            <a:off x="428625" y="2009180"/>
            <a:ext cx="949142"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n8n instance</a:t>
            </a:r>
            <a:endParaRPr lang="en-US" sz="1046" dirty="0"/>
          </a:p>
        </p:txBody>
      </p:sp>
      <p:sp>
        <p:nvSpPr>
          <p:cNvPr id="8" name="Text 5"/>
          <p:cNvSpPr/>
          <p:nvPr/>
        </p:nvSpPr>
        <p:spPr>
          <a:xfrm>
            <a:off x="1377767" y="2009180"/>
            <a:ext cx="1406621"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(self-hosted or cloud)</a:t>
            </a:r>
            <a:endParaRPr lang="en-US" sz="1046" dirty="0"/>
          </a:p>
        </p:txBody>
      </p:sp>
      <p:sp>
        <p:nvSpPr>
          <p:cNvPr id="9" name="Text 6"/>
          <p:cNvSpPr/>
          <p:nvPr/>
        </p:nvSpPr>
        <p:spPr>
          <a:xfrm>
            <a:off x="428625" y="2223492"/>
            <a:ext cx="1617780"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Google Gemini API key</a:t>
            </a:r>
            <a:endParaRPr lang="en-US" sz="1046" dirty="0"/>
          </a:p>
        </p:txBody>
      </p:sp>
      <p:sp>
        <p:nvSpPr>
          <p:cNvPr id="10" name="Text 7"/>
          <p:cNvSpPr/>
          <p:nvPr/>
        </p:nvSpPr>
        <p:spPr>
          <a:xfrm>
            <a:off x="2046405" y="2223492"/>
            <a:ext cx="1052001"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the AI agent</a:t>
            </a:r>
            <a:endParaRPr lang="en-US" sz="1046" dirty="0"/>
          </a:p>
        </p:txBody>
      </p:sp>
      <p:sp>
        <p:nvSpPr>
          <p:cNvPr id="11" name="Text 8"/>
          <p:cNvSpPr/>
          <p:nvPr/>
        </p:nvSpPr>
        <p:spPr>
          <a:xfrm>
            <a:off x="428625" y="2437805"/>
            <a:ext cx="1220019"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Firecrawl API key</a:t>
            </a:r>
            <a:endParaRPr lang="en-US" sz="1046" dirty="0"/>
          </a:p>
        </p:txBody>
      </p:sp>
      <p:sp>
        <p:nvSpPr>
          <p:cNvPr id="12" name="Text 9"/>
          <p:cNvSpPr/>
          <p:nvPr/>
        </p:nvSpPr>
        <p:spPr>
          <a:xfrm>
            <a:off x="1648644" y="2437805"/>
            <a:ext cx="112045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web scraping</a:t>
            </a:r>
            <a:endParaRPr lang="en-US" sz="1046" dirty="0"/>
          </a:p>
        </p:txBody>
      </p:sp>
      <p:sp>
        <p:nvSpPr>
          <p:cNvPr id="13" name="Text 10"/>
          <p:cNvSpPr/>
          <p:nvPr/>
        </p:nvSpPr>
        <p:spPr>
          <a:xfrm>
            <a:off x="428625" y="2652117"/>
            <a:ext cx="485942"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ngrok</a:t>
            </a:r>
            <a:endParaRPr lang="en-US" sz="1046" dirty="0"/>
          </a:p>
        </p:txBody>
      </p:sp>
      <p:sp>
        <p:nvSpPr>
          <p:cNvPr id="14" name="Text 11"/>
          <p:cNvSpPr/>
          <p:nvPr/>
        </p:nvSpPr>
        <p:spPr>
          <a:xfrm>
            <a:off x="914567" y="2652117"/>
            <a:ext cx="1871244"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exposing local endpoints </a:t>
            </a:r>
            <a:endParaRPr lang="en-US" sz="1046" dirty="0"/>
          </a:p>
        </p:txBody>
      </p:sp>
      <p:sp>
        <p:nvSpPr>
          <p:cNvPr id="15" name="Text 12"/>
          <p:cNvSpPr/>
          <p:nvPr/>
        </p:nvSpPr>
        <p:spPr>
          <a:xfrm>
            <a:off x="428625" y="3036094"/>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Installation Steps</a:t>
            </a:r>
            <a:endParaRPr lang="en-US" sz="1350" dirty="0"/>
          </a:p>
        </p:txBody>
      </p:sp>
      <p:sp>
        <p:nvSpPr>
          <p:cNvPr id="16" name="Text 13"/>
          <p:cNvSpPr/>
          <p:nvPr/>
        </p:nvSpPr>
        <p:spPr>
          <a:xfrm>
            <a:off x="428625" y="3400425"/>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Import both workflow JSON files into n8n </a:t>
            </a:r>
            <a:endParaRPr lang="en-US" sz="1046" dirty="0"/>
          </a:p>
        </p:txBody>
      </p:sp>
      <p:sp>
        <p:nvSpPr>
          <p:cNvPr id="17" name="Text 14"/>
          <p:cNvSpPr/>
          <p:nvPr/>
        </p:nvSpPr>
        <p:spPr>
          <a:xfrm>
            <a:off x="428625" y="3721894"/>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Configure Google Gemini API credentials </a:t>
            </a:r>
            <a:endParaRPr lang="en-US" sz="1046" dirty="0"/>
          </a:p>
        </p:txBody>
      </p:sp>
      <p:sp>
        <p:nvSpPr>
          <p:cNvPr id="18" name="Text 15"/>
          <p:cNvSpPr/>
          <p:nvPr/>
        </p:nvSpPr>
        <p:spPr>
          <a:xfrm>
            <a:off x="428625" y="4043363"/>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Update Firecrawl API key in the server workflow </a:t>
            </a:r>
            <a:endParaRPr lang="en-US" sz="1046" dirty="0"/>
          </a:p>
        </p:txBody>
      </p:sp>
      <p:sp>
        <p:nvSpPr>
          <p:cNvPr id="19" name="Text 16"/>
          <p:cNvSpPr/>
          <p:nvPr/>
        </p:nvSpPr>
        <p:spPr>
          <a:xfrm>
            <a:off x="428625" y="4364831"/>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Activate the MCP Server workflow </a:t>
            </a:r>
            <a:endParaRPr lang="en-US" sz="1046" dirty="0"/>
          </a:p>
        </p:txBody>
      </p:sp>
      <p:sp>
        <p:nvSpPr>
          <p:cNvPr id="20" name="Text 17"/>
          <p:cNvSpPr/>
          <p:nvPr/>
        </p:nvSpPr>
        <p:spPr>
          <a:xfrm>
            <a:off x="428625" y="4686300"/>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Update the MCP client endpoint in the client workflow </a:t>
            </a:r>
            <a:endParaRPr lang="en-US" sz="1046" dirty="0"/>
          </a:p>
        </p:txBody>
      </p:sp>
      <p:sp>
        <p:nvSpPr>
          <p:cNvPr id="21" name="Text 18"/>
          <p:cNvSpPr/>
          <p:nvPr/>
        </p:nvSpPr>
        <p:spPr>
          <a:xfrm>
            <a:off x="428625" y="5007769"/>
            <a:ext cx="4000500" cy="214313"/>
          </a:xfrm>
          <a:prstGeom prst="rect">
            <a:avLst/>
          </a:prstGeom>
          <a:noFill/>
          <a:ln/>
        </p:spPr>
        <p:txBody>
          <a:bodyPr wrap="none" lIns="340233"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Activate the client workflow </a:t>
            </a:r>
            <a:endParaRPr lang="en-US" sz="1046" dirty="0"/>
          </a:p>
        </p:txBody>
      </p:sp>
      <p:sp>
        <p:nvSpPr>
          <p:cNvPr id="22" name="Shape 19"/>
          <p:cNvSpPr/>
          <p:nvPr/>
        </p:nvSpPr>
        <p:spPr>
          <a:xfrm>
            <a:off x="4929188" y="882253"/>
            <a:ext cx="3571875" cy="3993356"/>
          </a:xfrm>
          <a:prstGeom prst="rect">
            <a:avLst/>
          </a:prstGeom>
          <a:solidFill>
            <a:srgbClr val="111111"/>
          </a:solidFill>
          <a:ln w="198">
            <a:solidFill>
              <a:srgbClr val="FF0000"/>
            </a:solidFill>
            <a:prstDash val="solid"/>
          </a:ln>
        </p:spPr>
      </p:sp>
      <p:sp>
        <p:nvSpPr>
          <p:cNvPr id="23" name="Text 20"/>
          <p:cNvSpPr/>
          <p:nvPr/>
        </p:nvSpPr>
        <p:spPr>
          <a:xfrm>
            <a:off x="5072063" y="1218009"/>
            <a:ext cx="3286125"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Server Configuration</a:t>
            </a:r>
            <a:endParaRPr lang="en-US" sz="1350" dirty="0"/>
          </a:p>
        </p:txBody>
      </p:sp>
      <p:sp>
        <p:nvSpPr>
          <p:cNvPr id="24" name="Shape 21"/>
          <p:cNvSpPr/>
          <p:nvPr/>
        </p:nvSpPr>
        <p:spPr>
          <a:xfrm>
            <a:off x="5072063" y="1582341"/>
            <a:ext cx="3286125" cy="1243013"/>
          </a:xfrm>
          <a:prstGeom prst="rect">
            <a:avLst/>
          </a:prstGeom>
          <a:solidFill>
            <a:srgbClr val="333333"/>
          </a:solidFill>
          <a:ln/>
        </p:spPr>
      </p:sp>
      <p:sp>
        <p:nvSpPr>
          <p:cNvPr id="25" name="Shape 22"/>
          <p:cNvSpPr/>
          <p:nvPr/>
        </p:nvSpPr>
        <p:spPr>
          <a:xfrm>
            <a:off x="5072063" y="1582341"/>
            <a:ext cx="28575" cy="1243013"/>
          </a:xfrm>
          <a:prstGeom prst="rect">
            <a:avLst/>
          </a:prstGeom>
          <a:solidFill>
            <a:srgbClr val="FF0000"/>
          </a:solidFill>
          <a:ln/>
        </p:spPr>
      </p:sp>
      <p:sp>
        <p:nvSpPr>
          <p:cNvPr id="26" name="Text 23"/>
          <p:cNvSpPr/>
          <p:nvPr/>
        </p:nvSpPr>
        <p:spPr>
          <a:xfrm>
            <a:off x="5179219" y="1696641"/>
            <a:ext cx="1430592"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 Update Firecrawl API key</a:t>
            </a:r>
            <a:endParaRPr lang="en-US" sz="837" dirty="0"/>
          </a:p>
        </p:txBody>
      </p:sp>
      <p:sp>
        <p:nvSpPr>
          <p:cNvPr id="27" name="Text 24"/>
          <p:cNvSpPr/>
          <p:nvPr/>
        </p:nvSpPr>
        <p:spPr>
          <a:xfrm>
            <a:off x="5179219" y="1868091"/>
            <a:ext cx="1974661"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Authorization: Bearer fc-your-api-key</a:t>
            </a:r>
            <a:endParaRPr lang="en-US" sz="837" dirty="0"/>
          </a:p>
        </p:txBody>
      </p:sp>
      <p:sp>
        <p:nvSpPr>
          <p:cNvPr id="28" name="Text 25"/>
          <p:cNvSpPr/>
          <p:nvPr/>
        </p:nvSpPr>
        <p:spPr>
          <a:xfrm>
            <a:off x="5179219" y="2210991"/>
            <a:ext cx="1613929"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 Server webhook URL format</a:t>
            </a:r>
            <a:endParaRPr lang="en-US" sz="837" dirty="0"/>
          </a:p>
        </p:txBody>
      </p:sp>
      <p:sp>
        <p:nvSpPr>
          <p:cNvPr id="29" name="Text 26"/>
          <p:cNvSpPr/>
          <p:nvPr/>
        </p:nvSpPr>
        <p:spPr>
          <a:xfrm>
            <a:off x="5179219" y="2382441"/>
            <a:ext cx="2788574"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https://your-domain.ngrok-free.app/mcp/da34892c-</a:t>
            </a:r>
            <a:endParaRPr lang="en-US" sz="837" dirty="0"/>
          </a:p>
        </p:txBody>
      </p:sp>
      <p:sp>
        <p:nvSpPr>
          <p:cNvPr id="30" name="Text 27"/>
          <p:cNvSpPr/>
          <p:nvPr/>
        </p:nvSpPr>
        <p:spPr>
          <a:xfrm>
            <a:off x="5179219" y="2553891"/>
            <a:ext cx="1630170"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8018-4f03-9322-f49a2ed49853 </a:t>
            </a:r>
            <a:endParaRPr lang="en-US" sz="837" dirty="0"/>
          </a:p>
        </p:txBody>
      </p:sp>
      <p:sp>
        <p:nvSpPr>
          <p:cNvPr id="31" name="Text 28"/>
          <p:cNvSpPr/>
          <p:nvPr/>
        </p:nvSpPr>
        <p:spPr>
          <a:xfrm>
            <a:off x="5072063" y="3003947"/>
            <a:ext cx="3286125"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Client Configuration</a:t>
            </a:r>
            <a:endParaRPr lang="en-US" sz="1350" dirty="0"/>
          </a:p>
        </p:txBody>
      </p:sp>
      <p:sp>
        <p:nvSpPr>
          <p:cNvPr id="32" name="Shape 29"/>
          <p:cNvSpPr/>
          <p:nvPr/>
        </p:nvSpPr>
        <p:spPr>
          <a:xfrm>
            <a:off x="5072063" y="3368278"/>
            <a:ext cx="3286125" cy="1243013"/>
          </a:xfrm>
          <a:prstGeom prst="rect">
            <a:avLst/>
          </a:prstGeom>
          <a:solidFill>
            <a:srgbClr val="333333"/>
          </a:solidFill>
          <a:ln/>
        </p:spPr>
      </p:sp>
      <p:sp>
        <p:nvSpPr>
          <p:cNvPr id="33" name="Shape 30"/>
          <p:cNvSpPr/>
          <p:nvPr/>
        </p:nvSpPr>
        <p:spPr>
          <a:xfrm>
            <a:off x="5072063" y="3368278"/>
            <a:ext cx="28575" cy="1243013"/>
          </a:xfrm>
          <a:prstGeom prst="rect">
            <a:avLst/>
          </a:prstGeom>
          <a:solidFill>
            <a:srgbClr val="FF0000"/>
          </a:solidFill>
          <a:ln/>
        </p:spPr>
      </p:sp>
      <p:sp>
        <p:nvSpPr>
          <p:cNvPr id="34" name="Text 31"/>
          <p:cNvSpPr/>
          <p:nvPr/>
        </p:nvSpPr>
        <p:spPr>
          <a:xfrm>
            <a:off x="5179219" y="3482578"/>
            <a:ext cx="1608209"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 Update MCP client endpoint</a:t>
            </a:r>
            <a:endParaRPr lang="en-US" sz="837" dirty="0"/>
          </a:p>
        </p:txBody>
      </p:sp>
      <p:sp>
        <p:nvSpPr>
          <p:cNvPr id="35" name="Text 32"/>
          <p:cNvSpPr/>
          <p:nvPr/>
        </p:nvSpPr>
        <p:spPr>
          <a:xfrm>
            <a:off x="5179219" y="3654028"/>
            <a:ext cx="2189643"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sseEndpoint: https://your-domain.ngrok-</a:t>
            </a:r>
            <a:endParaRPr lang="en-US" sz="837" dirty="0"/>
          </a:p>
        </p:txBody>
      </p:sp>
      <p:sp>
        <p:nvSpPr>
          <p:cNvPr id="36" name="Text 33"/>
          <p:cNvSpPr/>
          <p:nvPr/>
        </p:nvSpPr>
        <p:spPr>
          <a:xfrm>
            <a:off x="5179219" y="3825478"/>
            <a:ext cx="2948722"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free.app/mcp/da34892c-8018-4f03-9322-f49a2ed49853</a:t>
            </a:r>
            <a:endParaRPr lang="en-US" sz="837" dirty="0"/>
          </a:p>
        </p:txBody>
      </p:sp>
      <p:sp>
        <p:nvSpPr>
          <p:cNvPr id="37" name="Text 34"/>
          <p:cNvSpPr/>
          <p:nvPr/>
        </p:nvSpPr>
        <p:spPr>
          <a:xfrm>
            <a:off x="5179219" y="4168378"/>
            <a:ext cx="1657936"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 Configure HTTP Header Auth</a:t>
            </a:r>
            <a:endParaRPr lang="en-US" sz="837" dirty="0"/>
          </a:p>
        </p:txBody>
      </p:sp>
      <p:sp>
        <p:nvSpPr>
          <p:cNvPr id="38" name="Text 35"/>
          <p:cNvSpPr/>
          <p:nvPr/>
        </p:nvSpPr>
        <p:spPr>
          <a:xfrm>
            <a:off x="5179219" y="4339828"/>
            <a:ext cx="2270680" cy="155377"/>
          </a:xfrm>
          <a:prstGeom prst="rect">
            <a:avLst/>
          </a:prstGeom>
          <a:noFill/>
          <a:ln/>
        </p:spPr>
        <p:txBody>
          <a:bodyPr wrap="none" lIns="0" tIns="0" rIns="0" bIns="0" rtlCol="0" anchor="ctr">
            <a:spAutoFit/>
          </a:bodyPr>
          <a:lstStyle/>
          <a:p>
            <a:pPr indent="0" marL="0">
              <a:buNone/>
            </a:pPr>
            <a:r>
              <a:rPr lang="en-US" sz="837" dirty="0">
                <a:solidFill>
                  <a:srgbClr val="FFFFFF"/>
                </a:solidFill>
                <a:latin typeface="Noto Sans" pitchFamily="34" charset="0"/>
                <a:ea typeface="Noto Sans" pitchFamily="34" charset="-122"/>
                <a:cs typeface="Noto Sans" pitchFamily="34" charset="-120"/>
              </a:rPr>
              <a:t> Create credentials for "HTTP Header Auth" </a:t>
            </a:r>
            <a:endParaRPr lang="en-US" sz="837" dirty="0"/>
          </a:p>
        </p:txBody>
      </p:sp>
      <p:sp>
        <p:nvSpPr>
          <p:cNvPr id="39" name="Text 36"/>
          <p:cNvSpPr/>
          <p:nvPr/>
        </p:nvSpPr>
        <p:spPr>
          <a:xfrm>
            <a:off x="428625" y="5443538"/>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40" name="Text 37"/>
          <p:cNvSpPr/>
          <p:nvPr/>
        </p:nvSpPr>
        <p:spPr>
          <a:xfrm>
            <a:off x="8649993" y="5443538"/>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6</a:t>
            </a:r>
            <a:endParaRPr lang="en-US" sz="83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6322219"/>
          </a:xfrm>
          <a:prstGeom prst="rect">
            <a:avLst/>
          </a:prstGeom>
        </p:spPr>
      </p:pic>
      <p:sp>
        <p:nvSpPr>
          <p:cNvPr id="3" name="Shape 0"/>
          <p:cNvSpPr/>
          <p:nvPr/>
        </p:nvSpPr>
        <p:spPr>
          <a:xfrm>
            <a:off x="0" y="0"/>
            <a:ext cx="71438" cy="6322219"/>
          </a:xfrm>
          <a:prstGeom prst="rect">
            <a:avLst/>
          </a:prstGeom>
          <a:solidFill>
            <a:srgbClr val="FF0000"/>
          </a:solidFill>
          <a:ln/>
        </p:spPr>
      </p:sp>
      <p:sp>
        <p:nvSpPr>
          <p:cNvPr id="4" name="Text 1"/>
          <p:cNvSpPr/>
          <p:nvPr/>
        </p:nvSpPr>
        <p:spPr>
          <a:xfrm>
            <a:off x="428625" y="428625"/>
            <a:ext cx="6004545"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Using the System</a:t>
            </a:r>
            <a:endParaRPr lang="en-US" sz="2025" dirty="0"/>
          </a:p>
        </p:txBody>
      </p:sp>
      <p:sp>
        <p:nvSpPr>
          <p:cNvPr id="5" name="Text 2"/>
          <p:cNvSpPr/>
          <p:nvPr/>
        </p:nvSpPr>
        <p:spPr>
          <a:xfrm>
            <a:off x="428625" y="1037630"/>
            <a:ext cx="180837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The MCP system provides a </a:t>
            </a:r>
            <a:endParaRPr lang="en-US" sz="1046" dirty="0"/>
          </a:p>
        </p:txBody>
      </p:sp>
      <p:sp>
        <p:nvSpPr>
          <p:cNvPr id="6" name="Text 3"/>
          <p:cNvSpPr/>
          <p:nvPr/>
        </p:nvSpPr>
        <p:spPr>
          <a:xfrm>
            <a:off x="2236998" y="1037630"/>
            <a:ext cx="1780663"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natural language interface</a:t>
            </a:r>
            <a:endParaRPr lang="en-US" sz="1046" dirty="0"/>
          </a:p>
        </p:txBody>
      </p:sp>
      <p:sp>
        <p:nvSpPr>
          <p:cNvPr id="7" name="Text 4"/>
          <p:cNvSpPr/>
          <p:nvPr/>
        </p:nvSpPr>
        <p:spPr>
          <a:xfrm>
            <a:off x="4017662" y="1037630"/>
            <a:ext cx="2403035"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for web scraping operations, making </a:t>
            </a:r>
            <a:endParaRPr lang="en-US" sz="1046" dirty="0"/>
          </a:p>
        </p:txBody>
      </p:sp>
      <p:sp>
        <p:nvSpPr>
          <p:cNvPr id="8" name="Text 5"/>
          <p:cNvSpPr/>
          <p:nvPr/>
        </p:nvSpPr>
        <p:spPr>
          <a:xfrm>
            <a:off x="428625" y="1251942"/>
            <a:ext cx="489360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complex data extraction accessible through simple conversational requests. </a:t>
            </a:r>
            <a:endParaRPr lang="en-US" sz="1046" dirty="0"/>
          </a:p>
        </p:txBody>
      </p:sp>
      <p:sp>
        <p:nvSpPr>
          <p:cNvPr id="9" name="Text 6"/>
          <p:cNvSpPr/>
          <p:nvPr/>
        </p:nvSpPr>
        <p:spPr>
          <a:xfrm>
            <a:off x="428625" y="1635919"/>
            <a:ext cx="6004545"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Example Requests</a:t>
            </a:r>
            <a:endParaRPr lang="en-US" sz="1350" dirty="0"/>
          </a:p>
        </p:txBody>
      </p:sp>
      <p:pic>
        <p:nvPicPr>
          <p:cNvPr id="10" name="Image 1" descr="preencoded.png">    </p:cNvPr>
          <p:cNvPicPr>
            <a:picLocks noChangeAspect="1"/>
          </p:cNvPicPr>
          <p:nvPr/>
        </p:nvPicPr>
        <p:blipFill>
          <a:blip r:embed="rId2"/>
          <a:stretch>
            <a:fillRect/>
          </a:stretch>
        </p:blipFill>
        <p:spPr>
          <a:xfrm>
            <a:off x="428625" y="2043113"/>
            <a:ext cx="128588" cy="128588"/>
          </a:xfrm>
          <a:prstGeom prst="rect">
            <a:avLst/>
          </a:prstGeom>
        </p:spPr>
      </p:pic>
      <p:sp>
        <p:nvSpPr>
          <p:cNvPr id="11" name="Text 7"/>
          <p:cNvSpPr/>
          <p:nvPr/>
        </p:nvSpPr>
        <p:spPr>
          <a:xfrm>
            <a:off x="628650" y="2000250"/>
            <a:ext cx="3639322"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"Scrape the latest news from https://news.example.com"</a:t>
            </a:r>
            <a:endParaRPr lang="en-US" sz="1046" dirty="0"/>
          </a:p>
        </p:txBody>
      </p:sp>
      <p:pic>
        <p:nvPicPr>
          <p:cNvPr id="12" name="Image 2" descr="preencoded.png">    </p:cNvPr>
          <p:cNvPicPr>
            <a:picLocks noChangeAspect="1"/>
          </p:cNvPicPr>
          <p:nvPr/>
        </p:nvPicPr>
        <p:blipFill>
          <a:blip r:embed="rId3"/>
          <a:stretch>
            <a:fillRect/>
          </a:stretch>
        </p:blipFill>
        <p:spPr>
          <a:xfrm>
            <a:off x="428625" y="2343150"/>
            <a:ext cx="128588" cy="128588"/>
          </a:xfrm>
          <a:prstGeom prst="rect">
            <a:avLst/>
          </a:prstGeom>
        </p:spPr>
      </p:pic>
      <p:sp>
        <p:nvSpPr>
          <p:cNvPr id="13" name="Text 8"/>
          <p:cNvSpPr/>
          <p:nvPr/>
        </p:nvSpPr>
        <p:spPr>
          <a:xfrm>
            <a:off x="628650" y="2300288"/>
            <a:ext cx="5029507"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"Extract the main content from this blog post: https://blog.example.com/post"</a:t>
            </a:r>
            <a:endParaRPr lang="en-US" sz="1046" dirty="0"/>
          </a:p>
        </p:txBody>
      </p:sp>
      <p:pic>
        <p:nvPicPr>
          <p:cNvPr id="14" name="Image 3" descr="preencoded.png">    </p:cNvPr>
          <p:cNvPicPr>
            <a:picLocks noChangeAspect="1"/>
          </p:cNvPicPr>
          <p:nvPr/>
        </p:nvPicPr>
        <p:blipFill>
          <a:blip r:embed="rId4"/>
          <a:stretch>
            <a:fillRect/>
          </a:stretch>
        </p:blipFill>
        <p:spPr>
          <a:xfrm>
            <a:off x="428625" y="2643188"/>
            <a:ext cx="128588" cy="128588"/>
          </a:xfrm>
          <a:prstGeom prst="rect">
            <a:avLst/>
          </a:prstGeom>
        </p:spPr>
      </p:pic>
      <p:sp>
        <p:nvSpPr>
          <p:cNvPr id="15" name="Text 9"/>
          <p:cNvSpPr/>
          <p:nvPr/>
        </p:nvSpPr>
        <p:spPr>
          <a:xfrm>
            <a:off x="628650" y="2600325"/>
            <a:ext cx="3899929" cy="214313"/>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"Get the markdown content of the Firecrawl documentation"</a:t>
            </a:r>
            <a:endParaRPr lang="en-US" sz="1046" dirty="0"/>
          </a:p>
        </p:txBody>
      </p:sp>
      <p:sp>
        <p:nvSpPr>
          <p:cNvPr id="16" name="Text 10"/>
          <p:cNvSpPr/>
          <p:nvPr/>
        </p:nvSpPr>
        <p:spPr>
          <a:xfrm>
            <a:off x="428625" y="2993231"/>
            <a:ext cx="6004545"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API Request Format</a:t>
            </a:r>
            <a:endParaRPr lang="en-US" sz="1350" dirty="0"/>
          </a:p>
        </p:txBody>
      </p:sp>
      <p:sp>
        <p:nvSpPr>
          <p:cNvPr id="17" name="Shape 11"/>
          <p:cNvSpPr/>
          <p:nvPr/>
        </p:nvSpPr>
        <p:spPr>
          <a:xfrm>
            <a:off x="428625" y="3357563"/>
            <a:ext cx="6004545" cy="1243013"/>
          </a:xfrm>
          <a:prstGeom prst="rect">
            <a:avLst/>
          </a:prstGeom>
          <a:solidFill>
            <a:srgbClr val="1A1A1A"/>
          </a:solidFill>
          <a:ln/>
        </p:spPr>
      </p:sp>
      <p:sp>
        <p:nvSpPr>
          <p:cNvPr id="18" name="Shape 12"/>
          <p:cNvSpPr/>
          <p:nvPr/>
        </p:nvSpPr>
        <p:spPr>
          <a:xfrm>
            <a:off x="428625" y="3357563"/>
            <a:ext cx="28575" cy="1243013"/>
          </a:xfrm>
          <a:prstGeom prst="rect">
            <a:avLst/>
          </a:prstGeom>
          <a:solidFill>
            <a:srgbClr val="FF0000"/>
          </a:solidFill>
          <a:ln/>
        </p:spPr>
      </p:sp>
      <p:sp>
        <p:nvSpPr>
          <p:cNvPr id="19" name="Text 13"/>
          <p:cNvSpPr/>
          <p:nvPr/>
        </p:nvSpPr>
        <p:spPr>
          <a:xfrm>
            <a:off x="535781" y="3464719"/>
            <a:ext cx="5761658" cy="1028700"/>
          </a:xfrm>
          <a:prstGeom prst="rect">
            <a:avLst/>
          </a:prstGeom>
          <a:noFill/>
          <a:ln/>
        </p:spPr>
        <p:txBody>
          <a:bodyPr wrap="square" lIns="0" tIns="0" rIns="0" bIns="0" rtlCol="0" anchor="ctr">
            <a:spAutoFit/>
          </a:bodyPr>
          <a:lstStyle/>
          <a:p>
            <a:pPr indent="0" marL="0">
              <a:buNone/>
            </a:pPr>
            <a:r>
              <a:rPr lang="en-US" sz="837" dirty="0">
                <a:solidFill>
                  <a:srgbClr val="FFFFFF"/>
                </a:solidFill>
                <a:latin typeface="ui-monospace" pitchFamily="34" charset="0"/>
                <a:ea typeface="ui-monospace" pitchFamily="34" charset="-122"/>
                <a:cs typeface="ui-monospace" pitchFamily="34" charset="-120"/>
              </a:rPr>
              <a:t>POST https://your-domain.ngrok-free.app/webhook/91178f0e-a59d-4c0a-b006-f6d3a32d702d</a:t>
            </a:r>
            <a:endParaRPr lang="en-US" sz="837" dirty="0"/>
          </a:p>
          <a:p>
            <a:pPr indent="0" marL="0">
              <a:buNone/>
            </a:pPr>
            <a:r>
              <a:rPr lang="en-US" sz="837" dirty="0">
                <a:solidFill>
                  <a:srgbClr val="FFFFFF"/>
                </a:solidFill>
                <a:latin typeface="ui-monospace" pitchFamily="34" charset="0"/>
                <a:ea typeface="ui-monospace" pitchFamily="34" charset="-122"/>
                <a:cs typeface="ui-monospace" pitchFamily="34" charset="-120"/>
              </a:rPr>
              <a:t>Content-Type: application/json</a:t>
            </a:r>
            <a:endParaRPr lang="en-US" sz="837" dirty="0"/>
          </a:p>
          <a:p>
            <a:pPr indent="0" marL="0">
              <a:buNone/>
            </a:pPr>
            <a:endParaRPr lang="en-US" sz="837" dirty="0"/>
          </a:p>
          <a:p>
            <a:pPr indent="0" marL="0">
              <a:buNone/>
            </a:pPr>
            <a:r>
              <a:rPr lang="en-US" sz="837" dirty="0">
                <a:solidFill>
                  <a:srgbClr val="FFFFFF"/>
                </a:solidFill>
                <a:latin typeface="ui-monospace" pitchFamily="34" charset="0"/>
                <a:ea typeface="ui-monospace" pitchFamily="34" charset="-122"/>
                <a:cs typeface="ui-monospace" pitchFamily="34" charset="-120"/>
              </a:rPr>
              <a:t>{</a:t>
            </a:r>
            <a:endParaRPr lang="en-US" sz="837" dirty="0"/>
          </a:p>
          <a:p>
            <a:pPr indent="0" marL="0">
              <a:buNone/>
            </a:pPr>
            <a:r>
              <a:rPr lang="en-US" sz="837" dirty="0">
                <a:solidFill>
                  <a:srgbClr val="FFFFFF"/>
                </a:solidFill>
                <a:latin typeface="ui-monospace" pitchFamily="34" charset="0"/>
                <a:ea typeface="ui-monospace" pitchFamily="34" charset="-122"/>
                <a:cs typeface="ui-monospace" pitchFamily="34" charset="-120"/>
              </a:rPr>
              <a:t>  "message": "Please scrape the content from https://docs.firecrawl.dev"</a:t>
            </a:r>
            <a:endParaRPr lang="en-US" sz="837" dirty="0"/>
          </a:p>
          <a:p>
            <a:pPr indent="0" marL="0">
              <a:buNone/>
            </a:pPr>
            <a:r>
              <a:rPr lang="en-US" sz="837" dirty="0">
                <a:solidFill>
                  <a:srgbClr val="FFFFFF"/>
                </a:solidFill>
                <a:latin typeface="ui-monospace" pitchFamily="34" charset="0"/>
                <a:ea typeface="ui-monospace" pitchFamily="34" charset="-122"/>
                <a:cs typeface="ui-monospace" pitchFamily="34" charset="-120"/>
              </a:rPr>
              <a:t>}</a:t>
            </a:r>
            <a:endParaRPr lang="en-US" sz="837" dirty="0"/>
          </a:p>
        </p:txBody>
      </p:sp>
      <p:sp>
        <p:nvSpPr>
          <p:cNvPr id="20" name="Text 14"/>
          <p:cNvSpPr/>
          <p:nvPr/>
        </p:nvSpPr>
        <p:spPr>
          <a:xfrm>
            <a:off x="428625" y="4779169"/>
            <a:ext cx="597597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Response Format</a:t>
            </a:r>
            <a:endParaRPr lang="en-US" sz="1350" dirty="0"/>
          </a:p>
        </p:txBody>
      </p:sp>
      <p:sp>
        <p:nvSpPr>
          <p:cNvPr id="21" name="Text 15"/>
          <p:cNvSpPr/>
          <p:nvPr/>
        </p:nvSpPr>
        <p:spPr>
          <a:xfrm>
            <a:off x="428625" y="5152430"/>
            <a:ext cx="252562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The system returns scraped content in </a:t>
            </a:r>
            <a:endParaRPr lang="en-US" sz="1046" dirty="0"/>
          </a:p>
        </p:txBody>
      </p:sp>
      <p:sp>
        <p:nvSpPr>
          <p:cNvPr id="22" name="Text 16"/>
          <p:cNvSpPr/>
          <p:nvPr/>
        </p:nvSpPr>
        <p:spPr>
          <a:xfrm>
            <a:off x="2954248" y="5152430"/>
            <a:ext cx="1214158"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Markdown format</a:t>
            </a:r>
            <a:endParaRPr lang="en-US" sz="1046" dirty="0"/>
          </a:p>
        </p:txBody>
      </p:sp>
      <p:sp>
        <p:nvSpPr>
          <p:cNvPr id="23" name="Text 17"/>
          <p:cNvSpPr/>
          <p:nvPr/>
        </p:nvSpPr>
        <p:spPr>
          <a:xfrm>
            <a:off x="4168406" y="5152430"/>
            <a:ext cx="1989841"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making it easy to process and </a:t>
            </a:r>
            <a:endParaRPr lang="en-US" sz="1046" dirty="0"/>
          </a:p>
        </p:txBody>
      </p:sp>
      <p:sp>
        <p:nvSpPr>
          <p:cNvPr id="24" name="Text 18"/>
          <p:cNvSpPr/>
          <p:nvPr/>
        </p:nvSpPr>
        <p:spPr>
          <a:xfrm>
            <a:off x="428625" y="5366742"/>
            <a:ext cx="580987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display in various applications. Results include structured data with proper formatting and </a:t>
            </a:r>
            <a:endParaRPr lang="en-US" sz="1046" dirty="0"/>
          </a:p>
        </p:txBody>
      </p:sp>
      <p:sp>
        <p:nvSpPr>
          <p:cNvPr id="25" name="Text 19"/>
          <p:cNvSpPr/>
          <p:nvPr/>
        </p:nvSpPr>
        <p:spPr>
          <a:xfrm>
            <a:off x="428625" y="5581055"/>
            <a:ext cx="1012850"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links preserved. </a:t>
            </a:r>
            <a:endParaRPr lang="en-US" sz="1046" dirty="0"/>
          </a:p>
        </p:txBody>
      </p:sp>
      <p:pic>
        <p:nvPicPr>
          <p:cNvPr id="26" name="Image 4" descr="preencoded.png">    </p:cNvPr>
          <p:cNvPicPr>
            <a:picLocks noChangeAspect="1"/>
          </p:cNvPicPr>
          <p:nvPr/>
        </p:nvPicPr>
        <p:blipFill>
          <a:blip r:embed="rId5"/>
          <a:stretch>
            <a:fillRect/>
          </a:stretch>
        </p:blipFill>
        <p:spPr>
          <a:xfrm>
            <a:off x="6690345" y="1732359"/>
            <a:ext cx="2143125" cy="2857500"/>
          </a:xfrm>
          <a:prstGeom prst="rect">
            <a:avLst/>
          </a:prstGeom>
        </p:spPr>
      </p:pic>
      <p:sp>
        <p:nvSpPr>
          <p:cNvPr id="27" name="Text 20"/>
          <p:cNvSpPr/>
          <p:nvPr/>
        </p:nvSpPr>
        <p:spPr>
          <a:xfrm>
            <a:off x="428625" y="6007894"/>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28" name="Text 21"/>
          <p:cNvSpPr/>
          <p:nvPr/>
        </p:nvSpPr>
        <p:spPr>
          <a:xfrm>
            <a:off x="8649993" y="6007894"/>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7</a:t>
            </a:r>
            <a:endParaRPr lang="en-US" sz="83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5972175"/>
          </a:xfrm>
          <a:prstGeom prst="rect">
            <a:avLst/>
          </a:prstGeom>
        </p:spPr>
      </p:pic>
      <p:sp>
        <p:nvSpPr>
          <p:cNvPr id="3" name="Shape 0"/>
          <p:cNvSpPr/>
          <p:nvPr/>
        </p:nvSpPr>
        <p:spPr>
          <a:xfrm>
            <a:off x="0" y="0"/>
            <a:ext cx="71438" cy="5972175"/>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Future Applications</a:t>
            </a:r>
            <a:endParaRPr lang="en-US" sz="2025" dirty="0"/>
          </a:p>
        </p:txBody>
      </p:sp>
      <p:sp>
        <p:nvSpPr>
          <p:cNvPr id="5" name="Text 2"/>
          <p:cNvSpPr/>
          <p:nvPr/>
        </p:nvSpPr>
        <p:spPr>
          <a:xfrm>
            <a:off x="428625" y="1037630"/>
            <a:ext cx="385006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The MCP server and client architecture opens up numerous </a:t>
            </a:r>
            <a:endParaRPr lang="en-US" sz="1046" dirty="0"/>
          </a:p>
        </p:txBody>
      </p:sp>
      <p:sp>
        <p:nvSpPr>
          <p:cNvPr id="6" name="Text 3"/>
          <p:cNvSpPr/>
          <p:nvPr/>
        </p:nvSpPr>
        <p:spPr>
          <a:xfrm>
            <a:off x="428625" y="1251942"/>
            <a:ext cx="1009417"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possibilities for </a:t>
            </a:r>
            <a:endParaRPr lang="en-US" sz="1046" dirty="0"/>
          </a:p>
        </p:txBody>
      </p:sp>
      <p:sp>
        <p:nvSpPr>
          <p:cNvPr id="7" name="Text 4"/>
          <p:cNvSpPr/>
          <p:nvPr/>
        </p:nvSpPr>
        <p:spPr>
          <a:xfrm>
            <a:off x="1438042" y="1251942"/>
            <a:ext cx="1641360"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extending AI capabilities</a:t>
            </a:r>
            <a:endParaRPr lang="en-US" sz="1046" dirty="0"/>
          </a:p>
        </p:txBody>
      </p:sp>
      <p:sp>
        <p:nvSpPr>
          <p:cNvPr id="8" name="Text 5"/>
          <p:cNvSpPr/>
          <p:nvPr/>
        </p:nvSpPr>
        <p:spPr>
          <a:xfrm>
            <a:off x="3079403" y="1251942"/>
            <a:ext cx="1195155"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beyond basic web </a:t>
            </a:r>
            <a:endParaRPr lang="en-US" sz="1046" dirty="0"/>
          </a:p>
        </p:txBody>
      </p:sp>
      <p:sp>
        <p:nvSpPr>
          <p:cNvPr id="9" name="Text 6"/>
          <p:cNvSpPr/>
          <p:nvPr/>
        </p:nvSpPr>
        <p:spPr>
          <a:xfrm>
            <a:off x="428625" y="1466255"/>
            <a:ext cx="589527"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scraping. </a:t>
            </a:r>
            <a:endParaRPr lang="en-US" sz="1046" dirty="0"/>
          </a:p>
        </p:txBody>
      </p:sp>
      <p:sp>
        <p:nvSpPr>
          <p:cNvPr id="10" name="Text 7"/>
          <p:cNvSpPr/>
          <p:nvPr/>
        </p:nvSpPr>
        <p:spPr>
          <a:xfrm>
            <a:off x="428625" y="1850231"/>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Potential Extensions</a:t>
            </a:r>
            <a:endParaRPr lang="en-US" sz="1350" dirty="0"/>
          </a:p>
        </p:txBody>
      </p:sp>
      <p:pic>
        <p:nvPicPr>
          <p:cNvPr id="11" name="Image 1" descr="preencoded.png">    </p:cNvPr>
          <p:cNvPicPr>
            <a:picLocks noChangeAspect="1"/>
          </p:cNvPicPr>
          <p:nvPr/>
        </p:nvPicPr>
        <p:blipFill>
          <a:blip r:embed="rId2"/>
          <a:stretch>
            <a:fillRect/>
          </a:stretch>
        </p:blipFill>
        <p:spPr>
          <a:xfrm>
            <a:off x="428625" y="2214563"/>
            <a:ext cx="171450" cy="171450"/>
          </a:xfrm>
          <a:prstGeom prst="rect">
            <a:avLst/>
          </a:prstGeom>
        </p:spPr>
      </p:pic>
      <p:sp>
        <p:nvSpPr>
          <p:cNvPr id="12" name="Text 8"/>
          <p:cNvSpPr/>
          <p:nvPr/>
        </p:nvSpPr>
        <p:spPr>
          <a:xfrm>
            <a:off x="707231" y="2223492"/>
            <a:ext cx="1428750" cy="194667"/>
          </a:xfrm>
          <a:prstGeom prst="rect">
            <a:avLst/>
          </a:prstGeom>
          <a:noFill/>
          <a:ln/>
        </p:spPr>
        <p:txBody>
          <a:bodyPr wrap="none" lIns="0" tIns="0" rIns="0" bIns="0" rtlCol="0" anchor="ctr">
            <a:spAutoFit/>
          </a:bodyPr>
          <a:lstStyle/>
          <a:p>
            <a:pPr algn="l" indent="0" marL="0">
              <a:buNone/>
            </a:pPr>
            <a:r>
              <a:rPr lang="en-US" sz="1046" dirty="0">
                <a:solidFill>
                  <a:srgbClr val="FF0000"/>
                </a:solidFill>
                <a:latin typeface="Noto Sans" pitchFamily="34" charset="0"/>
                <a:ea typeface="Noto Sans" pitchFamily="34" charset="-122"/>
                <a:cs typeface="Noto Sans" pitchFamily="34" charset="-120"/>
              </a:rPr>
              <a:t>Data Integration Hub</a:t>
            </a:r>
            <a:endParaRPr lang="en-US" sz="1046" dirty="0"/>
          </a:p>
        </p:txBody>
      </p:sp>
      <p:sp>
        <p:nvSpPr>
          <p:cNvPr id="13" name="Text 9"/>
          <p:cNvSpPr/>
          <p:nvPr/>
        </p:nvSpPr>
        <p:spPr>
          <a:xfrm>
            <a:off x="2135981" y="2223492"/>
            <a:ext cx="2257732"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 Connect to multiple data sources </a:t>
            </a:r>
            <a:endParaRPr lang="en-US" sz="1046" dirty="0"/>
          </a:p>
        </p:txBody>
      </p:sp>
      <p:sp>
        <p:nvSpPr>
          <p:cNvPr id="14" name="Text 10"/>
          <p:cNvSpPr/>
          <p:nvPr/>
        </p:nvSpPr>
        <p:spPr>
          <a:xfrm>
            <a:off x="707231" y="2437805"/>
            <a:ext cx="2065548"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through a unified MCP interface</a:t>
            </a:r>
            <a:endParaRPr lang="en-US" sz="1046" dirty="0"/>
          </a:p>
        </p:txBody>
      </p:sp>
      <p:pic>
        <p:nvPicPr>
          <p:cNvPr id="15" name="Image 2" descr="preencoded.png">    </p:cNvPr>
          <p:cNvPicPr>
            <a:picLocks noChangeAspect="1"/>
          </p:cNvPicPr>
          <p:nvPr/>
        </p:nvPicPr>
        <p:blipFill>
          <a:blip r:embed="rId3"/>
          <a:stretch>
            <a:fillRect/>
          </a:stretch>
        </p:blipFill>
        <p:spPr>
          <a:xfrm>
            <a:off x="428625" y="2750344"/>
            <a:ext cx="171450" cy="171450"/>
          </a:xfrm>
          <a:prstGeom prst="rect">
            <a:avLst/>
          </a:prstGeom>
        </p:spPr>
      </p:pic>
      <p:sp>
        <p:nvSpPr>
          <p:cNvPr id="16" name="Text 11"/>
          <p:cNvSpPr/>
          <p:nvPr/>
        </p:nvSpPr>
        <p:spPr>
          <a:xfrm>
            <a:off x="707231" y="2759273"/>
            <a:ext cx="1379888" cy="194667"/>
          </a:xfrm>
          <a:prstGeom prst="rect">
            <a:avLst/>
          </a:prstGeom>
          <a:noFill/>
          <a:ln/>
        </p:spPr>
        <p:txBody>
          <a:bodyPr wrap="none" lIns="0" tIns="0" rIns="0" bIns="0" rtlCol="0" anchor="ctr">
            <a:spAutoFit/>
          </a:bodyPr>
          <a:lstStyle/>
          <a:p>
            <a:pPr algn="l" indent="0" marL="0">
              <a:buNone/>
            </a:pPr>
            <a:r>
              <a:rPr lang="en-US" sz="1046" dirty="0">
                <a:solidFill>
                  <a:srgbClr val="FF0000"/>
                </a:solidFill>
                <a:latin typeface="Noto Sans" pitchFamily="34" charset="0"/>
                <a:ea typeface="Noto Sans" pitchFamily="34" charset="-122"/>
                <a:cs typeface="Noto Sans" pitchFamily="34" charset="-120"/>
              </a:rPr>
              <a:t>Multi-Agent Systems</a:t>
            </a:r>
            <a:endParaRPr lang="en-US" sz="1046" dirty="0"/>
          </a:p>
        </p:txBody>
      </p:sp>
      <p:sp>
        <p:nvSpPr>
          <p:cNvPr id="17" name="Text 12"/>
          <p:cNvSpPr/>
          <p:nvPr/>
        </p:nvSpPr>
        <p:spPr>
          <a:xfrm>
            <a:off x="2087119" y="2759273"/>
            <a:ext cx="2064265"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 Create specialized agents that </a:t>
            </a:r>
            <a:endParaRPr lang="en-US" sz="1046" dirty="0"/>
          </a:p>
        </p:txBody>
      </p:sp>
      <p:sp>
        <p:nvSpPr>
          <p:cNvPr id="18" name="Text 13"/>
          <p:cNvSpPr/>
          <p:nvPr/>
        </p:nvSpPr>
        <p:spPr>
          <a:xfrm>
            <a:off x="707231" y="2973586"/>
            <a:ext cx="1622217"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collaborate through MCP</a:t>
            </a:r>
            <a:endParaRPr lang="en-US" sz="1046" dirty="0"/>
          </a:p>
        </p:txBody>
      </p:sp>
      <p:pic>
        <p:nvPicPr>
          <p:cNvPr id="19" name="Image 3" descr="preencoded.png">    </p:cNvPr>
          <p:cNvPicPr>
            <a:picLocks noChangeAspect="1"/>
          </p:cNvPicPr>
          <p:nvPr/>
        </p:nvPicPr>
        <p:blipFill>
          <a:blip r:embed="rId4"/>
          <a:stretch>
            <a:fillRect/>
          </a:stretch>
        </p:blipFill>
        <p:spPr>
          <a:xfrm>
            <a:off x="428625" y="3286125"/>
            <a:ext cx="175161" cy="171450"/>
          </a:xfrm>
          <a:prstGeom prst="rect">
            <a:avLst/>
          </a:prstGeom>
        </p:spPr>
      </p:pic>
      <p:sp>
        <p:nvSpPr>
          <p:cNvPr id="20" name="Text 14"/>
          <p:cNvSpPr/>
          <p:nvPr/>
        </p:nvSpPr>
        <p:spPr>
          <a:xfrm>
            <a:off x="710943" y="3295055"/>
            <a:ext cx="1346764" cy="194667"/>
          </a:xfrm>
          <a:prstGeom prst="rect">
            <a:avLst/>
          </a:prstGeom>
          <a:noFill/>
          <a:ln/>
        </p:spPr>
        <p:txBody>
          <a:bodyPr wrap="none" lIns="0" tIns="0" rIns="0" bIns="0" rtlCol="0" anchor="ctr">
            <a:spAutoFit/>
          </a:bodyPr>
          <a:lstStyle/>
          <a:p>
            <a:pPr algn="l" indent="0" marL="0">
              <a:buNone/>
            </a:pPr>
            <a:r>
              <a:rPr lang="en-US" sz="1046" dirty="0">
                <a:solidFill>
                  <a:srgbClr val="FF0000"/>
                </a:solidFill>
                <a:latin typeface="Noto Sans" pitchFamily="34" charset="0"/>
                <a:ea typeface="Noto Sans" pitchFamily="34" charset="-122"/>
                <a:cs typeface="Noto Sans" pitchFamily="34" charset="-120"/>
              </a:rPr>
              <a:t>Process Automation</a:t>
            </a:r>
            <a:endParaRPr lang="en-US" sz="1046" dirty="0"/>
          </a:p>
        </p:txBody>
      </p:sp>
      <p:sp>
        <p:nvSpPr>
          <p:cNvPr id="21" name="Text 15"/>
          <p:cNvSpPr/>
          <p:nvPr/>
        </p:nvSpPr>
        <p:spPr>
          <a:xfrm>
            <a:off x="2057707" y="3295055"/>
            <a:ext cx="2284298"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 Trigger complex workflows based </a:t>
            </a:r>
            <a:endParaRPr lang="en-US" sz="1046" dirty="0"/>
          </a:p>
        </p:txBody>
      </p:sp>
      <p:sp>
        <p:nvSpPr>
          <p:cNvPr id="22" name="Text 16"/>
          <p:cNvSpPr/>
          <p:nvPr/>
        </p:nvSpPr>
        <p:spPr>
          <a:xfrm>
            <a:off x="710943" y="3509367"/>
            <a:ext cx="880969"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on AI analysis</a:t>
            </a:r>
            <a:endParaRPr lang="en-US" sz="1046" dirty="0"/>
          </a:p>
        </p:txBody>
      </p:sp>
      <p:pic>
        <p:nvPicPr>
          <p:cNvPr id="23" name="Image 4" descr="preencoded.png">    </p:cNvPr>
          <p:cNvPicPr>
            <a:picLocks noChangeAspect="1"/>
          </p:cNvPicPr>
          <p:nvPr/>
        </p:nvPicPr>
        <p:blipFill>
          <a:blip r:embed="rId5"/>
          <a:stretch>
            <a:fillRect/>
          </a:stretch>
        </p:blipFill>
        <p:spPr>
          <a:xfrm>
            <a:off x="428625" y="3821906"/>
            <a:ext cx="171450" cy="171450"/>
          </a:xfrm>
          <a:prstGeom prst="rect">
            <a:avLst/>
          </a:prstGeom>
        </p:spPr>
      </p:pic>
      <p:sp>
        <p:nvSpPr>
          <p:cNvPr id="24" name="Text 17"/>
          <p:cNvSpPr/>
          <p:nvPr/>
        </p:nvSpPr>
        <p:spPr>
          <a:xfrm>
            <a:off x="707231" y="3830836"/>
            <a:ext cx="1948262" cy="194667"/>
          </a:xfrm>
          <a:prstGeom prst="rect">
            <a:avLst/>
          </a:prstGeom>
          <a:noFill/>
          <a:ln/>
        </p:spPr>
        <p:txBody>
          <a:bodyPr wrap="none" lIns="0" tIns="0" rIns="0" bIns="0" rtlCol="0" anchor="ctr">
            <a:spAutoFit/>
          </a:bodyPr>
          <a:lstStyle/>
          <a:p>
            <a:pPr algn="l" indent="0" marL="0">
              <a:buNone/>
            </a:pPr>
            <a:r>
              <a:rPr lang="en-US" sz="1046" dirty="0">
                <a:solidFill>
                  <a:srgbClr val="FF0000"/>
                </a:solidFill>
                <a:latin typeface="Noto Sans" pitchFamily="34" charset="0"/>
                <a:ea typeface="Noto Sans" pitchFamily="34" charset="-122"/>
                <a:cs typeface="Noto Sans" pitchFamily="34" charset="-120"/>
              </a:rPr>
              <a:t>Advanced Research Assistant</a:t>
            </a:r>
            <a:endParaRPr lang="en-US" sz="1046" dirty="0"/>
          </a:p>
        </p:txBody>
      </p:sp>
      <p:sp>
        <p:nvSpPr>
          <p:cNvPr id="25" name="Text 18"/>
          <p:cNvSpPr/>
          <p:nvPr/>
        </p:nvSpPr>
        <p:spPr>
          <a:xfrm>
            <a:off x="2655494" y="3830836"/>
            <a:ext cx="1567914"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 - Gather and synthesize </a:t>
            </a:r>
            <a:endParaRPr lang="en-US" sz="1046" dirty="0"/>
          </a:p>
        </p:txBody>
      </p:sp>
      <p:sp>
        <p:nvSpPr>
          <p:cNvPr id="26" name="Text 19"/>
          <p:cNvSpPr/>
          <p:nvPr/>
        </p:nvSpPr>
        <p:spPr>
          <a:xfrm>
            <a:off x="707231" y="4045148"/>
            <a:ext cx="2150576" cy="194667"/>
          </a:xfrm>
          <a:prstGeom prst="rect">
            <a:avLst/>
          </a:prstGeom>
          <a:noFill/>
          <a:ln/>
        </p:spPr>
        <p:txBody>
          <a:bodyPr wrap="none" lIns="0" tIns="0" rIns="0" bIns="0" rtlCol="0" anchor="ctr">
            <a:spAutoFit/>
          </a:bodyPr>
          <a:lstStyle/>
          <a:p>
            <a:pPr algn="l" indent="0" marL="0">
              <a:buNone/>
            </a:pPr>
            <a:r>
              <a:rPr lang="en-US" sz="1046" dirty="0">
                <a:solidFill>
                  <a:srgbClr val="FFFFFF"/>
                </a:solidFill>
                <a:latin typeface="Noto Sans" pitchFamily="34" charset="0"/>
                <a:ea typeface="Noto Sans" pitchFamily="34" charset="-122"/>
                <a:cs typeface="Noto Sans" pitchFamily="34" charset="-120"/>
              </a:rPr>
              <a:t>information from diverse sources</a:t>
            </a:r>
            <a:endParaRPr lang="en-US" sz="1046" dirty="0"/>
          </a:p>
        </p:txBody>
      </p:sp>
      <p:sp>
        <p:nvSpPr>
          <p:cNvPr id="27" name="Text 20"/>
          <p:cNvSpPr/>
          <p:nvPr/>
        </p:nvSpPr>
        <p:spPr>
          <a:xfrm>
            <a:off x="428625" y="4429125"/>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Implementation Roadmap</a:t>
            </a:r>
            <a:endParaRPr lang="en-US" sz="1350" dirty="0"/>
          </a:p>
        </p:txBody>
      </p:sp>
      <p:sp>
        <p:nvSpPr>
          <p:cNvPr id="28" name="Text 21"/>
          <p:cNvSpPr/>
          <p:nvPr/>
        </p:nvSpPr>
        <p:spPr>
          <a:xfrm>
            <a:off x="428625" y="4802386"/>
            <a:ext cx="863696"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Short-term:</a:t>
            </a:r>
            <a:endParaRPr lang="en-US" sz="1046" dirty="0"/>
          </a:p>
        </p:txBody>
      </p:sp>
      <p:sp>
        <p:nvSpPr>
          <p:cNvPr id="29" name="Text 22"/>
          <p:cNvSpPr/>
          <p:nvPr/>
        </p:nvSpPr>
        <p:spPr>
          <a:xfrm>
            <a:off x="1292321" y="4802386"/>
            <a:ext cx="2611487"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Add support for additional data sources</a:t>
            </a:r>
            <a:endParaRPr lang="en-US" sz="1046" dirty="0"/>
          </a:p>
        </p:txBody>
      </p:sp>
      <p:sp>
        <p:nvSpPr>
          <p:cNvPr id="30" name="Text 23"/>
          <p:cNvSpPr/>
          <p:nvPr/>
        </p:nvSpPr>
        <p:spPr>
          <a:xfrm>
            <a:off x="428625" y="5016698"/>
            <a:ext cx="754252"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Mid-term:</a:t>
            </a:r>
            <a:endParaRPr lang="en-US" sz="1046" dirty="0"/>
          </a:p>
        </p:txBody>
      </p:sp>
      <p:sp>
        <p:nvSpPr>
          <p:cNvPr id="31" name="Text 24"/>
          <p:cNvSpPr/>
          <p:nvPr/>
        </p:nvSpPr>
        <p:spPr>
          <a:xfrm>
            <a:off x="1182877" y="5016698"/>
            <a:ext cx="2758939"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Implement caching and result persistence</a:t>
            </a:r>
            <a:endParaRPr lang="en-US" sz="1046" dirty="0"/>
          </a:p>
        </p:txBody>
      </p:sp>
      <p:sp>
        <p:nvSpPr>
          <p:cNvPr id="32" name="Text 25"/>
          <p:cNvSpPr/>
          <p:nvPr/>
        </p:nvSpPr>
        <p:spPr>
          <a:xfrm>
            <a:off x="428625" y="5231011"/>
            <a:ext cx="837409"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 Long-term:</a:t>
            </a:r>
            <a:endParaRPr lang="en-US" sz="1046" dirty="0"/>
          </a:p>
        </p:txBody>
      </p:sp>
      <p:sp>
        <p:nvSpPr>
          <p:cNvPr id="33" name="Text 26"/>
          <p:cNvSpPr/>
          <p:nvPr/>
        </p:nvSpPr>
        <p:spPr>
          <a:xfrm>
            <a:off x="1266034" y="5231011"/>
            <a:ext cx="2844357"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Develop a comprehensive agent ecosystem </a:t>
            </a:r>
            <a:endParaRPr lang="en-US" sz="1046" dirty="0"/>
          </a:p>
        </p:txBody>
      </p:sp>
      <p:sp>
        <p:nvSpPr>
          <p:cNvPr id="34" name="Shape 27"/>
          <p:cNvSpPr/>
          <p:nvPr/>
        </p:nvSpPr>
        <p:spPr>
          <a:xfrm>
            <a:off x="4714875" y="1400175"/>
            <a:ext cx="4000500" cy="3171825"/>
          </a:xfrm>
          <a:prstGeom prst="rect">
            <a:avLst/>
          </a:prstGeom>
          <a:solidFill>
            <a:srgbClr val="FF0000">
              <a:alpha val="5000"/>
            </a:srgbClr>
          </a:solidFill>
          <a:ln w="198">
            <a:solidFill>
              <a:srgbClr val="FF0000"/>
            </a:solidFill>
            <a:prstDash val="solid"/>
          </a:ln>
        </p:spPr>
      </p:sp>
      <p:pic>
        <p:nvPicPr>
          <p:cNvPr id="35" name="Image 5" descr="preencoded.png">    </p:cNvPr>
          <p:cNvPicPr>
            <a:picLocks noChangeAspect="1"/>
          </p:cNvPicPr>
          <p:nvPr/>
        </p:nvPicPr>
        <p:blipFill>
          <a:blip r:embed="rId6"/>
          <a:stretch>
            <a:fillRect/>
          </a:stretch>
        </p:blipFill>
        <p:spPr>
          <a:xfrm>
            <a:off x="4857750" y="1557338"/>
            <a:ext cx="3686175" cy="2857500"/>
          </a:xfrm>
          <a:prstGeom prst="rect">
            <a:avLst/>
          </a:prstGeom>
        </p:spPr>
      </p:pic>
      <p:sp>
        <p:nvSpPr>
          <p:cNvPr id="36" name="Text 28"/>
          <p:cNvSpPr/>
          <p:nvPr/>
        </p:nvSpPr>
        <p:spPr>
          <a:xfrm>
            <a:off x="428625" y="5657850"/>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37" name="Text 29"/>
          <p:cNvSpPr/>
          <p:nvPr/>
        </p:nvSpPr>
        <p:spPr>
          <a:xfrm>
            <a:off x="8649993" y="5657850"/>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8</a:t>
            </a:r>
            <a:endParaRPr lang="en-US" sz="83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9144000" cy="7793831"/>
          </a:xfrm>
          <a:prstGeom prst="rect">
            <a:avLst/>
          </a:prstGeom>
        </p:spPr>
      </p:pic>
      <p:sp>
        <p:nvSpPr>
          <p:cNvPr id="3" name="Shape 0"/>
          <p:cNvSpPr/>
          <p:nvPr/>
        </p:nvSpPr>
        <p:spPr>
          <a:xfrm>
            <a:off x="0" y="0"/>
            <a:ext cx="71438" cy="7793831"/>
          </a:xfrm>
          <a:prstGeom prst="rect">
            <a:avLst/>
          </a:prstGeom>
          <a:solidFill>
            <a:srgbClr val="FF0000"/>
          </a:solidFill>
          <a:ln/>
        </p:spPr>
      </p:sp>
      <p:sp>
        <p:nvSpPr>
          <p:cNvPr id="4" name="Text 1"/>
          <p:cNvSpPr/>
          <p:nvPr/>
        </p:nvSpPr>
        <p:spPr>
          <a:xfrm>
            <a:off x="428625" y="428625"/>
            <a:ext cx="4000500" cy="385763"/>
          </a:xfrm>
          <a:prstGeom prst="rect">
            <a:avLst/>
          </a:prstGeom>
          <a:noFill/>
          <a:ln/>
        </p:spPr>
        <p:txBody>
          <a:bodyPr wrap="none" lIns="0" tIns="0" rIns="0" bIns="0" rtlCol="0" anchor="ctr">
            <a:spAutoFit/>
          </a:bodyPr>
          <a:lstStyle/>
          <a:p>
            <a:pPr indent="0" marL="0">
              <a:buNone/>
            </a:pPr>
            <a:r>
              <a:rPr lang="en-US" sz="2025" b="1" dirty="0">
                <a:solidFill>
                  <a:srgbClr val="FF0000"/>
                </a:solidFill>
                <a:latin typeface="Noto Sans" pitchFamily="34" charset="0"/>
                <a:ea typeface="Noto Sans" pitchFamily="34" charset="-122"/>
                <a:cs typeface="Noto Sans" pitchFamily="34" charset="-120"/>
              </a:rPr>
              <a:t>Conclusion</a:t>
            </a:r>
            <a:endParaRPr lang="en-US" sz="2025" dirty="0"/>
          </a:p>
        </p:txBody>
      </p:sp>
      <p:sp>
        <p:nvSpPr>
          <p:cNvPr id="5" name="Text 2"/>
          <p:cNvSpPr/>
          <p:nvPr/>
        </p:nvSpPr>
        <p:spPr>
          <a:xfrm>
            <a:off x="428625" y="1037630"/>
            <a:ext cx="3628885"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The MCP Server and Client implementation represents a </a:t>
            </a:r>
            <a:endParaRPr lang="en-US" sz="1046" dirty="0"/>
          </a:p>
        </p:txBody>
      </p:sp>
      <p:sp>
        <p:nvSpPr>
          <p:cNvPr id="6" name="Text 3"/>
          <p:cNvSpPr/>
          <p:nvPr/>
        </p:nvSpPr>
        <p:spPr>
          <a:xfrm>
            <a:off x="428625" y="1251942"/>
            <a:ext cx="171265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significant step forward in </a:t>
            </a:r>
            <a:endParaRPr lang="en-US" sz="1046" dirty="0"/>
          </a:p>
        </p:txBody>
      </p:sp>
      <p:sp>
        <p:nvSpPr>
          <p:cNvPr id="7" name="Text 4"/>
          <p:cNvSpPr/>
          <p:nvPr/>
        </p:nvSpPr>
        <p:spPr>
          <a:xfrm>
            <a:off x="2141283" y="1251942"/>
            <a:ext cx="960276"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AI automation</a:t>
            </a:r>
            <a:endParaRPr lang="en-US" sz="1046" dirty="0"/>
          </a:p>
        </p:txBody>
      </p:sp>
      <p:sp>
        <p:nvSpPr>
          <p:cNvPr id="8" name="Text 5"/>
          <p:cNvSpPr/>
          <p:nvPr/>
        </p:nvSpPr>
        <p:spPr>
          <a:xfrm>
            <a:off x="3101560" y="1251942"/>
            <a:ext cx="1029286"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demonstrating </a:t>
            </a:r>
            <a:endParaRPr lang="en-US" sz="1046" dirty="0"/>
          </a:p>
        </p:txBody>
      </p:sp>
      <p:sp>
        <p:nvSpPr>
          <p:cNvPr id="9" name="Text 6"/>
          <p:cNvSpPr/>
          <p:nvPr/>
        </p:nvSpPr>
        <p:spPr>
          <a:xfrm>
            <a:off x="428625" y="1466255"/>
            <a:ext cx="3767351"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how standardized protocols can enable powerful AI-driven </a:t>
            </a:r>
            <a:endParaRPr lang="en-US" sz="1046" dirty="0"/>
          </a:p>
        </p:txBody>
      </p:sp>
      <p:sp>
        <p:nvSpPr>
          <p:cNvPr id="10" name="Text 7"/>
          <p:cNvSpPr/>
          <p:nvPr/>
        </p:nvSpPr>
        <p:spPr>
          <a:xfrm>
            <a:off x="428625" y="1680567"/>
            <a:ext cx="68222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workflows. </a:t>
            </a:r>
            <a:endParaRPr lang="en-US" sz="1046" dirty="0"/>
          </a:p>
        </p:txBody>
      </p:sp>
      <p:sp>
        <p:nvSpPr>
          <p:cNvPr id="11" name="Text 8"/>
          <p:cNvSpPr/>
          <p:nvPr/>
        </p:nvSpPr>
        <p:spPr>
          <a:xfrm>
            <a:off x="428625" y="2064544"/>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Key Benefits</a:t>
            </a:r>
            <a:endParaRPr lang="en-US" sz="1350" dirty="0"/>
          </a:p>
        </p:txBody>
      </p:sp>
      <p:sp>
        <p:nvSpPr>
          <p:cNvPr id="12" name="Shape 9"/>
          <p:cNvSpPr/>
          <p:nvPr/>
        </p:nvSpPr>
        <p:spPr>
          <a:xfrm>
            <a:off x="428625" y="2428875"/>
            <a:ext cx="4000500" cy="1000125"/>
          </a:xfrm>
          <a:prstGeom prst="rect">
            <a:avLst/>
          </a:prstGeom>
          <a:solidFill>
            <a:srgbClr val="FF0000">
              <a:alpha val="10000"/>
            </a:srgbClr>
          </a:solidFill>
          <a:ln/>
        </p:spPr>
      </p:sp>
      <p:sp>
        <p:nvSpPr>
          <p:cNvPr id="13" name="Shape 10"/>
          <p:cNvSpPr/>
          <p:nvPr/>
        </p:nvSpPr>
        <p:spPr>
          <a:xfrm>
            <a:off x="428625" y="2428875"/>
            <a:ext cx="28575" cy="1000125"/>
          </a:xfrm>
          <a:prstGeom prst="rect">
            <a:avLst/>
          </a:prstGeom>
          <a:solidFill>
            <a:srgbClr val="FF0000"/>
          </a:solidFill>
          <a:ln/>
        </p:spPr>
      </p:sp>
      <p:sp>
        <p:nvSpPr>
          <p:cNvPr id="14" name="Text 11"/>
          <p:cNvSpPr/>
          <p:nvPr/>
        </p:nvSpPr>
        <p:spPr>
          <a:xfrm>
            <a:off x="535781" y="2536031"/>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Standardized Communication</a:t>
            </a:r>
            <a:endParaRPr lang="en-US" sz="1046" dirty="0"/>
          </a:p>
        </p:txBody>
      </p:sp>
      <p:sp>
        <p:nvSpPr>
          <p:cNvPr id="15" name="Text 12"/>
          <p:cNvSpPr/>
          <p:nvPr/>
        </p:nvSpPr>
        <p:spPr>
          <a:xfrm>
            <a:off x="535781" y="2786063"/>
            <a:ext cx="3786188" cy="428625"/>
          </a:xfrm>
          <a:prstGeom prst="rect">
            <a:avLst/>
          </a:prstGeom>
          <a:noFill/>
          <a:ln/>
        </p:spPr>
        <p:txBody>
          <a:bodyPr wrap="squar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MCP provides a consistent interface between AI agents and tools, enabling seamless integration.</a:t>
            </a:r>
            <a:endParaRPr lang="en-US" sz="1046" dirty="0"/>
          </a:p>
        </p:txBody>
      </p:sp>
      <p:sp>
        <p:nvSpPr>
          <p:cNvPr id="16" name="Shape 13"/>
          <p:cNvSpPr/>
          <p:nvPr/>
        </p:nvSpPr>
        <p:spPr>
          <a:xfrm>
            <a:off x="428625" y="3536156"/>
            <a:ext cx="4000500" cy="1000125"/>
          </a:xfrm>
          <a:prstGeom prst="rect">
            <a:avLst/>
          </a:prstGeom>
          <a:solidFill>
            <a:srgbClr val="FF0000">
              <a:alpha val="10000"/>
            </a:srgbClr>
          </a:solidFill>
          <a:ln/>
        </p:spPr>
      </p:sp>
      <p:sp>
        <p:nvSpPr>
          <p:cNvPr id="17" name="Shape 14"/>
          <p:cNvSpPr/>
          <p:nvPr/>
        </p:nvSpPr>
        <p:spPr>
          <a:xfrm>
            <a:off x="428625" y="3536156"/>
            <a:ext cx="28575" cy="1000125"/>
          </a:xfrm>
          <a:prstGeom prst="rect">
            <a:avLst/>
          </a:prstGeom>
          <a:solidFill>
            <a:srgbClr val="FF0000"/>
          </a:solidFill>
          <a:ln/>
        </p:spPr>
      </p:sp>
      <p:sp>
        <p:nvSpPr>
          <p:cNvPr id="18" name="Text 15"/>
          <p:cNvSpPr/>
          <p:nvPr/>
        </p:nvSpPr>
        <p:spPr>
          <a:xfrm>
            <a:off x="535781" y="3643313"/>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No-Code Implementation</a:t>
            </a:r>
            <a:endParaRPr lang="en-US" sz="1046" dirty="0"/>
          </a:p>
        </p:txBody>
      </p:sp>
      <p:sp>
        <p:nvSpPr>
          <p:cNvPr id="19" name="Text 16"/>
          <p:cNvSpPr/>
          <p:nvPr/>
        </p:nvSpPr>
        <p:spPr>
          <a:xfrm>
            <a:off x="535781" y="3893344"/>
            <a:ext cx="3786188" cy="428625"/>
          </a:xfrm>
          <a:prstGeom prst="rect">
            <a:avLst/>
          </a:prstGeom>
          <a:noFill/>
          <a:ln/>
        </p:spPr>
        <p:txBody>
          <a:bodyPr wrap="squar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Built entirely with n8n workflows, making it accessible to non-developers.</a:t>
            </a:r>
            <a:endParaRPr lang="en-US" sz="1046" dirty="0"/>
          </a:p>
        </p:txBody>
      </p:sp>
      <p:sp>
        <p:nvSpPr>
          <p:cNvPr id="20" name="Shape 17"/>
          <p:cNvSpPr/>
          <p:nvPr/>
        </p:nvSpPr>
        <p:spPr>
          <a:xfrm>
            <a:off x="428625" y="4643438"/>
            <a:ext cx="4000500" cy="1000125"/>
          </a:xfrm>
          <a:prstGeom prst="rect">
            <a:avLst/>
          </a:prstGeom>
          <a:solidFill>
            <a:srgbClr val="FF0000">
              <a:alpha val="10000"/>
            </a:srgbClr>
          </a:solidFill>
          <a:ln/>
        </p:spPr>
      </p:sp>
      <p:sp>
        <p:nvSpPr>
          <p:cNvPr id="21" name="Shape 18"/>
          <p:cNvSpPr/>
          <p:nvPr/>
        </p:nvSpPr>
        <p:spPr>
          <a:xfrm>
            <a:off x="428625" y="4643438"/>
            <a:ext cx="28575" cy="1000125"/>
          </a:xfrm>
          <a:prstGeom prst="rect">
            <a:avLst/>
          </a:prstGeom>
          <a:solidFill>
            <a:srgbClr val="FF0000"/>
          </a:solidFill>
          <a:ln/>
        </p:spPr>
      </p:sp>
      <p:sp>
        <p:nvSpPr>
          <p:cNvPr id="22" name="Text 19"/>
          <p:cNvSpPr/>
          <p:nvPr/>
        </p:nvSpPr>
        <p:spPr>
          <a:xfrm>
            <a:off x="535781" y="4750594"/>
            <a:ext cx="3786188" cy="214313"/>
          </a:xfrm>
          <a:prstGeom prst="rect">
            <a:avLst/>
          </a:prstGeom>
          <a:noFill/>
          <a:ln/>
        </p:spPr>
        <p:txBody>
          <a:bodyPr wrap="none" lIns="0" tIns="0" rIns="0" bIns="0" rtlCol="0" anchor="ctr">
            <a:spAutoFit/>
          </a:bodyPr>
          <a:lstStyle/>
          <a:p>
            <a:pPr indent="0" marL="0">
              <a:buNone/>
            </a:pPr>
            <a:r>
              <a:rPr lang="en-US" sz="1046" b="1" dirty="0">
                <a:solidFill>
                  <a:srgbClr val="FF0000"/>
                </a:solidFill>
                <a:latin typeface="Noto Sans" pitchFamily="34" charset="0"/>
                <a:ea typeface="Noto Sans" pitchFamily="34" charset="-122"/>
                <a:cs typeface="Noto Sans" pitchFamily="34" charset="-120"/>
              </a:rPr>
              <a:t>Extensible Architecture</a:t>
            </a:r>
            <a:endParaRPr lang="en-US" sz="1046" dirty="0"/>
          </a:p>
        </p:txBody>
      </p:sp>
      <p:sp>
        <p:nvSpPr>
          <p:cNvPr id="23" name="Text 20"/>
          <p:cNvSpPr/>
          <p:nvPr/>
        </p:nvSpPr>
        <p:spPr>
          <a:xfrm>
            <a:off x="535781" y="5000625"/>
            <a:ext cx="3786188" cy="428625"/>
          </a:xfrm>
          <a:prstGeom prst="rect">
            <a:avLst/>
          </a:prstGeom>
          <a:noFill/>
          <a:ln/>
        </p:spPr>
        <p:txBody>
          <a:bodyPr wrap="squar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Easily add new tools and capabilities to expand the system's functionality.</a:t>
            </a:r>
            <a:endParaRPr lang="en-US" sz="1046" dirty="0"/>
          </a:p>
        </p:txBody>
      </p:sp>
      <p:sp>
        <p:nvSpPr>
          <p:cNvPr id="24" name="Text 21"/>
          <p:cNvSpPr/>
          <p:nvPr/>
        </p:nvSpPr>
        <p:spPr>
          <a:xfrm>
            <a:off x="428625" y="5822156"/>
            <a:ext cx="4000500" cy="257175"/>
          </a:xfrm>
          <a:prstGeom prst="rect">
            <a:avLst/>
          </a:prstGeom>
          <a:noFill/>
          <a:ln/>
        </p:spPr>
        <p:txBody>
          <a:bodyPr wrap="none" lIns="85090" tIns="0" rIns="0" bIns="0" rtlCol="0" anchor="ctr">
            <a:spAutoFit/>
          </a:bodyPr>
          <a:lstStyle/>
          <a:p>
            <a:pPr indent="0" marL="0">
              <a:buNone/>
            </a:pPr>
            <a:r>
              <a:rPr lang="en-US" sz="1350" b="1" dirty="0">
                <a:solidFill>
                  <a:srgbClr val="FFFFFF"/>
                </a:solidFill>
                <a:latin typeface="Noto Sans" pitchFamily="34" charset="0"/>
                <a:ea typeface="Noto Sans" pitchFamily="34" charset="-122"/>
                <a:cs typeface="Noto Sans" pitchFamily="34" charset="-120"/>
              </a:rPr>
              <a:t>The Future of AI Automation</a:t>
            </a:r>
            <a:endParaRPr lang="en-US" sz="1350" dirty="0"/>
          </a:p>
        </p:txBody>
      </p:sp>
      <p:sp>
        <p:nvSpPr>
          <p:cNvPr id="25" name="Text 22"/>
          <p:cNvSpPr/>
          <p:nvPr/>
        </p:nvSpPr>
        <p:spPr>
          <a:xfrm>
            <a:off x="428625" y="6195417"/>
            <a:ext cx="2404876"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This implementation showcases how </a:t>
            </a:r>
            <a:endParaRPr lang="en-US" sz="1046" dirty="0"/>
          </a:p>
        </p:txBody>
      </p:sp>
      <p:sp>
        <p:nvSpPr>
          <p:cNvPr id="26" name="Text 23"/>
          <p:cNvSpPr/>
          <p:nvPr/>
        </p:nvSpPr>
        <p:spPr>
          <a:xfrm>
            <a:off x="2833501" y="6195417"/>
            <a:ext cx="1482775"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AI agents can become </a:t>
            </a:r>
            <a:endParaRPr lang="en-US" sz="1046" dirty="0"/>
          </a:p>
        </p:txBody>
      </p:sp>
      <p:sp>
        <p:nvSpPr>
          <p:cNvPr id="27" name="Text 24"/>
          <p:cNvSpPr/>
          <p:nvPr/>
        </p:nvSpPr>
        <p:spPr>
          <a:xfrm>
            <a:off x="428625" y="6409730"/>
            <a:ext cx="991558" cy="194667"/>
          </a:xfrm>
          <a:prstGeom prst="rect">
            <a:avLst/>
          </a:prstGeom>
          <a:noFill/>
          <a:ln/>
        </p:spPr>
        <p:txBody>
          <a:bodyPr wrap="none" lIns="0" tIns="0" rIns="0" bIns="0" rtlCol="0" anchor="ctr">
            <a:spAutoFit/>
          </a:bodyPr>
          <a:lstStyle/>
          <a:p>
            <a:pPr indent="0" marL="0">
              <a:buNone/>
            </a:pPr>
            <a:r>
              <a:rPr lang="en-US" sz="1046" dirty="0">
                <a:solidFill>
                  <a:srgbClr val="FF0000"/>
                </a:solidFill>
                <a:latin typeface="Noto Sans" pitchFamily="34" charset="0"/>
                <a:ea typeface="Noto Sans" pitchFamily="34" charset="-122"/>
                <a:cs typeface="Noto Sans" pitchFamily="34" charset="-120"/>
              </a:rPr>
              <a:t>more powerful</a:t>
            </a:r>
            <a:endParaRPr lang="en-US" sz="1046" dirty="0"/>
          </a:p>
        </p:txBody>
      </p:sp>
      <p:sp>
        <p:nvSpPr>
          <p:cNvPr id="28" name="Text 25"/>
          <p:cNvSpPr/>
          <p:nvPr/>
        </p:nvSpPr>
        <p:spPr>
          <a:xfrm>
            <a:off x="1420183" y="6409730"/>
            <a:ext cx="238188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 by leveraging external tools through </a:t>
            </a:r>
            <a:endParaRPr lang="en-US" sz="1046" dirty="0"/>
          </a:p>
        </p:txBody>
      </p:sp>
      <p:sp>
        <p:nvSpPr>
          <p:cNvPr id="29" name="Text 26"/>
          <p:cNvSpPr/>
          <p:nvPr/>
        </p:nvSpPr>
        <p:spPr>
          <a:xfrm>
            <a:off x="428625" y="6624042"/>
            <a:ext cx="3739893"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standardized protocols, pointing toward a future where AI </a:t>
            </a:r>
            <a:endParaRPr lang="en-US" sz="1046" dirty="0"/>
          </a:p>
        </p:txBody>
      </p:sp>
      <p:sp>
        <p:nvSpPr>
          <p:cNvPr id="30" name="Text 27"/>
          <p:cNvSpPr/>
          <p:nvPr/>
        </p:nvSpPr>
        <p:spPr>
          <a:xfrm>
            <a:off x="428625" y="6838355"/>
            <a:ext cx="3399002"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systems can seamlessly interact with a wide range of </a:t>
            </a:r>
            <a:endParaRPr lang="en-US" sz="1046" dirty="0"/>
          </a:p>
        </p:txBody>
      </p:sp>
      <p:sp>
        <p:nvSpPr>
          <p:cNvPr id="31" name="Text 28"/>
          <p:cNvSpPr/>
          <p:nvPr/>
        </p:nvSpPr>
        <p:spPr>
          <a:xfrm>
            <a:off x="428625" y="7052667"/>
            <a:ext cx="1294888" cy="194667"/>
          </a:xfrm>
          <a:prstGeom prst="rect">
            <a:avLst/>
          </a:prstGeom>
          <a:noFill/>
          <a:ln/>
        </p:spPr>
        <p:txBody>
          <a:bodyPr wrap="none" lIns="0" tIns="0" rIns="0" bIns="0" rtlCol="0" anchor="ctr">
            <a:spAutoFit/>
          </a:bodyPr>
          <a:lstStyle/>
          <a:p>
            <a:pPr indent="0" marL="0">
              <a:buNone/>
            </a:pPr>
            <a:r>
              <a:rPr lang="en-US" sz="1046" dirty="0">
                <a:solidFill>
                  <a:srgbClr val="FFFFFF"/>
                </a:solidFill>
                <a:latin typeface="Noto Sans" pitchFamily="34" charset="0"/>
                <a:ea typeface="Noto Sans" pitchFamily="34" charset="-122"/>
                <a:cs typeface="Noto Sans" pitchFamily="34" charset="-120"/>
              </a:rPr>
              <a:t>specialized services. </a:t>
            </a:r>
            <a:endParaRPr lang="en-US" sz="1046" dirty="0"/>
          </a:p>
        </p:txBody>
      </p:sp>
      <p:sp>
        <p:nvSpPr>
          <p:cNvPr id="32" name="Shape 29"/>
          <p:cNvSpPr/>
          <p:nvPr/>
        </p:nvSpPr>
        <p:spPr>
          <a:xfrm>
            <a:off x="4714875" y="2025253"/>
            <a:ext cx="4000500" cy="2457450"/>
          </a:xfrm>
          <a:prstGeom prst="rect">
            <a:avLst/>
          </a:prstGeom>
          <a:solidFill>
            <a:srgbClr val="FF0000">
              <a:alpha val="5000"/>
            </a:srgbClr>
          </a:solidFill>
          <a:ln w="198">
            <a:solidFill>
              <a:srgbClr val="FF0000"/>
            </a:solidFill>
            <a:prstDash val="solid"/>
          </a:ln>
        </p:spPr>
      </p:sp>
      <p:pic>
        <p:nvPicPr>
          <p:cNvPr id="33" name="Image 1" descr="preencoded.png">    </p:cNvPr>
          <p:cNvPicPr>
            <a:picLocks noChangeAspect="1"/>
          </p:cNvPicPr>
          <p:nvPr/>
        </p:nvPicPr>
        <p:blipFill>
          <a:blip r:embed="rId2"/>
          <a:stretch>
            <a:fillRect/>
          </a:stretch>
        </p:blipFill>
        <p:spPr>
          <a:xfrm>
            <a:off x="4857750" y="2182416"/>
            <a:ext cx="3686175" cy="2143125"/>
          </a:xfrm>
          <a:prstGeom prst="rect">
            <a:avLst/>
          </a:prstGeom>
        </p:spPr>
      </p:pic>
      <p:sp>
        <p:nvSpPr>
          <p:cNvPr id="34" name="Text 30"/>
          <p:cNvSpPr/>
          <p:nvPr/>
        </p:nvSpPr>
        <p:spPr>
          <a:xfrm>
            <a:off x="5377235" y="4861322"/>
            <a:ext cx="2675753" cy="257175"/>
          </a:xfrm>
          <a:prstGeom prst="rect">
            <a:avLst/>
          </a:prstGeom>
          <a:noFill/>
          <a:ln/>
        </p:spPr>
        <p:txBody>
          <a:bodyPr wrap="none" lIns="85090" tIns="0" rIns="0" bIns="0" rtlCol="0" anchor="ctr">
            <a:spAutoFit/>
          </a:bodyPr>
          <a:lstStyle/>
          <a:p>
            <a:pPr algn="ctr" indent="0" marL="0">
              <a:buNone/>
            </a:pPr>
            <a:r>
              <a:rPr lang="en-US" sz="1350" b="1" dirty="0">
                <a:solidFill>
                  <a:srgbClr val="FFFFFF"/>
                </a:solidFill>
                <a:latin typeface="Noto Sans" pitchFamily="34" charset="0"/>
                <a:ea typeface="Noto Sans" pitchFamily="34" charset="-122"/>
                <a:cs typeface="Noto Sans" pitchFamily="34" charset="-120"/>
              </a:rPr>
              <a:t>Contact Information</a:t>
            </a:r>
            <a:endParaRPr lang="en-US" sz="1350" dirty="0"/>
          </a:p>
        </p:txBody>
      </p:sp>
      <p:pic>
        <p:nvPicPr>
          <p:cNvPr id="35" name="Image 2" descr="preencoded.png">    </p:cNvPr>
          <p:cNvPicPr>
            <a:picLocks noChangeAspect="1"/>
          </p:cNvPicPr>
          <p:nvPr/>
        </p:nvPicPr>
        <p:blipFill>
          <a:blip r:embed="rId3"/>
          <a:stretch>
            <a:fillRect/>
          </a:stretch>
        </p:blipFill>
        <p:spPr>
          <a:xfrm>
            <a:off x="5710786" y="5257800"/>
            <a:ext cx="128588" cy="128588"/>
          </a:xfrm>
          <a:prstGeom prst="rect">
            <a:avLst/>
          </a:prstGeom>
        </p:spPr>
      </p:pic>
      <p:sp>
        <p:nvSpPr>
          <p:cNvPr id="36" name="Text 31"/>
          <p:cNvSpPr/>
          <p:nvPr/>
        </p:nvSpPr>
        <p:spPr>
          <a:xfrm>
            <a:off x="5910811" y="5225653"/>
            <a:ext cx="1808597" cy="192881"/>
          </a:xfrm>
          <a:prstGeom prst="rect">
            <a:avLst/>
          </a:prstGeom>
          <a:noFill/>
          <a:ln/>
        </p:spPr>
        <p:txBody>
          <a:bodyPr wrap="none" lIns="0" tIns="0" rIns="0" bIns="0" rtlCol="0" anchor="ctr">
            <a:spAutoFit/>
          </a:bodyPr>
          <a:lstStyle/>
          <a:p>
            <a:pPr algn="ctr" indent="0" marL="0">
              <a:buNone/>
            </a:pPr>
            <a:r>
              <a:rPr lang="en-US" sz="942" dirty="0">
                <a:solidFill>
                  <a:srgbClr val="FFFFFF"/>
                </a:solidFill>
                <a:latin typeface="Noto Sans" pitchFamily="34" charset="0"/>
                <a:ea typeface="Noto Sans" pitchFamily="34" charset="-122"/>
                <a:cs typeface="Noto Sans" pitchFamily="34" charset="-120"/>
              </a:rPr>
              <a:t>abhishek1530002@gmail.com</a:t>
            </a:r>
            <a:endParaRPr lang="en-US" sz="942" dirty="0"/>
          </a:p>
        </p:txBody>
      </p:sp>
      <p:pic>
        <p:nvPicPr>
          <p:cNvPr id="37" name="Image 3" descr="preencoded.png">    </p:cNvPr>
          <p:cNvPicPr>
            <a:picLocks noChangeAspect="1"/>
          </p:cNvPicPr>
          <p:nvPr/>
        </p:nvPicPr>
        <p:blipFill>
          <a:blip r:embed="rId4"/>
          <a:stretch>
            <a:fillRect/>
          </a:stretch>
        </p:blipFill>
        <p:spPr>
          <a:xfrm>
            <a:off x="5377235" y="5522119"/>
            <a:ext cx="125016" cy="128588"/>
          </a:xfrm>
          <a:prstGeom prst="rect">
            <a:avLst/>
          </a:prstGeom>
        </p:spPr>
      </p:pic>
      <p:sp>
        <p:nvSpPr>
          <p:cNvPr id="38" name="Text 32"/>
          <p:cNvSpPr/>
          <p:nvPr/>
        </p:nvSpPr>
        <p:spPr>
          <a:xfrm>
            <a:off x="5573688" y="5489972"/>
            <a:ext cx="2479300" cy="192881"/>
          </a:xfrm>
          <a:prstGeom prst="rect">
            <a:avLst/>
          </a:prstGeom>
          <a:noFill/>
          <a:ln/>
        </p:spPr>
        <p:txBody>
          <a:bodyPr wrap="none" lIns="0" tIns="0" rIns="0" bIns="0" rtlCol="0" anchor="ctr">
            <a:spAutoFit/>
          </a:bodyPr>
          <a:lstStyle/>
          <a:p>
            <a:pPr algn="ctr" indent="0" marL="0">
              <a:buNone/>
            </a:pPr>
            <a:r>
              <a:rPr lang="en-US" sz="942" dirty="0">
                <a:solidFill>
                  <a:srgbClr val="FFFFFF"/>
                </a:solidFill>
                <a:latin typeface="Noto Sans" pitchFamily="34" charset="0"/>
                <a:ea typeface="Noto Sans" pitchFamily="34" charset="-122"/>
                <a:cs typeface="Noto Sans" pitchFamily="34" charset="-120"/>
              </a:rPr>
              <a:t>github.com/dixitabhi1/mcp-n8n-firecrawl</a:t>
            </a:r>
            <a:endParaRPr lang="en-US" sz="942" dirty="0"/>
          </a:p>
        </p:txBody>
      </p:sp>
      <p:sp>
        <p:nvSpPr>
          <p:cNvPr id="39" name="Text 33"/>
          <p:cNvSpPr/>
          <p:nvPr/>
        </p:nvSpPr>
        <p:spPr>
          <a:xfrm>
            <a:off x="428625" y="7479506"/>
            <a:ext cx="2776017" cy="171450"/>
          </a:xfrm>
          <a:prstGeom prst="rect">
            <a:avLst/>
          </a:prstGeom>
          <a:noFill/>
          <a:ln/>
        </p:spPr>
        <p:txBody>
          <a:bodyPr wrap="none" lIns="0" tIns="0" rIns="0" bIns="0" rtlCol="0" anchor="ctr">
            <a:spAutoFit/>
          </a:bodyPr>
          <a:lstStyle/>
          <a:p>
            <a:pPr indent="0" marL="0">
              <a:buNone/>
            </a:pPr>
            <a:r>
              <a:rPr lang="en-US" sz="837" dirty="0">
                <a:solidFill>
                  <a:srgbClr val="666666"/>
                </a:solidFill>
                <a:latin typeface="Noto Sans" pitchFamily="34" charset="0"/>
                <a:ea typeface="Noto Sans" pitchFamily="34" charset="-122"/>
                <a:cs typeface="Noto Sans" pitchFamily="34" charset="-120"/>
              </a:rPr>
              <a:t> MCP Server and Client: The Future of AI Automation </a:t>
            </a:r>
            <a:endParaRPr lang="en-US" sz="837" dirty="0"/>
          </a:p>
        </p:txBody>
      </p:sp>
      <p:sp>
        <p:nvSpPr>
          <p:cNvPr id="40" name="Text 34"/>
          <p:cNvSpPr/>
          <p:nvPr/>
        </p:nvSpPr>
        <p:spPr>
          <a:xfrm>
            <a:off x="8649993" y="7479506"/>
            <a:ext cx="65382" cy="171450"/>
          </a:xfrm>
          <a:prstGeom prst="rect">
            <a:avLst/>
          </a:prstGeom>
          <a:noFill/>
          <a:ln/>
        </p:spPr>
        <p:txBody>
          <a:bodyPr wrap="none" lIns="0" tIns="0" rIns="0" bIns="0" rtlCol="0" anchor="ctr">
            <a:spAutoFit/>
          </a:bodyPr>
          <a:lstStyle/>
          <a:p>
            <a:pPr indent="0" marL="0">
              <a:buNone/>
            </a:pPr>
            <a:r>
              <a:rPr lang="en-US" sz="837" dirty="0">
                <a:solidFill>
                  <a:srgbClr val="FF0000"/>
                </a:solidFill>
                <a:latin typeface="Noto Sans" pitchFamily="34" charset="0"/>
                <a:ea typeface="Noto Sans" pitchFamily="34" charset="-122"/>
                <a:cs typeface="Noto Sans" pitchFamily="34" charset="-120"/>
              </a:rPr>
              <a:t>9</a:t>
            </a:r>
            <a:endParaRPr lang="en-US" sz="83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2025-07-18T07:10:00Z</dcterms:created>
  <dcterms:modified xsi:type="dcterms:W3CDTF">2025-07-18T07:10:00Z</dcterms:modified>
</cp:coreProperties>
</file>