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9"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52"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3"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4"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5"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57"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8"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9"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0"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1"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2"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4"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5"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9"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0"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4"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8"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4"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5"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6"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9"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2"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3"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4"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32"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34"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36"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37"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41"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2"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3"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45"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6"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7"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49"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0"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1"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53"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4"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56"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7"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8"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9"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61"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2"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3"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4"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5"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6"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2"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3"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8"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5"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6"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p>
            <a:pPr algn="r">
              <a:lnSpc>
                <a:spcPct val="100000"/>
              </a:lnSpc>
            </a:pPr>
            <a:r>
              <a:rPr b="0" lang="en-US" sz="5400" spc="-1" strike="noStrike">
                <a:solidFill>
                  <a:srgbClr val="90c226"/>
                </a:solidFill>
                <a:latin typeface="Trebuchet MS"/>
              </a:rPr>
              <a:t>Click to edit Master title style</a:t>
            </a:r>
            <a:endParaRPr b="0" lang="en-US" sz="5400" spc="-1" strike="noStrike">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p>
            <a:pPr algn="r">
              <a:lnSpc>
                <a:spcPct val="100000"/>
              </a:lnSpc>
            </a:pPr>
            <a:fld id="{2940ED1E-FFAB-4607-8A55-5824339AF45C}" type="datetime">
              <a:rPr b="0" lang="en-IN" sz="900" spc="-1" strike="noStrike">
                <a:solidFill>
                  <a:srgbClr val="8b8b8b"/>
                </a:solidFill>
                <a:latin typeface="Trebuchet MS"/>
              </a:rPr>
              <a:t>02/01/22</a:t>
            </a:fld>
            <a:endParaRPr b="0" lang="en-IN" sz="900" spc="-1" strike="noStrike">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p>
            <a:endParaRPr b="0" lang="en-IN" sz="2400" spc="-1" strike="noStrike">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p>
            <a:pPr algn="r">
              <a:lnSpc>
                <a:spcPct val="100000"/>
              </a:lnSpc>
            </a:pPr>
            <a:fld id="{78BAFCAD-9AF4-4168-9DF3-37796220DE85}" type="slidenum">
              <a:rPr b="0" lang="en-IN" sz="900" spc="-1" strike="noStrike">
                <a:solidFill>
                  <a:srgbClr val="90c226"/>
                </a:solidFill>
                <a:latin typeface="Trebuchet MS"/>
              </a:rPr>
              <a:t>1</a:t>
            </a:fld>
            <a:endParaRPr b="0" lang="en-IN" sz="900" spc="-1" strike="noStrike">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dt"/>
          </p:nvPr>
        </p:nvSpPr>
        <p:spPr>
          <a:xfrm>
            <a:off x="7205040" y="6041520"/>
            <a:ext cx="911520" cy="364680"/>
          </a:xfrm>
          <a:prstGeom prst="rect">
            <a:avLst/>
          </a:prstGeom>
        </p:spPr>
        <p:txBody>
          <a:bodyPr anchor="ctr"/>
          <a:p>
            <a:pPr algn="r">
              <a:lnSpc>
                <a:spcPct val="100000"/>
              </a:lnSpc>
            </a:pPr>
            <a:fld id="{8D52787B-2493-4B88-92E3-46F94E827834}" type="datetime">
              <a:rPr b="0" lang="en-IN" sz="900" spc="-1" strike="noStrike">
                <a:solidFill>
                  <a:srgbClr val="8b8b8b"/>
                </a:solidFill>
                <a:latin typeface="Trebuchet MS"/>
              </a:rPr>
              <a:t>02/01/22</a:t>
            </a:fld>
            <a:endParaRPr b="0" lang="en-IN" sz="900" spc="-1" strike="noStrike">
              <a:latin typeface="Times New Roman"/>
            </a:endParaRPr>
          </a:p>
        </p:txBody>
      </p:sp>
      <p:sp>
        <p:nvSpPr>
          <p:cNvPr id="75" name="PlaceHolder 13"/>
          <p:cNvSpPr>
            <a:spLocks noGrp="1"/>
          </p:cNvSpPr>
          <p:nvPr>
            <p:ph type="ftr"/>
          </p:nvPr>
        </p:nvSpPr>
        <p:spPr>
          <a:xfrm>
            <a:off x="677160" y="6041520"/>
            <a:ext cx="6297120" cy="364680"/>
          </a:xfrm>
          <a:prstGeom prst="rect">
            <a:avLst/>
          </a:prstGeom>
        </p:spPr>
        <p:txBody>
          <a:bodyPr anchor="ctr"/>
          <a:p>
            <a:endParaRPr b="0" lang="en-IN" sz="2400" spc="-1" strike="noStrike">
              <a:latin typeface="Times New Roman"/>
            </a:endParaRPr>
          </a:p>
        </p:txBody>
      </p:sp>
      <p:sp>
        <p:nvSpPr>
          <p:cNvPr id="76" name="PlaceHolder 14"/>
          <p:cNvSpPr>
            <a:spLocks noGrp="1"/>
          </p:cNvSpPr>
          <p:nvPr>
            <p:ph type="sldNum"/>
          </p:nvPr>
        </p:nvSpPr>
        <p:spPr>
          <a:xfrm>
            <a:off x="8590680" y="6041520"/>
            <a:ext cx="682920" cy="364680"/>
          </a:xfrm>
          <a:prstGeom prst="rect">
            <a:avLst/>
          </a:prstGeom>
        </p:spPr>
        <p:txBody>
          <a:bodyPr anchor="ctr"/>
          <a:p>
            <a:pPr algn="r">
              <a:lnSpc>
                <a:spcPct val="100000"/>
              </a:lnSpc>
            </a:pPr>
            <a:fld id="{A349B149-0DF9-4A56-9EAC-978D9E40F1CE}" type="slidenum">
              <a:rPr b="0" lang="en-IN" sz="900" spc="-1" strike="noStrike">
                <a:solidFill>
                  <a:srgbClr val="90c226"/>
                </a:solidFill>
                <a:latin typeface="Trebuchet MS"/>
              </a:rPr>
              <a:t>1</a:t>
            </a:fld>
            <a:endParaRPr b="0" lang="en-IN" sz="900" spc="-1" strike="noStrike">
              <a:latin typeface="Times New Roman"/>
            </a:endParaRPr>
          </a:p>
        </p:txBody>
      </p:sp>
      <p:sp>
        <p:nvSpPr>
          <p:cNvPr id="77" name="PlaceHolder 15"/>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Trebuchet MS"/>
              </a:rPr>
              <a:t>Click to edit the title text format</a:t>
            </a:r>
            <a:endParaRPr b="0" lang="en-US" sz="1800" spc="-1" strike="noStrike">
              <a:solidFill>
                <a:srgbClr val="000000"/>
              </a:solidFill>
              <a:latin typeface="Trebuchet MS"/>
            </a:endParaRPr>
          </a:p>
        </p:txBody>
      </p:sp>
      <p:sp>
        <p:nvSpPr>
          <p:cNvPr id="78" name="PlaceHolder 1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5" name="Group 1"/>
          <p:cNvGrpSpPr/>
          <p:nvPr/>
        </p:nvGrpSpPr>
        <p:grpSpPr>
          <a:xfrm>
            <a:off x="0" y="-8640"/>
            <a:ext cx="12191760" cy="6866640"/>
            <a:chOff x="0" y="-8640"/>
            <a:chExt cx="12191760" cy="6866640"/>
          </a:xfrm>
        </p:grpSpPr>
        <p:sp>
          <p:nvSpPr>
            <p:cNvPr id="116"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7"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18"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6" name="PlaceHolder 12"/>
          <p:cNvSpPr>
            <a:spLocks noGrp="1"/>
          </p:cNvSpPr>
          <p:nvPr>
            <p:ph type="title"/>
          </p:nvPr>
        </p:nvSpPr>
        <p:spPr>
          <a:xfrm>
            <a:off x="677160" y="609480"/>
            <a:ext cx="8596440" cy="1320480"/>
          </a:xfrm>
          <a:prstGeom prst="rect">
            <a:avLst/>
          </a:prstGeom>
        </p:spPr>
        <p:txBody>
          <a:bodyPr>
            <a:normAutofit/>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127" name="PlaceHolder 13"/>
          <p:cNvSpPr>
            <a:spLocks noGrp="1"/>
          </p:cNvSpPr>
          <p:nvPr>
            <p:ph type="body"/>
          </p:nvPr>
        </p:nvSpPr>
        <p:spPr>
          <a:xfrm>
            <a:off x="677160" y="2160720"/>
            <a:ext cx="8596440" cy="3880440"/>
          </a:xfrm>
          <a:prstGeom prst="rect">
            <a:avLst/>
          </a:prstGeom>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Click to edit Master text styles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128" name="PlaceHolder 14"/>
          <p:cNvSpPr>
            <a:spLocks noGrp="1"/>
          </p:cNvSpPr>
          <p:nvPr>
            <p:ph type="dt"/>
          </p:nvPr>
        </p:nvSpPr>
        <p:spPr>
          <a:xfrm>
            <a:off x="7205040" y="6041520"/>
            <a:ext cx="911520" cy="364680"/>
          </a:xfrm>
          <a:prstGeom prst="rect">
            <a:avLst/>
          </a:prstGeom>
        </p:spPr>
        <p:txBody>
          <a:bodyPr anchor="ctr"/>
          <a:p>
            <a:pPr algn="r">
              <a:lnSpc>
                <a:spcPct val="100000"/>
              </a:lnSpc>
            </a:pPr>
            <a:fld id="{92F7EC98-E9EA-4C9A-8BEC-DEA703A50D2F}" type="datetime">
              <a:rPr b="0" lang="en-IN" sz="900" spc="-1" strike="noStrike">
                <a:solidFill>
                  <a:srgbClr val="8b8b8b"/>
                </a:solidFill>
                <a:latin typeface="Trebuchet MS"/>
              </a:rPr>
              <a:t>02/01/22</a:t>
            </a:fld>
            <a:endParaRPr b="0" lang="en-IN" sz="900" spc="-1" strike="noStrike">
              <a:latin typeface="Times New Roman"/>
            </a:endParaRPr>
          </a:p>
        </p:txBody>
      </p:sp>
      <p:sp>
        <p:nvSpPr>
          <p:cNvPr id="129" name="PlaceHolder 15"/>
          <p:cNvSpPr>
            <a:spLocks noGrp="1"/>
          </p:cNvSpPr>
          <p:nvPr>
            <p:ph type="ftr"/>
          </p:nvPr>
        </p:nvSpPr>
        <p:spPr>
          <a:xfrm>
            <a:off x="677160" y="6041520"/>
            <a:ext cx="6297120" cy="364680"/>
          </a:xfrm>
          <a:prstGeom prst="rect">
            <a:avLst/>
          </a:prstGeom>
        </p:spPr>
        <p:txBody>
          <a:bodyPr anchor="ctr"/>
          <a:p>
            <a:endParaRPr b="0" lang="en-IN" sz="2400" spc="-1" strike="noStrike">
              <a:latin typeface="Times New Roman"/>
            </a:endParaRPr>
          </a:p>
        </p:txBody>
      </p:sp>
      <p:sp>
        <p:nvSpPr>
          <p:cNvPr id="130" name="PlaceHolder 16"/>
          <p:cNvSpPr>
            <a:spLocks noGrp="1"/>
          </p:cNvSpPr>
          <p:nvPr>
            <p:ph type="sldNum"/>
          </p:nvPr>
        </p:nvSpPr>
        <p:spPr>
          <a:xfrm>
            <a:off x="8590680" y="6041520"/>
            <a:ext cx="682920" cy="364680"/>
          </a:xfrm>
          <a:prstGeom prst="rect">
            <a:avLst/>
          </a:prstGeom>
        </p:spPr>
        <p:txBody>
          <a:bodyPr anchor="ctr"/>
          <a:p>
            <a:pPr algn="r">
              <a:lnSpc>
                <a:spcPct val="100000"/>
              </a:lnSpc>
            </a:pPr>
            <a:fld id="{67F54A02-0B35-4D0C-85ED-36230245DBDA}" type="slidenum">
              <a:rPr b="0" lang="en-IN" sz="900" spc="-1" strike="noStrike">
                <a:solidFill>
                  <a:srgbClr val="90c226"/>
                </a:solidFill>
                <a:latin typeface="Trebuchet MS"/>
              </a:rPr>
              <a:t>1</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hyperlink" Target="https://en.wikipedia.org/wiki/Graph_(discrete_mathematics)" TargetMode="External"/><Relationship Id="rId2" Type="http://schemas.openxmlformats.org/officeDocument/2006/relationships/hyperlink" Target="https://en.wikipedia.org/wiki/Graph_(discrete_mathematics)" TargetMode="External"/><Relationship Id="rId3" Type="http://schemas.openxmlformats.org/officeDocument/2006/relationships/hyperlink" Target="https://en.wikipedia.org/wiki/Computer_file" TargetMode="External"/><Relationship Id="rId4" Type="http://schemas.openxmlformats.org/officeDocument/2006/relationships/hyperlink" Target="https://en.wikipedia.org/wiki/Computer_file" TargetMode="External"/><Relationship Id="rId5" Type="http://schemas.openxmlformats.org/officeDocument/2006/relationships/hyperlink" Target="https://en.wikipedia.org/wiki/File_extension" TargetMode="External"/><Relationship Id="rId6" Type="http://schemas.openxmlformats.org/officeDocument/2006/relationships/hyperlink" Target="https://en.wikipedia.org/wiki/File_extension" TargetMode="External"/><Relationship Id="rId7"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1506960" y="2404440"/>
            <a:ext cx="7766640" cy="1645920"/>
          </a:xfrm>
          <a:prstGeom prst="rect">
            <a:avLst/>
          </a:prstGeom>
          <a:noFill/>
          <a:ln>
            <a:noFill/>
          </a:ln>
        </p:spPr>
        <p:txBody>
          <a:bodyPr anchor="b"/>
          <a:p>
            <a:pPr algn="r">
              <a:lnSpc>
                <a:spcPct val="100000"/>
              </a:lnSpc>
            </a:pPr>
            <a:r>
              <a:rPr b="0" lang="en-US" sz="5400" spc="-1" strike="noStrike">
                <a:solidFill>
                  <a:srgbClr val="90c226"/>
                </a:solidFill>
                <a:latin typeface="Trebuchet MS"/>
              </a:rPr>
              <a:t>Compiler Design using PLY language</a:t>
            </a:r>
            <a:endParaRPr b="0" lang="en-US" sz="5400" spc="-1" strike="noStrike">
              <a:solidFill>
                <a:srgbClr val="000000"/>
              </a:solidFill>
              <a:latin typeface="Trebuchet MS"/>
            </a:endParaRPr>
          </a:p>
        </p:txBody>
      </p:sp>
      <p:sp>
        <p:nvSpPr>
          <p:cNvPr id="168" name="TextShape 2"/>
          <p:cNvSpPr txBox="1"/>
          <p:nvPr/>
        </p:nvSpPr>
        <p:spPr>
          <a:xfrm>
            <a:off x="1506960" y="4050720"/>
            <a:ext cx="7766640" cy="1096560"/>
          </a:xfrm>
          <a:prstGeom prst="rect">
            <a:avLst/>
          </a:prstGeom>
          <a:noFill/>
          <a:ln>
            <a:noFill/>
          </a:ln>
        </p:spPr>
        <p:txBody>
          <a:bodyPr>
            <a:normAutofit/>
          </a:bodyPr>
          <a:p>
            <a:pPr algn="r">
              <a:lnSpc>
                <a:spcPct val="100000"/>
              </a:lnSpc>
              <a:spcBef>
                <a:spcPts val="1001"/>
              </a:spcBef>
            </a:pPr>
            <a:r>
              <a:rPr b="0" lang="en-IN" sz="1800" spc="-1" strike="noStrike">
                <a:solidFill>
                  <a:srgbClr val="808080"/>
                </a:solidFill>
                <a:latin typeface="Trebuchet MS"/>
              </a:rPr>
              <a:t>Presented by:</a:t>
            </a:r>
            <a:endParaRPr b="0" lang="en-IN" sz="1800" spc="-1" strike="noStrike">
              <a:latin typeface="Arial"/>
            </a:endParaRPr>
          </a:p>
          <a:p>
            <a:pPr algn="r">
              <a:lnSpc>
                <a:spcPct val="100000"/>
              </a:lnSpc>
              <a:spcBef>
                <a:spcPts val="1001"/>
              </a:spcBef>
            </a:pPr>
            <a:r>
              <a:rPr b="0" lang="en-IN" sz="1800" spc="-1" strike="noStrike">
                <a:solidFill>
                  <a:srgbClr val="808080"/>
                </a:solidFill>
                <a:latin typeface="Trebuchet MS"/>
              </a:rPr>
              <a:t>Aditya Dixit</a:t>
            </a:r>
            <a:endParaRPr b="0" lang="en-IN" sz="1800" spc="-1" strike="noStrike">
              <a:latin typeface="Arial"/>
            </a:endParaRPr>
          </a:p>
          <a:p>
            <a:pPr algn="r">
              <a:lnSpc>
                <a:spcPct val="100000"/>
              </a:lnSpc>
              <a:spcBef>
                <a:spcPts val="1001"/>
              </a:spcBef>
            </a:pPr>
            <a:endParaRPr b="0" lang="en-IN" sz="1800" spc="-1" strike="noStrike">
              <a:latin typeface="Arial"/>
            </a:endParaRPr>
          </a:p>
          <a:p>
            <a:pPr algn="r">
              <a:lnSpc>
                <a:spcPct val="100000"/>
              </a:lnSpc>
              <a:spcBef>
                <a:spcPts val="1001"/>
              </a:spcBef>
            </a:pPr>
            <a:endParaRPr b="0" lang="en-IN" sz="1800" spc="-1" strike="noStrike">
              <a:latin typeface="Arial"/>
            </a:endParaRPr>
          </a:p>
          <a:p>
            <a:pPr algn="r">
              <a:lnSpc>
                <a:spcPct val="100000"/>
              </a:lnSpc>
              <a:spcBef>
                <a:spcPts val="1001"/>
              </a:spcBef>
            </a:pP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9" name="Slide" descr=""/>
          <p:cNvPicPr/>
          <p:nvPr/>
        </p:nvPicPr>
        <p:blipFill>
          <a:blip r:embed="rId1"/>
          <a:srcRect l="0" t="4396" r="9164" b="4490"/>
          <a:stretch/>
        </p:blipFill>
        <p:spPr>
          <a:xfrm>
            <a:off x="1905120" y="575640"/>
            <a:ext cx="8305560" cy="62481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1506960" y="2404440"/>
            <a:ext cx="7766640" cy="1645920"/>
          </a:xfrm>
          <a:prstGeom prst="rect">
            <a:avLst/>
          </a:prstGeom>
          <a:noFill/>
          <a:ln>
            <a:noFill/>
          </a:ln>
        </p:spPr>
        <p:txBody>
          <a:bodyPr anchor="b"/>
          <a:p>
            <a:pPr algn="r">
              <a:lnSpc>
                <a:spcPct val="100000"/>
              </a:lnSpc>
            </a:pPr>
            <a:r>
              <a:rPr b="0" lang="en-US" sz="5400" spc="-1" strike="noStrike">
                <a:solidFill>
                  <a:srgbClr val="90c226"/>
                </a:solidFill>
                <a:latin typeface="Trebuchet MS"/>
              </a:rPr>
              <a:t>Implementation mechanism for problems</a:t>
            </a:r>
            <a:endParaRPr b="0" lang="en-US" sz="5400" spc="-1" strike="noStrike">
              <a:solidFill>
                <a:srgbClr val="000000"/>
              </a:solidFill>
              <a:latin typeface="Trebuchet MS"/>
            </a:endParaRPr>
          </a:p>
        </p:txBody>
      </p:sp>
      <p:sp>
        <p:nvSpPr>
          <p:cNvPr id="181" name="TextShape 2"/>
          <p:cNvSpPr txBox="1"/>
          <p:nvPr/>
        </p:nvSpPr>
        <p:spPr>
          <a:xfrm>
            <a:off x="1506960" y="4050720"/>
            <a:ext cx="7766640" cy="1096560"/>
          </a:xfrm>
          <a:prstGeom prst="rect">
            <a:avLst/>
          </a:prstGeom>
          <a:noFill/>
          <a:ln>
            <a:noFill/>
          </a:ln>
        </p:spPr>
        <p:txBody>
          <a:bodyPr/>
          <a:p>
            <a:pPr algn="ctr"/>
            <a:endParaRPr b="0" lang="en-IN"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Slide" descr=""/>
          <p:cNvPicPr/>
          <p:nvPr/>
        </p:nvPicPr>
        <p:blipFill>
          <a:blip r:embed="rId1"/>
          <a:srcRect l="0" t="4302" r="8336" b="5698"/>
          <a:stretch/>
        </p:blipFill>
        <p:spPr>
          <a:xfrm>
            <a:off x="1905120" y="380880"/>
            <a:ext cx="8381520" cy="61718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3" name="Slide" descr=""/>
          <p:cNvPicPr/>
          <p:nvPr/>
        </p:nvPicPr>
        <p:blipFill>
          <a:blip r:embed="rId1"/>
          <a:srcRect l="0" t="4302" r="8336" b="6802"/>
          <a:stretch/>
        </p:blipFill>
        <p:spPr>
          <a:xfrm>
            <a:off x="1981080" y="380880"/>
            <a:ext cx="8381520" cy="60955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Slide" descr=""/>
          <p:cNvPicPr/>
          <p:nvPr/>
        </p:nvPicPr>
        <p:blipFill>
          <a:blip r:embed="rId1"/>
          <a:srcRect l="0" t="4625" r="6664" b="7885"/>
          <a:stretch/>
        </p:blipFill>
        <p:spPr>
          <a:xfrm>
            <a:off x="1828800" y="533520"/>
            <a:ext cx="8534160" cy="601956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5" name="Slide" descr=""/>
          <p:cNvPicPr/>
          <p:nvPr/>
        </p:nvPicPr>
        <p:blipFill>
          <a:blip r:embed="rId1"/>
          <a:srcRect l="0" t="4302" r="7500" b="5698"/>
          <a:stretch/>
        </p:blipFill>
        <p:spPr>
          <a:xfrm>
            <a:off x="1752480" y="380880"/>
            <a:ext cx="8457840" cy="5072040"/>
          </a:xfrm>
          <a:prstGeom prst="rect">
            <a:avLst/>
          </a:prstGeom>
          <a:ln>
            <a:noFill/>
          </a:ln>
        </p:spPr>
      </p:pic>
      <p:sp>
        <p:nvSpPr>
          <p:cNvPr id="186" name="CustomShape 1"/>
          <p:cNvSpPr/>
          <p:nvPr/>
        </p:nvSpPr>
        <p:spPr>
          <a:xfrm>
            <a:off x="3505320" y="5638680"/>
            <a:ext cx="5257440" cy="5169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800" spc="-1" strike="noStrike">
                <a:solidFill>
                  <a:srgbClr val="000000"/>
                </a:solidFill>
                <a:latin typeface="Trebuchet MS"/>
              </a:rPr>
              <a:t>Compiler as solution </a:t>
            </a:r>
            <a:endParaRPr b="0" lang="en-IN" sz="2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Compiler Definition</a:t>
            </a:r>
            <a:endParaRPr b="0" lang="en-US" sz="3600" spc="-1" strike="noStrike">
              <a:solidFill>
                <a:srgbClr val="000000"/>
              </a:solidFill>
              <a:latin typeface="Trebuchet MS"/>
            </a:endParaRPr>
          </a:p>
        </p:txBody>
      </p:sp>
      <p:sp>
        <p:nvSpPr>
          <p:cNvPr id="188" name="TextShape 2"/>
          <p:cNvSpPr txBox="1"/>
          <p:nvPr/>
        </p:nvSpPr>
        <p:spPr>
          <a:xfrm>
            <a:off x="677160" y="2160720"/>
            <a:ext cx="8596440" cy="3880440"/>
          </a:xfrm>
          <a:prstGeom prst="rect">
            <a:avLst/>
          </a:prstGeom>
          <a:noFill/>
          <a:ln>
            <a:noFill/>
          </a:ln>
        </p:spPr>
        <p:txBody>
          <a:bodyPr>
            <a:normAutofit/>
          </a:bodyPr>
          <a:p>
            <a:pPr>
              <a:lnSpc>
                <a:spcPct val="100000"/>
              </a:lnSpc>
              <a:spcBef>
                <a:spcPts val="1001"/>
              </a:spcBef>
            </a:pPr>
            <a:r>
              <a:rPr b="0" lang="en-US" sz="3200" spc="-1" strike="noStrike">
                <a:solidFill>
                  <a:srgbClr val="404040"/>
                </a:solidFill>
                <a:latin typeface="Trebuchet MS"/>
              </a:rPr>
              <a:t>A compiler is computer software that transforms computer code written in one programming language (the source language) into another programming language (the target language). </a:t>
            </a:r>
            <a:endParaRPr b="0" lang="en-US" sz="3200" spc="-1" strike="noStrike">
              <a:solidFill>
                <a:srgbClr val="404040"/>
              </a:solidFill>
              <a:latin typeface="Trebuchet MS"/>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Statement of the problem</a:t>
            </a:r>
            <a:endParaRPr b="0" lang="en-US" sz="3600" spc="-1" strike="noStrike">
              <a:solidFill>
                <a:srgbClr val="000000"/>
              </a:solidFill>
              <a:latin typeface="Trebuchet MS"/>
            </a:endParaRPr>
          </a:p>
        </p:txBody>
      </p:sp>
      <p:sp>
        <p:nvSpPr>
          <p:cNvPr id="190" name="TextShape 2"/>
          <p:cNvSpPr txBox="1"/>
          <p:nvPr/>
        </p:nvSpPr>
        <p:spPr>
          <a:xfrm>
            <a:off x="677160" y="2160720"/>
            <a:ext cx="8596440" cy="3880440"/>
          </a:xfrm>
          <a:prstGeom prst="rect">
            <a:avLst/>
          </a:prstGeom>
          <a:noFill/>
          <a:ln>
            <a:noFill/>
          </a:ln>
        </p:spPr>
        <p:txBody>
          <a:bodyPr/>
          <a:p>
            <a:pPr>
              <a:lnSpc>
                <a:spcPct val="100000"/>
              </a:lnSpc>
              <a:spcBef>
                <a:spcPts val="1001"/>
              </a:spcBef>
            </a:pPr>
            <a:r>
              <a:rPr b="0" lang="en-US" sz="1800" spc="-1" strike="noStrike">
                <a:solidFill>
                  <a:srgbClr val="404040"/>
                </a:solidFill>
                <a:latin typeface="Trebuchet MS"/>
              </a:rPr>
              <a:t>As per the user point of view, there is need of at least two things in any of these tool:</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 </a:t>
            </a:r>
            <a:r>
              <a:rPr b="0" lang="en-US" sz="1800" spc="-1" strike="noStrike">
                <a:solidFill>
                  <a:srgbClr val="404040"/>
                </a:solidFill>
                <a:latin typeface="Trebuchet MS"/>
              </a:rPr>
              <a:t>Firstly, </a:t>
            </a:r>
            <a:r>
              <a:rPr b="1" lang="en-US" sz="1800" spc="-1" strike="noStrike">
                <a:solidFill>
                  <a:srgbClr val="404040"/>
                </a:solidFill>
                <a:latin typeface="Trebuchet MS"/>
              </a:rPr>
              <a:t>the tools should be easy to understand and implement</a:t>
            </a:r>
            <a:r>
              <a:rPr b="0" lang="en-US" sz="1800" spc="-1" strike="noStrike">
                <a:solidFill>
                  <a:srgbClr val="404040"/>
                </a:solidFill>
                <a:latin typeface="Trebuchet MS"/>
              </a:rPr>
              <a:t>.</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 </a:t>
            </a:r>
            <a:r>
              <a:rPr b="0" lang="en-US" sz="1800" spc="-1" strike="noStrike">
                <a:solidFill>
                  <a:srgbClr val="404040"/>
                </a:solidFill>
                <a:latin typeface="Trebuchet MS"/>
              </a:rPr>
              <a:t>Secondly, </a:t>
            </a:r>
            <a:r>
              <a:rPr b="1" lang="en-US" sz="1800" spc="-1" strike="noStrike">
                <a:solidFill>
                  <a:srgbClr val="404040"/>
                </a:solidFill>
                <a:latin typeface="Trebuchet MS"/>
              </a:rPr>
              <a:t>it should provide a different interface for lexical phase and syntax as well as sematic analysis phase.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So the problem is to provide to user with such a compiler designing tool which could provide both of these least requirements. </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Objective </a:t>
            </a:r>
            <a:endParaRPr b="0" lang="en-US" sz="3600" spc="-1" strike="noStrike">
              <a:solidFill>
                <a:srgbClr val="000000"/>
              </a:solidFill>
              <a:latin typeface="Trebuchet MS"/>
            </a:endParaRPr>
          </a:p>
        </p:txBody>
      </p:sp>
      <p:sp>
        <p:nvSpPr>
          <p:cNvPr id="192" name="TextShape 2"/>
          <p:cNvSpPr txBox="1"/>
          <p:nvPr/>
        </p:nvSpPr>
        <p:spPr>
          <a:xfrm>
            <a:off x="677160" y="2160720"/>
            <a:ext cx="8596440" cy="3880440"/>
          </a:xfrm>
          <a:prstGeom prst="rect">
            <a:avLst/>
          </a:prstGeom>
          <a:noFill/>
          <a:ln>
            <a:noFill/>
          </a:ln>
        </p:spPr>
        <p:txBody>
          <a:bodyPr/>
          <a:p>
            <a:pPr>
              <a:lnSpc>
                <a:spcPct val="100000"/>
              </a:lnSpc>
              <a:spcBef>
                <a:spcPts val="1001"/>
              </a:spcBef>
            </a:pPr>
            <a:r>
              <a:rPr b="0" lang="en-US" sz="1800" spc="-1" strike="noStrike">
                <a:solidFill>
                  <a:srgbClr val="404040"/>
                </a:solidFill>
                <a:latin typeface="Trebuchet MS"/>
              </a:rPr>
              <a:t>The main objective of the project is to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design a source-to-source compiler which can be used to translate the program written in PLY++ framework into PLY framework program which is further interpreted using Python Lex and Yacc to give the required compiler described in PLY++ program.</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main purpose of the project is to provide a compiler designing tool which can be easily understood by its user and along with that it should provide interface for different phases of compiler especially lexical analysis phase and syntax analysis phase.</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1506960" y="2404440"/>
            <a:ext cx="7766640" cy="1645920"/>
          </a:xfrm>
          <a:prstGeom prst="rect">
            <a:avLst/>
          </a:prstGeom>
          <a:noFill/>
          <a:ln>
            <a:noFill/>
          </a:ln>
        </p:spPr>
        <p:txBody>
          <a:bodyPr anchor="b"/>
          <a:p>
            <a:pPr algn="r">
              <a:lnSpc>
                <a:spcPct val="100000"/>
              </a:lnSpc>
            </a:pPr>
            <a:r>
              <a:rPr b="0" lang="en-US" sz="5400" spc="-1" strike="noStrike">
                <a:solidFill>
                  <a:srgbClr val="90c226"/>
                </a:solidFill>
                <a:latin typeface="Trebuchet MS"/>
              </a:rPr>
              <a:t>Primitive Compiler designing Tools</a:t>
            </a:r>
            <a:endParaRPr b="0" lang="en-US" sz="5400" spc="-1" strike="noStrike">
              <a:solidFill>
                <a:srgbClr val="000000"/>
              </a:solidFill>
              <a:latin typeface="Trebuchet MS"/>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1506960" y="2404440"/>
            <a:ext cx="7766640" cy="1645920"/>
          </a:xfrm>
          <a:prstGeom prst="rect">
            <a:avLst/>
          </a:prstGeom>
          <a:noFill/>
          <a:ln>
            <a:noFill/>
          </a:ln>
        </p:spPr>
        <p:txBody>
          <a:bodyPr anchor="b"/>
          <a:p>
            <a:pPr algn="r">
              <a:lnSpc>
                <a:spcPct val="100000"/>
              </a:lnSpc>
            </a:pPr>
            <a:r>
              <a:rPr b="0" lang="en-US" sz="5400" spc="-1" strike="noStrike">
                <a:solidFill>
                  <a:srgbClr val="90c226"/>
                </a:solidFill>
                <a:latin typeface="Trebuchet MS"/>
              </a:rPr>
              <a:t>What is Compiler?</a:t>
            </a:r>
            <a:endParaRPr b="0" lang="en-US" sz="5400" spc="-1" strike="noStrike">
              <a:solidFill>
                <a:srgbClr val="000000"/>
              </a:solidFill>
              <a:latin typeface="Trebuchet MS"/>
            </a:endParaRPr>
          </a:p>
        </p:txBody>
      </p:sp>
      <p:sp>
        <p:nvSpPr>
          <p:cNvPr id="170" name="TextShape 2"/>
          <p:cNvSpPr txBox="1"/>
          <p:nvPr/>
        </p:nvSpPr>
        <p:spPr>
          <a:xfrm>
            <a:off x="1506960" y="4050720"/>
            <a:ext cx="7766640" cy="1096560"/>
          </a:xfrm>
          <a:prstGeom prst="rect">
            <a:avLst/>
          </a:prstGeom>
          <a:noFill/>
          <a:ln>
            <a:noFill/>
          </a:ln>
        </p:spPr>
        <p:txBody>
          <a:bodyPr/>
          <a:p>
            <a:pPr algn="ctr"/>
            <a:endParaRPr b="0" lang="en-IN"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Lex and Yacc Introduction</a:t>
            </a:r>
            <a:endParaRPr b="0" lang="en-US" sz="3600" spc="-1" strike="noStrike">
              <a:solidFill>
                <a:srgbClr val="000000"/>
              </a:solidFill>
              <a:latin typeface="Trebuchet MS"/>
            </a:endParaRPr>
          </a:p>
        </p:txBody>
      </p:sp>
      <p:sp>
        <p:nvSpPr>
          <p:cNvPr id="195"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Typical programming tool for generating compilers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Lex generates C code for a lexical analyser, or scanner. It uses patterns that match strings in the input and convert the strings to tokens.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Yacc generates a C code for a syntax analyser, or parser. Yacc uses grammar rules that allow it to analyse tokens from lex and create a syntax tree.</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Lex and Yacc workflow</a:t>
            </a:r>
            <a:endParaRPr b="0" lang="en-US" sz="3600" spc="-1" strike="noStrike">
              <a:solidFill>
                <a:srgbClr val="000000"/>
              </a:solidFill>
              <a:latin typeface="Trebuchet MS"/>
            </a:endParaRPr>
          </a:p>
        </p:txBody>
      </p:sp>
      <p:pic>
        <p:nvPicPr>
          <p:cNvPr id="197" name="Picture 4" descr=""/>
          <p:cNvPicPr/>
          <p:nvPr/>
        </p:nvPicPr>
        <p:blipFill>
          <a:blip r:embed="rId1"/>
          <a:stretch/>
        </p:blipFill>
        <p:spPr>
          <a:xfrm>
            <a:off x="1709280" y="1930320"/>
            <a:ext cx="7962480" cy="413532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Why need alternative for lex and yacc ?</a:t>
            </a:r>
            <a:endParaRPr b="0" lang="en-US" sz="3600" spc="-1" strike="noStrike">
              <a:solidFill>
                <a:srgbClr val="000000"/>
              </a:solidFill>
              <a:latin typeface="Trebuchet MS"/>
            </a:endParaRPr>
          </a:p>
        </p:txBody>
      </p:sp>
      <p:sp>
        <p:nvSpPr>
          <p:cNvPr id="199"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Difficult to use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Slow in working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Not Simple ?</a:t>
            </a:r>
            <a:endParaRPr b="0" lang="en-US" sz="1800" spc="-1" strike="noStrike">
              <a:solidFill>
                <a:srgbClr val="404040"/>
              </a:solidFill>
              <a:latin typeface="Trebuchet MS"/>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What is PLY</a:t>
            </a:r>
            <a:endParaRPr b="0" lang="en-US" sz="3600" spc="-1" strike="noStrike">
              <a:solidFill>
                <a:srgbClr val="000000"/>
              </a:solidFill>
              <a:latin typeface="Trebuchet MS"/>
            </a:endParaRPr>
          </a:p>
        </p:txBody>
      </p:sp>
      <p:pic>
        <p:nvPicPr>
          <p:cNvPr id="201" name="Content Placeholder 3" descr=""/>
          <p:cNvPicPr/>
          <p:nvPr/>
        </p:nvPicPr>
        <p:blipFill>
          <a:blip r:embed="rId1"/>
          <a:stretch/>
        </p:blipFill>
        <p:spPr>
          <a:xfrm>
            <a:off x="1260360" y="1705320"/>
            <a:ext cx="8125560" cy="419076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Benefits of PLY</a:t>
            </a:r>
            <a:endParaRPr b="0" lang="en-US" sz="3600" spc="-1" strike="noStrike">
              <a:solidFill>
                <a:srgbClr val="000000"/>
              </a:solidFill>
              <a:latin typeface="Trebuchet MS"/>
            </a:endParaRPr>
          </a:p>
        </p:txBody>
      </p:sp>
      <p:sp>
        <p:nvSpPr>
          <p:cNvPr id="203"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Compiler Writing is hard and the tool should not make it even harder.</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 </a:t>
            </a:r>
            <a:r>
              <a:rPr b="0" lang="en-US" sz="1800" spc="-1" strike="noStrike">
                <a:solidFill>
                  <a:srgbClr val="404040"/>
                </a:solidFill>
                <a:latin typeface="Trebuchet MS"/>
              </a:rPr>
              <a:t>PLY is simple : just two modules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Don’t rely on third-party tools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PLY is fast as parsing table is generated and changed only if there is change in grammar rule</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But what PLY do not provide ?</a:t>
            </a:r>
            <a:endParaRPr b="0" lang="en-US" sz="3600" spc="-1" strike="noStrike">
              <a:solidFill>
                <a:srgbClr val="000000"/>
              </a:solidFill>
              <a:latin typeface="Trebuchet MS"/>
            </a:endParaRPr>
          </a:p>
        </p:txBody>
      </p:sp>
      <p:sp>
        <p:nvSpPr>
          <p:cNvPr id="205"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A different interface for the token file and the grammar file</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We have to write both in the same file and compile it using the python interpreter</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So Do we need an alternative for this ?</a:t>
            </a:r>
            <a:endParaRPr b="0" lang="en-US" sz="1800" spc="-1" strike="noStrike">
              <a:solidFill>
                <a:srgbClr val="404040"/>
              </a:solidFill>
              <a:latin typeface="Trebuchet MS"/>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Dot language</a:t>
            </a:r>
            <a:endParaRPr b="0" lang="en-US" sz="3600" spc="-1" strike="noStrike">
              <a:solidFill>
                <a:srgbClr val="000000"/>
              </a:solidFill>
              <a:latin typeface="Trebuchet MS"/>
            </a:endParaRPr>
          </a:p>
        </p:txBody>
      </p:sp>
      <p:sp>
        <p:nvSpPr>
          <p:cNvPr id="207"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1" i="1" lang="en-US" sz="1800" spc="-1" strike="noStrike">
                <a:solidFill>
                  <a:srgbClr val="404040"/>
                </a:solidFill>
                <a:latin typeface="Trebuchet MS"/>
              </a:rPr>
              <a:t>DOT</a:t>
            </a:r>
            <a:r>
              <a:rPr b="0" i="1" lang="en-US" sz="1800" spc="-1" strike="noStrike">
                <a:solidFill>
                  <a:srgbClr val="404040"/>
                </a:solidFill>
                <a:latin typeface="Trebuchet MS"/>
              </a:rPr>
              <a:t> is a</a:t>
            </a:r>
            <a:r>
              <a:rPr b="0" i="1" lang="en-US" sz="1800" spc="-1" strike="noStrike" u="sng">
                <a:solidFill>
                  <a:srgbClr val="b2d76d"/>
                </a:solidFill>
                <a:uFillTx/>
                <a:latin typeface="Trebuchet MS"/>
                <a:hlinkClick r:id="rId1"/>
              </a:rPr>
              <a:t> </a:t>
            </a:r>
            <a:r>
              <a:rPr b="0" i="1" lang="en-US" sz="1800" spc="-1" strike="noStrike" u="sng">
                <a:solidFill>
                  <a:srgbClr val="b2d76d"/>
                </a:solidFill>
                <a:uFillTx/>
                <a:latin typeface="Trebuchet MS"/>
                <a:hlinkClick r:id="rId2"/>
              </a:rPr>
              <a:t>graph</a:t>
            </a:r>
            <a:r>
              <a:rPr b="0" i="1" lang="en-US" sz="1800" spc="-1" strike="noStrike">
                <a:solidFill>
                  <a:srgbClr val="404040"/>
                </a:solidFill>
                <a:latin typeface="Trebuchet MS"/>
              </a:rPr>
              <a:t> description language.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i="1" lang="en-US" sz="1800" spc="-1" strike="noStrike">
                <a:solidFill>
                  <a:srgbClr val="404040"/>
                </a:solidFill>
                <a:latin typeface="Trebuchet MS"/>
              </a:rPr>
              <a:t>DOT graphs are typically</a:t>
            </a:r>
            <a:r>
              <a:rPr b="0" i="1" lang="en-US" sz="1800" spc="-1" strike="noStrike" u="sng">
                <a:solidFill>
                  <a:srgbClr val="b2d76d"/>
                </a:solidFill>
                <a:uFillTx/>
                <a:latin typeface="Trebuchet MS"/>
                <a:hlinkClick r:id="rId3"/>
              </a:rPr>
              <a:t> </a:t>
            </a:r>
            <a:r>
              <a:rPr b="0" i="1" lang="en-US" sz="1800" spc="-1" strike="noStrike" u="sng">
                <a:solidFill>
                  <a:srgbClr val="b2d76d"/>
                </a:solidFill>
                <a:uFillTx/>
                <a:latin typeface="Trebuchet MS"/>
                <a:hlinkClick r:id="rId4"/>
              </a:rPr>
              <a:t>files</a:t>
            </a:r>
            <a:r>
              <a:rPr b="0" i="1" lang="en-US" sz="1800" spc="-1" strike="noStrike">
                <a:solidFill>
                  <a:srgbClr val="404040"/>
                </a:solidFill>
                <a:latin typeface="Trebuchet MS"/>
              </a:rPr>
              <a:t> with the</a:t>
            </a:r>
            <a:r>
              <a:rPr b="0" i="1" lang="en-US" sz="1800" spc="-1" strike="noStrike" u="sng">
                <a:solidFill>
                  <a:srgbClr val="b2d76d"/>
                </a:solidFill>
                <a:uFillTx/>
                <a:latin typeface="Trebuchet MS"/>
                <a:hlinkClick r:id="rId5"/>
              </a:rPr>
              <a:t> </a:t>
            </a:r>
            <a:r>
              <a:rPr b="0" i="1" lang="en-US" sz="1800" spc="-1" strike="noStrike" u="sng">
                <a:solidFill>
                  <a:srgbClr val="b2d76d"/>
                </a:solidFill>
                <a:uFillTx/>
                <a:latin typeface="Trebuchet MS"/>
                <a:hlinkClick r:id="rId6"/>
              </a:rPr>
              <a:t>file extension</a:t>
            </a:r>
            <a:r>
              <a:rPr b="0" i="1" lang="en-US" sz="1800" spc="-1" strike="noStrike">
                <a:solidFill>
                  <a:srgbClr val="404040"/>
                </a:solidFill>
                <a:latin typeface="Trebuchet MS"/>
              </a:rPr>
              <a:t> gv or dot.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Others, such as </a:t>
            </a:r>
            <a:r>
              <a:rPr b="0" i="1" lang="en-US" sz="1800" spc="-1" strike="noStrike">
                <a:solidFill>
                  <a:srgbClr val="404040"/>
                </a:solidFill>
                <a:latin typeface="Trebuchet MS"/>
              </a:rPr>
              <a:t>lefty</a:t>
            </a:r>
            <a:r>
              <a:rPr b="0" lang="en-US" sz="1800" spc="-1" strike="noStrike">
                <a:solidFill>
                  <a:srgbClr val="404040"/>
                </a:solidFill>
                <a:latin typeface="Trebuchet MS"/>
              </a:rPr>
              <a:t>, </a:t>
            </a:r>
            <a:r>
              <a:rPr b="0" i="1" lang="en-US" sz="1800" spc="-1" strike="noStrike">
                <a:solidFill>
                  <a:srgbClr val="404040"/>
                </a:solidFill>
                <a:latin typeface="Trebuchet MS"/>
              </a:rPr>
              <a:t>dotty</a:t>
            </a:r>
            <a:r>
              <a:rPr b="0" lang="en-US" sz="1800" spc="-1" strike="noStrike">
                <a:solidFill>
                  <a:srgbClr val="404040"/>
                </a:solidFill>
                <a:latin typeface="Trebuchet MS"/>
              </a:rPr>
              <a:t>, and </a:t>
            </a:r>
            <a:r>
              <a:rPr b="0" i="1" lang="en-US" sz="1800" spc="-1" strike="noStrike">
                <a:solidFill>
                  <a:srgbClr val="404040"/>
                </a:solidFill>
                <a:latin typeface="Trebuchet MS"/>
              </a:rPr>
              <a:t>grappa</a:t>
            </a:r>
            <a:r>
              <a:rPr b="0" lang="en-US" sz="1800" spc="-1" strike="noStrike">
                <a:solidFill>
                  <a:srgbClr val="404040"/>
                </a:solidFill>
                <a:latin typeface="Trebuchet MS"/>
              </a:rPr>
              <a:t>, provide an interactive interface.</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Dot example:</a:t>
            </a:r>
            <a:endParaRPr b="0" lang="en-US" sz="3600" spc="-1" strike="noStrike">
              <a:solidFill>
                <a:srgbClr val="000000"/>
              </a:solidFill>
              <a:latin typeface="Trebuchet MS"/>
            </a:endParaRPr>
          </a:p>
        </p:txBody>
      </p:sp>
      <p:sp>
        <p:nvSpPr>
          <p:cNvPr id="209" name="TextShape 2"/>
          <p:cNvSpPr txBox="1"/>
          <p:nvPr/>
        </p:nvSpPr>
        <p:spPr>
          <a:xfrm>
            <a:off x="2133720" y="1523880"/>
            <a:ext cx="6347520" cy="3880440"/>
          </a:xfrm>
          <a:prstGeom prst="rect">
            <a:avLst/>
          </a:prstGeom>
          <a:noFill/>
          <a:ln>
            <a:noFill/>
          </a:ln>
        </p:spPr>
        <p:txBody>
          <a:bodyPr>
            <a:normAutofit/>
          </a:bodyPr>
          <a:p>
            <a:pPr>
              <a:lnSpc>
                <a:spcPct val="100000"/>
              </a:lnSpc>
              <a:spcBef>
                <a:spcPts val="1001"/>
              </a:spcBef>
            </a:pPr>
            <a:r>
              <a:rPr b="0" lang="en-US" sz="1800" spc="-1" strike="noStrike">
                <a:solidFill>
                  <a:srgbClr val="404040"/>
                </a:solidFill>
                <a:latin typeface="Trebuchet MS"/>
              </a:rPr>
              <a:t>digraph G {</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Main -&gt; parse -&gt; execute</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Main -&gt; init</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Main -&gt; clean_up</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Execute -&gt; make_string</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Execute -&gt; printf</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Init -&gt; make_string</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Main -&gt; printf</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Execute -&gt; compare</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rebuchet MS"/>
              </a:rPr>
              <a:t> </a:t>
            </a:r>
            <a:r>
              <a:rPr b="0" lang="en-US" sz="1800" spc="-1" strike="noStrike">
                <a:solidFill>
                  <a:srgbClr val="404040"/>
                </a:solidFill>
                <a:latin typeface="Trebuchet MS"/>
              </a:rPr>
              <a:t>}</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pic>
        <p:nvPicPr>
          <p:cNvPr id="210" name="Picture 3" descr=""/>
          <p:cNvPicPr/>
          <p:nvPr/>
        </p:nvPicPr>
        <p:blipFill>
          <a:blip r:embed="rId1"/>
          <a:stretch/>
        </p:blipFill>
        <p:spPr>
          <a:xfrm>
            <a:off x="5486400" y="1572480"/>
            <a:ext cx="3791160" cy="383220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1506960" y="2404440"/>
            <a:ext cx="7766640" cy="1645920"/>
          </a:xfrm>
          <a:prstGeom prst="rect">
            <a:avLst/>
          </a:prstGeom>
          <a:noFill/>
          <a:ln>
            <a:noFill/>
          </a:ln>
        </p:spPr>
        <p:txBody>
          <a:bodyPr anchor="b"/>
          <a:p>
            <a:pPr algn="r">
              <a:lnSpc>
                <a:spcPct val="100000"/>
              </a:lnSpc>
            </a:pPr>
            <a:r>
              <a:rPr b="0" lang="en-US" sz="5400" spc="-1" strike="noStrike">
                <a:solidFill>
                  <a:srgbClr val="90c226"/>
                </a:solidFill>
                <a:latin typeface="Trebuchet MS"/>
              </a:rPr>
              <a:t>PLY++ Tool for Compiler Design</a:t>
            </a:r>
            <a:endParaRPr b="0" lang="en-US" sz="5400" spc="-1" strike="noStrike">
              <a:solidFill>
                <a:srgbClr val="000000"/>
              </a:solidFill>
              <a:latin typeface="Trebuchet MS"/>
            </a:endParaRPr>
          </a:p>
        </p:txBody>
      </p:sp>
      <p:sp>
        <p:nvSpPr>
          <p:cNvPr id="212" name="TextShape 2"/>
          <p:cNvSpPr txBox="1"/>
          <p:nvPr/>
        </p:nvSpPr>
        <p:spPr>
          <a:xfrm>
            <a:off x="1506960" y="4050720"/>
            <a:ext cx="7766640" cy="1096560"/>
          </a:xfrm>
          <a:prstGeom prst="rect">
            <a:avLst/>
          </a:prstGeom>
          <a:noFill/>
          <a:ln>
            <a:noFill/>
          </a:ln>
        </p:spPr>
        <p:txBody>
          <a:bodyPr/>
          <a:p>
            <a:pPr algn="ctr"/>
            <a:endParaRPr b="0" lang="en-IN" sz="32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Tool Description (work flow)</a:t>
            </a:r>
            <a:endParaRPr b="0" lang="en-US" sz="3600" spc="-1" strike="noStrike">
              <a:solidFill>
                <a:srgbClr val="000000"/>
              </a:solidFill>
              <a:latin typeface="Trebuchet MS"/>
            </a:endParaRPr>
          </a:p>
        </p:txBody>
      </p:sp>
      <p:pic>
        <p:nvPicPr>
          <p:cNvPr id="214" name="Content Placeholder 3" descr=""/>
          <p:cNvPicPr/>
          <p:nvPr/>
        </p:nvPicPr>
        <p:blipFill>
          <a:blip r:embed="rId1"/>
          <a:stretch/>
        </p:blipFill>
        <p:spPr>
          <a:xfrm>
            <a:off x="677880" y="1930320"/>
            <a:ext cx="9663480" cy="376164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1506960" y="2404440"/>
            <a:ext cx="7766640" cy="1645920"/>
          </a:xfrm>
          <a:prstGeom prst="rect">
            <a:avLst/>
          </a:prstGeom>
          <a:noFill/>
          <a:ln>
            <a:noFill/>
          </a:ln>
        </p:spPr>
        <p:txBody>
          <a:bodyPr anchor="b"/>
          <a:p>
            <a:pPr algn="r">
              <a:lnSpc>
                <a:spcPct val="100000"/>
              </a:lnSpc>
            </a:pPr>
            <a:r>
              <a:rPr b="0" lang="en-US" sz="5400" spc="-1" strike="noStrike">
                <a:solidFill>
                  <a:srgbClr val="90c226"/>
                </a:solidFill>
                <a:latin typeface="Trebuchet MS"/>
              </a:rPr>
              <a:t>How problem is solved?</a:t>
            </a:r>
            <a:endParaRPr b="0" lang="en-US" sz="5400" spc="-1" strike="noStrike">
              <a:solidFill>
                <a:srgbClr val="000000"/>
              </a:solidFill>
              <a:latin typeface="Trebuchet MS"/>
            </a:endParaRPr>
          </a:p>
        </p:txBody>
      </p:sp>
      <p:sp>
        <p:nvSpPr>
          <p:cNvPr id="172" name="TextShape 2"/>
          <p:cNvSpPr txBox="1"/>
          <p:nvPr/>
        </p:nvSpPr>
        <p:spPr>
          <a:xfrm>
            <a:off x="1506960" y="4050720"/>
            <a:ext cx="7766640" cy="1096560"/>
          </a:xfrm>
          <a:prstGeom prst="rect">
            <a:avLst/>
          </a:prstGeom>
          <a:noFill/>
          <a:ln>
            <a:noFill/>
          </a:ln>
        </p:spPr>
        <p:txBody>
          <a:bodyPr/>
          <a:p>
            <a:pPr algn="ctr"/>
            <a:endParaRPr b="0" lang="en-IN"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Software requirements</a:t>
            </a:r>
            <a:endParaRPr b="0" lang="en-US" sz="3600" spc="-1" strike="noStrike">
              <a:solidFill>
                <a:srgbClr val="000000"/>
              </a:solidFill>
              <a:latin typeface="Trebuchet MS"/>
            </a:endParaRPr>
          </a:p>
        </p:txBody>
      </p:sp>
      <p:sp>
        <p:nvSpPr>
          <p:cNvPr id="216"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3600" spc="-1" strike="noStrike">
                <a:solidFill>
                  <a:srgbClr val="404040"/>
                </a:solidFill>
                <a:latin typeface="Trebuchet MS"/>
              </a:rPr>
              <a:t>Operating system   </a:t>
            </a:r>
            <a:r>
              <a:rPr b="0" lang="en-US" sz="3600" spc="-1" strike="noStrike">
                <a:solidFill>
                  <a:srgbClr val="404040"/>
                </a:solidFill>
                <a:latin typeface="Wingdings"/>
              </a:rPr>
              <a:t></a:t>
            </a:r>
            <a:r>
              <a:rPr b="0" lang="en-US" sz="3600" spc="-1" strike="noStrike">
                <a:solidFill>
                  <a:srgbClr val="404040"/>
                </a:solidFill>
                <a:latin typeface="Trebuchet MS"/>
              </a:rPr>
              <a:t> Unix/Linux based OS</a:t>
            </a:r>
            <a:endParaRPr b="0" lang="en-US" sz="36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3600" spc="-1" strike="noStrike">
                <a:solidFill>
                  <a:srgbClr val="404040"/>
                </a:solidFill>
                <a:latin typeface="Trebuchet MS"/>
              </a:rPr>
              <a:t>Front End </a:t>
            </a:r>
            <a:r>
              <a:rPr b="0" lang="en-US" sz="3600" spc="-1" strike="noStrike">
                <a:solidFill>
                  <a:srgbClr val="404040"/>
                </a:solidFill>
                <a:latin typeface="Wingdings"/>
              </a:rPr>
              <a:t></a:t>
            </a:r>
            <a:r>
              <a:rPr b="0" lang="en-US" sz="3600" spc="-1" strike="noStrike">
                <a:solidFill>
                  <a:srgbClr val="404040"/>
                </a:solidFill>
                <a:latin typeface="Trebuchet MS"/>
              </a:rPr>
              <a:t> Java Swing</a:t>
            </a:r>
            <a:endParaRPr b="0" lang="en-US" sz="36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3600" spc="-1" strike="noStrike">
                <a:solidFill>
                  <a:srgbClr val="404040"/>
                </a:solidFill>
                <a:latin typeface="Trebuchet MS"/>
              </a:rPr>
              <a:t>Scripts </a:t>
            </a:r>
            <a:r>
              <a:rPr b="0" lang="en-US" sz="3600" spc="-1" strike="noStrike">
                <a:solidFill>
                  <a:srgbClr val="404040"/>
                </a:solidFill>
                <a:latin typeface="Wingdings"/>
              </a:rPr>
              <a:t></a:t>
            </a:r>
            <a:r>
              <a:rPr b="0" lang="en-US" sz="3600" spc="-1" strike="noStrike">
                <a:solidFill>
                  <a:srgbClr val="404040"/>
                </a:solidFill>
                <a:latin typeface="Trebuchet MS"/>
              </a:rPr>
              <a:t> Shell scripts and python scripts</a:t>
            </a:r>
            <a:endParaRPr b="0" lang="en-US" sz="36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3600" spc="-1" strike="noStrike">
                <a:solidFill>
                  <a:srgbClr val="404040"/>
                </a:solidFill>
                <a:latin typeface="Trebuchet MS"/>
              </a:rPr>
              <a:t>Back End </a:t>
            </a:r>
            <a:r>
              <a:rPr b="0" lang="en-US" sz="3600" spc="-1" strike="noStrike">
                <a:solidFill>
                  <a:srgbClr val="404040"/>
                </a:solidFill>
                <a:latin typeface="Wingdings"/>
              </a:rPr>
              <a:t></a:t>
            </a:r>
            <a:r>
              <a:rPr b="0" lang="en-US" sz="3600" spc="-1" strike="noStrike">
                <a:solidFill>
                  <a:srgbClr val="404040"/>
                </a:solidFill>
                <a:latin typeface="Trebuchet MS"/>
              </a:rPr>
              <a:t> Python with PLY</a:t>
            </a:r>
            <a:endParaRPr b="0" lang="en-US" sz="36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3600" spc="-1" strike="noStrike">
                <a:solidFill>
                  <a:srgbClr val="404040"/>
                </a:solidFill>
                <a:latin typeface="Trebuchet MS"/>
              </a:rPr>
              <a:t>Tools </a:t>
            </a:r>
            <a:r>
              <a:rPr b="0" lang="en-US" sz="3600" spc="-1" strike="noStrike">
                <a:solidFill>
                  <a:srgbClr val="404040"/>
                </a:solidFill>
                <a:latin typeface="Wingdings"/>
              </a:rPr>
              <a:t></a:t>
            </a:r>
            <a:r>
              <a:rPr b="0" lang="en-US" sz="3600" spc="-1" strike="noStrike">
                <a:solidFill>
                  <a:srgbClr val="404040"/>
                </a:solidFill>
                <a:latin typeface="Trebuchet MS"/>
              </a:rPr>
              <a:t> Dot graph tool , image viewer , pdf reader etc.</a:t>
            </a:r>
            <a:endParaRPr b="0" lang="en-US" sz="3600" spc="-1" strike="noStrike">
              <a:solidFill>
                <a:srgbClr val="404040"/>
              </a:solidFill>
              <a:latin typeface="Trebuchet MS"/>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Tool Functions</a:t>
            </a:r>
            <a:endParaRPr b="0" lang="en-US" sz="3600" spc="-1" strike="noStrike">
              <a:solidFill>
                <a:srgbClr val="000000"/>
              </a:solidFill>
              <a:latin typeface="Trebuchet MS"/>
            </a:endParaRPr>
          </a:p>
        </p:txBody>
      </p:sp>
      <p:sp>
        <p:nvSpPr>
          <p:cNvPr id="218"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Create , edit a lexer file</a:t>
            </a:r>
            <a:endParaRPr b="0" lang="en-US" sz="2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Create ,edit a grammar file</a:t>
            </a:r>
            <a:endParaRPr b="0" lang="en-US" sz="2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Compile lexer file</a:t>
            </a:r>
            <a:endParaRPr b="0" lang="en-US" sz="2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Compiler grammar file</a:t>
            </a:r>
            <a:endParaRPr b="0" lang="en-US" sz="2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Generating compiler using compiled lexer and grammar file</a:t>
            </a:r>
            <a:endParaRPr b="0" lang="en-US" sz="2800" spc="-1" strike="noStrike">
              <a:solidFill>
                <a:srgbClr val="404040"/>
              </a:solidFill>
              <a:latin typeface="Trebuchet MS"/>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1506960" y="2404440"/>
            <a:ext cx="7766640" cy="1645920"/>
          </a:xfrm>
          <a:prstGeom prst="rect">
            <a:avLst/>
          </a:prstGeom>
          <a:noFill/>
          <a:ln>
            <a:noFill/>
          </a:ln>
        </p:spPr>
        <p:txBody>
          <a:bodyPr anchor="b"/>
          <a:p>
            <a:pPr algn="r">
              <a:lnSpc>
                <a:spcPct val="100000"/>
              </a:lnSpc>
            </a:pPr>
            <a:r>
              <a:rPr b="0" lang="en-US" sz="5400" spc="-1" strike="noStrike">
                <a:solidFill>
                  <a:srgbClr val="90c226"/>
                </a:solidFill>
                <a:latin typeface="Trebuchet MS"/>
              </a:rPr>
              <a:t>Implementation of the Project Tool </a:t>
            </a:r>
            <a:endParaRPr b="0" lang="en-US" sz="5400" spc="-1" strike="noStrike">
              <a:solidFill>
                <a:srgbClr val="000000"/>
              </a:solidFill>
              <a:latin typeface="Trebuchet MS"/>
            </a:endParaRPr>
          </a:p>
        </p:txBody>
      </p:sp>
      <p:sp>
        <p:nvSpPr>
          <p:cNvPr id="220" name="TextShape 2"/>
          <p:cNvSpPr txBox="1"/>
          <p:nvPr/>
        </p:nvSpPr>
        <p:spPr>
          <a:xfrm>
            <a:off x="1506960" y="4050720"/>
            <a:ext cx="7766640" cy="1096560"/>
          </a:xfrm>
          <a:prstGeom prst="rect">
            <a:avLst/>
          </a:prstGeom>
          <a:noFill/>
          <a:ln>
            <a:noFill/>
          </a:ln>
        </p:spPr>
        <p:txBody>
          <a:bodyPr/>
          <a:p>
            <a:pPr algn="ctr"/>
            <a:endParaRPr b="0" lang="en-IN" sz="32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Basic of Implementation</a:t>
            </a:r>
            <a:endParaRPr b="0" lang="en-US" sz="3600" spc="-1" strike="noStrike">
              <a:solidFill>
                <a:srgbClr val="000000"/>
              </a:solidFill>
              <a:latin typeface="Trebuchet MS"/>
            </a:endParaRPr>
          </a:p>
        </p:txBody>
      </p:sp>
      <p:sp>
        <p:nvSpPr>
          <p:cNvPr id="222"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The implementation of this project is mainly done in two parts : </a:t>
            </a:r>
            <a:r>
              <a:rPr b="1" lang="en-US" sz="2800" spc="-1" strike="noStrike">
                <a:solidFill>
                  <a:srgbClr val="404040"/>
                </a:solidFill>
                <a:latin typeface="Trebuchet MS"/>
              </a:rPr>
              <a:t>front-end and back-end</a:t>
            </a:r>
            <a:r>
              <a:rPr b="0" lang="en-US" sz="2800" spc="-1" strike="noStrike">
                <a:solidFill>
                  <a:srgbClr val="404040"/>
                </a:solidFill>
                <a:latin typeface="Trebuchet MS"/>
              </a:rPr>
              <a:t>.</a:t>
            </a:r>
            <a:endParaRPr b="0" lang="en-US" sz="2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 </a:t>
            </a:r>
            <a:r>
              <a:rPr b="0" lang="en-US" sz="2800" spc="-1" strike="noStrike">
                <a:solidFill>
                  <a:srgbClr val="404040"/>
                </a:solidFill>
                <a:latin typeface="Trebuchet MS"/>
              </a:rPr>
              <a:t>In front end , we will discuss about providing user the GUI mode .</a:t>
            </a:r>
            <a:endParaRPr b="0" lang="en-US" sz="2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800" spc="-1" strike="noStrike">
                <a:solidFill>
                  <a:srgbClr val="404040"/>
                </a:solidFill>
                <a:latin typeface="Trebuchet MS"/>
              </a:rPr>
              <a:t>In Back-end mode we will talk about how the inputs given by user is processed. </a:t>
            </a:r>
            <a:endParaRPr b="0" lang="en-US" sz="2800" spc="-1" strike="noStrike">
              <a:solidFill>
                <a:srgbClr val="404040"/>
              </a:solidFill>
              <a:latin typeface="Trebuchet MS"/>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Front-end </a:t>
            </a:r>
            <a:endParaRPr b="0" lang="en-US" sz="3600" spc="-1" strike="noStrike">
              <a:solidFill>
                <a:srgbClr val="000000"/>
              </a:solidFill>
              <a:latin typeface="Trebuchet MS"/>
            </a:endParaRPr>
          </a:p>
        </p:txBody>
      </p:sp>
      <p:sp>
        <p:nvSpPr>
          <p:cNvPr id="224"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For providing users with GUI mode , we have designed an editor for user using JAVA Swing which provides few basic functionalities to the user such as writing the code, compiling it etc. JAVA Swing is a known platform for creating desktop application so it was much easier to use this for our comfort.</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java program mainly focus on the services that has to provided by the GUI mode of the tool that’s why it has been made with following components: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1. A Menu bar with 5 options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2. A TextArea for input</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3. A status bar for showing status</a:t>
            </a:r>
            <a:endParaRPr b="0" lang="en-US" sz="1800" spc="-1" strike="noStrike">
              <a:solidFill>
                <a:srgbClr val="404040"/>
              </a:solidFill>
              <a:latin typeface="Trebuchet MS"/>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Front - end</a:t>
            </a:r>
            <a:endParaRPr b="0" lang="en-US" sz="3600" spc="-1" strike="noStrike">
              <a:solidFill>
                <a:srgbClr val="000000"/>
              </a:solidFill>
              <a:latin typeface="Trebuchet MS"/>
            </a:endParaRPr>
          </a:p>
        </p:txBody>
      </p:sp>
      <p:pic>
        <p:nvPicPr>
          <p:cNvPr id="226" name="Content Placeholder 3" descr=""/>
          <p:cNvPicPr/>
          <p:nvPr/>
        </p:nvPicPr>
        <p:blipFill>
          <a:blip r:embed="rId1"/>
          <a:stretch/>
        </p:blipFill>
        <p:spPr>
          <a:xfrm>
            <a:off x="1699920" y="1519560"/>
            <a:ext cx="7573680" cy="452196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Front end</a:t>
            </a:r>
            <a:endParaRPr b="0" lang="en-US" sz="3600" spc="-1" strike="noStrike">
              <a:solidFill>
                <a:srgbClr val="000000"/>
              </a:solidFill>
              <a:latin typeface="Trebuchet MS"/>
            </a:endParaRPr>
          </a:p>
        </p:txBody>
      </p:sp>
      <p:sp>
        <p:nvSpPr>
          <p:cNvPr id="228" name="TextShape 2"/>
          <p:cNvSpPr txBox="1"/>
          <p:nvPr/>
        </p:nvSpPr>
        <p:spPr>
          <a:xfrm>
            <a:off x="677160" y="19303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1" lang="en-US" sz="1800" spc="-1" strike="noStrike">
                <a:solidFill>
                  <a:srgbClr val="404040"/>
                </a:solidFill>
                <a:latin typeface="Trebuchet MS"/>
              </a:rPr>
              <a:t>Development of Menu Bar </a:t>
            </a:r>
            <a:r>
              <a:rPr b="0" lang="en-US" sz="1800" spc="-1" strike="noStrike">
                <a:solidFill>
                  <a:srgbClr val="404040"/>
                </a:solidFill>
                <a:latin typeface="Trebuchet MS"/>
              </a:rPr>
              <a:t>: The menu bar has been completely developed using the JAVAX JMENU component . Using this , we created a new object which has 5 menu options in it . They are files , edit , format , view and execute</a:t>
            </a:r>
            <a:br/>
            <a:r>
              <a:rPr b="0" lang="en-US" sz="1800" spc="-1" strike="noStrike">
                <a:solidFill>
                  <a:srgbClr val="404040"/>
                </a:solidFill>
                <a:latin typeface="Trebuchet MS"/>
              </a:rPr>
              <a:t>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 </a:t>
            </a:r>
            <a:r>
              <a:rPr b="1" lang="en-US" sz="1800" spc="-1" strike="noStrike">
                <a:solidFill>
                  <a:srgbClr val="404040"/>
                </a:solidFill>
                <a:latin typeface="Trebuchet MS"/>
              </a:rPr>
              <a:t>Development of TextArea </a:t>
            </a:r>
            <a:r>
              <a:rPr b="0" lang="en-US" sz="1800" spc="-1" strike="noStrike">
                <a:solidFill>
                  <a:srgbClr val="404040"/>
                </a:solidFill>
                <a:latin typeface="Trebuchet MS"/>
              </a:rPr>
              <a:t>: It has been created as the main component of the entire tool as this is where the user will give its input in to file form. JTEXTAREA has been used for its working.</a:t>
            </a:r>
            <a:endParaRPr b="0" lang="en-US" sz="1800" spc="-1" strike="noStrike">
              <a:solidFill>
                <a:srgbClr val="404040"/>
              </a:solidFill>
              <a:latin typeface="Trebuchet MS"/>
            </a:endParaRPr>
          </a:p>
          <a:p>
            <a:pPr>
              <a:lnSpc>
                <a:spcPct val="100000"/>
              </a:lnSpc>
              <a:spcBef>
                <a:spcPts val="1001"/>
              </a:spcBef>
            </a:pPr>
            <a:b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1" lang="en-US" sz="1800" spc="-1" strike="noStrike">
                <a:solidFill>
                  <a:srgbClr val="404040"/>
                </a:solidFill>
                <a:latin typeface="Trebuchet MS"/>
              </a:rPr>
              <a:t> </a:t>
            </a:r>
            <a:r>
              <a:rPr b="1" lang="en-US" sz="1800" spc="-1" strike="noStrike">
                <a:solidFill>
                  <a:srgbClr val="404040"/>
                </a:solidFill>
                <a:latin typeface="Trebuchet MS"/>
              </a:rPr>
              <a:t>Development of Status Bar</a:t>
            </a:r>
            <a:r>
              <a:rPr b="0" lang="en-US" sz="1800" spc="-1" strike="noStrike">
                <a:solidFill>
                  <a:srgbClr val="404040"/>
                </a:solidFill>
                <a:latin typeface="Trebuchet MS"/>
              </a:rPr>
              <a:t> : It has been made using PANEL option in JAVA. The panel has been made with the details and it is later added to the main frame of the progam.</a:t>
            </a:r>
            <a:endParaRPr b="0" lang="en-US" sz="1800" spc="-1" strike="noStrike">
              <a:solidFill>
                <a:srgbClr val="404040"/>
              </a:solidFill>
              <a:latin typeface="Trebuchet MS"/>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Back end</a:t>
            </a:r>
            <a:endParaRPr b="0" lang="en-US" sz="3600" spc="-1" strike="noStrike">
              <a:solidFill>
                <a:srgbClr val="000000"/>
              </a:solidFill>
              <a:latin typeface="Trebuchet MS"/>
            </a:endParaRPr>
          </a:p>
        </p:txBody>
      </p:sp>
      <p:sp>
        <p:nvSpPr>
          <p:cNvPr id="230"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input from the user comes usually in two forms , filename.t and filename.g files. The whole work of the back-end part was to process these files and give output as per the requirement of the user . Its working has been explained below.</a:t>
            </a:r>
            <a:br/>
            <a:r>
              <a:rPr b="0" lang="en-US" sz="1800" spc="-1" strike="noStrike">
                <a:solidFill>
                  <a:srgbClr val="404040"/>
                </a:solidFill>
                <a:latin typeface="Trebuchet MS"/>
              </a:rPr>
              <a:t>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1. Token processor for filename.t file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2. Grammar processor for filename.g file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3. Final processor for combining the output of 1 and 2 step</a:t>
            </a:r>
            <a:endParaRPr b="0" lang="en-US" sz="1800" spc="-1" strike="noStrike">
              <a:solidFill>
                <a:srgbClr val="404040"/>
              </a:solidFill>
              <a:latin typeface="Trebuchet MS"/>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Back-end</a:t>
            </a:r>
            <a:endParaRPr b="0" lang="en-US" sz="3600" spc="-1" strike="noStrike">
              <a:solidFill>
                <a:srgbClr val="000000"/>
              </a:solidFill>
              <a:latin typeface="Trebuchet MS"/>
            </a:endParaRPr>
          </a:p>
        </p:txBody>
      </p:sp>
      <p:sp>
        <p:nvSpPr>
          <p:cNvPr id="232"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Making Token Processor: For this we have made a file named tokens.py whih is written in Python using PLY Package . It takes the input filename.t and gives output as filenamet.py which contains the PLY code for the same compiler.</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Making Grammar Processor : For this we made a file named as grammar.py which is written in Python using PLY package. It takes the input filename.g and gives output as filenameg.py which contains the PLY code for the same compiler.</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Making Final processor: It is a file named finals.py which is just a python program and uses two shell scripts named final and result for its working. Its input is filenamet.py and filenameg.py and its output is filenametfinal.py.</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1506960" y="2404440"/>
            <a:ext cx="7766640" cy="1645920"/>
          </a:xfrm>
          <a:prstGeom prst="rect">
            <a:avLst/>
          </a:prstGeom>
          <a:noFill/>
          <a:ln>
            <a:noFill/>
          </a:ln>
        </p:spPr>
        <p:txBody>
          <a:bodyPr anchor="b"/>
          <a:p>
            <a:pPr algn="r">
              <a:lnSpc>
                <a:spcPct val="100000"/>
              </a:lnSpc>
            </a:pPr>
            <a:r>
              <a:rPr b="0" lang="en-US" sz="5400" spc="-1" strike="noStrike">
                <a:solidFill>
                  <a:srgbClr val="90c226"/>
                </a:solidFill>
                <a:latin typeface="Trebuchet MS"/>
              </a:rPr>
              <a:t>An Execution of the Tool</a:t>
            </a:r>
            <a:endParaRPr b="0" lang="en-US" sz="5400" spc="-1" strike="noStrike">
              <a:solidFill>
                <a:srgbClr val="000000"/>
              </a:solidFill>
              <a:latin typeface="Trebuchet MS"/>
            </a:endParaRPr>
          </a:p>
        </p:txBody>
      </p:sp>
      <p:sp>
        <p:nvSpPr>
          <p:cNvPr id="234" name="TextShape 2"/>
          <p:cNvSpPr txBox="1"/>
          <p:nvPr/>
        </p:nvSpPr>
        <p:spPr>
          <a:xfrm>
            <a:off x="1506960" y="4050720"/>
            <a:ext cx="7766640" cy="1096560"/>
          </a:xfrm>
          <a:prstGeom prst="rect">
            <a:avLst/>
          </a:prstGeom>
          <a:noFill/>
          <a:ln>
            <a:noFill/>
          </a:ln>
        </p:spPr>
        <p:txBody>
          <a:bodyPr/>
          <a:p>
            <a:pPr algn="ctr"/>
            <a:endParaRPr b="0" lang="en-IN" sz="32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Slide" descr=""/>
          <p:cNvPicPr/>
          <p:nvPr/>
        </p:nvPicPr>
        <p:blipFill>
          <a:blip r:embed="rId1"/>
          <a:srcRect l="0" t="4010" r="7758" b="3844"/>
          <a:stretch/>
        </p:blipFill>
        <p:spPr>
          <a:xfrm>
            <a:off x="1828800" y="579240"/>
            <a:ext cx="8152920" cy="61088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Input files : filename.t</a:t>
            </a:r>
            <a:endParaRPr b="0" lang="en-US" sz="3600" spc="-1" strike="noStrike">
              <a:solidFill>
                <a:srgbClr val="000000"/>
              </a:solidFill>
              <a:latin typeface="Trebuchet MS"/>
            </a:endParaRPr>
          </a:p>
        </p:txBody>
      </p:sp>
      <p:pic>
        <p:nvPicPr>
          <p:cNvPr id="236" name="Content Placeholder 3" descr=""/>
          <p:cNvPicPr/>
          <p:nvPr/>
        </p:nvPicPr>
        <p:blipFill>
          <a:blip r:embed="rId1"/>
          <a:stretch/>
        </p:blipFill>
        <p:spPr>
          <a:xfrm>
            <a:off x="2189520" y="1689480"/>
            <a:ext cx="6310440" cy="4422600"/>
          </a:xfrm>
          <a:prstGeom prst="rect">
            <a:avLst/>
          </a:prstGeom>
          <a:ln>
            <a:noFill/>
          </a:ln>
        </p:spPr>
      </p:pic>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Input files : filename.g</a:t>
            </a:r>
            <a:endParaRPr b="0" lang="en-US" sz="3600" spc="-1" strike="noStrike">
              <a:solidFill>
                <a:srgbClr val="000000"/>
              </a:solidFill>
              <a:latin typeface="Trebuchet MS"/>
            </a:endParaRPr>
          </a:p>
        </p:txBody>
      </p:sp>
      <p:pic>
        <p:nvPicPr>
          <p:cNvPr id="238" name="Content Placeholder 3" descr=""/>
          <p:cNvPicPr/>
          <p:nvPr/>
        </p:nvPicPr>
        <p:blipFill>
          <a:blip r:embed="rId1"/>
          <a:stretch/>
        </p:blipFill>
        <p:spPr>
          <a:xfrm>
            <a:off x="1753920" y="1930320"/>
            <a:ext cx="6050520" cy="4064400"/>
          </a:xfrm>
          <a:prstGeom prst="rect">
            <a:avLst/>
          </a:prstGeom>
          <a:ln>
            <a:noFill/>
          </a:ln>
        </p:spPr>
      </p:pic>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Output for filename.t</a:t>
            </a:r>
            <a:endParaRPr b="0" lang="en-US" sz="3600" spc="-1" strike="noStrike">
              <a:solidFill>
                <a:srgbClr val="000000"/>
              </a:solidFill>
              <a:latin typeface="Trebuchet MS"/>
            </a:endParaRPr>
          </a:p>
        </p:txBody>
      </p:sp>
      <p:pic>
        <p:nvPicPr>
          <p:cNvPr id="240" name="Content Placeholder 3" descr=""/>
          <p:cNvPicPr/>
          <p:nvPr/>
        </p:nvPicPr>
        <p:blipFill>
          <a:blip r:embed="rId1"/>
          <a:stretch/>
        </p:blipFill>
        <p:spPr>
          <a:xfrm>
            <a:off x="1533600" y="1930320"/>
            <a:ext cx="6953040" cy="4289760"/>
          </a:xfrm>
          <a:prstGeom prst="rect">
            <a:avLst/>
          </a:prstGeom>
          <a:ln>
            <a:noFill/>
          </a:ln>
        </p:spPr>
      </p:pic>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Output for filename.g</a:t>
            </a:r>
            <a:endParaRPr b="0" lang="en-US" sz="3600" spc="-1" strike="noStrike">
              <a:solidFill>
                <a:srgbClr val="000000"/>
              </a:solidFill>
              <a:latin typeface="Trebuchet MS"/>
            </a:endParaRPr>
          </a:p>
        </p:txBody>
      </p:sp>
      <p:pic>
        <p:nvPicPr>
          <p:cNvPr id="242" name="Content Placeholder 3" descr=""/>
          <p:cNvPicPr/>
          <p:nvPr/>
        </p:nvPicPr>
        <p:blipFill>
          <a:blip r:embed="rId1"/>
          <a:stretch/>
        </p:blipFill>
        <p:spPr>
          <a:xfrm>
            <a:off x="2086200" y="1613520"/>
            <a:ext cx="5885280" cy="4886640"/>
          </a:xfrm>
          <a:prstGeom prst="rect">
            <a:avLst/>
          </a:prstGeom>
          <a:ln>
            <a:noFill/>
          </a:ln>
        </p:spPr>
      </p:pic>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Final required output</a:t>
            </a:r>
            <a:endParaRPr b="0" lang="en-US" sz="3600" spc="-1" strike="noStrike">
              <a:solidFill>
                <a:srgbClr val="000000"/>
              </a:solidFill>
              <a:latin typeface="Trebuchet MS"/>
            </a:endParaRPr>
          </a:p>
        </p:txBody>
      </p:sp>
      <p:pic>
        <p:nvPicPr>
          <p:cNvPr id="244" name="Content Placeholder 3" descr=""/>
          <p:cNvPicPr/>
          <p:nvPr/>
        </p:nvPicPr>
        <p:blipFill>
          <a:blip r:embed="rId1"/>
          <a:stretch/>
        </p:blipFill>
        <p:spPr>
          <a:xfrm>
            <a:off x="2549880" y="1562040"/>
            <a:ext cx="5138280" cy="4737240"/>
          </a:xfrm>
          <a:prstGeom prst="rect">
            <a:avLst/>
          </a:prstGeom>
          <a:ln>
            <a:noFill/>
          </a:ln>
        </p:spPr>
      </p:pic>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Conclusion</a:t>
            </a:r>
            <a:endParaRPr b="0" lang="en-US" sz="3600" spc="-1" strike="noStrike">
              <a:solidFill>
                <a:srgbClr val="000000"/>
              </a:solidFill>
              <a:latin typeface="Trebuchet MS"/>
            </a:endParaRPr>
          </a:p>
        </p:txBody>
      </p:sp>
      <p:sp>
        <p:nvSpPr>
          <p:cNvPr id="246"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In this project work, a tool for compiler designing has been made.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This tool has both front-end and back-end.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Front-end of this tool is designed using java swing i.e. in GUI mode. Till now, no compiler tool has GUI interface in it.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For back-end, Python with PLY package has been used .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final output is provided to user in GUI mode as well as in a python file too which user can further give to python interpreter to get the required compiler.</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This compiler is able to provide two basic requirements to the user i.e. it is easy to understand and easy to implement as well as it provide different interface for lexical analysis and syntax analysis. </a:t>
            </a:r>
            <a:endParaRPr b="0" lang="en-US" sz="1800" spc="-1" strike="noStrike">
              <a:solidFill>
                <a:srgbClr val="404040"/>
              </a:solidFill>
              <a:latin typeface="Trebuchet MS"/>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Future Work</a:t>
            </a:r>
            <a:endParaRPr b="0" lang="en-US" sz="3600" spc="-1" strike="noStrike">
              <a:solidFill>
                <a:srgbClr val="000000"/>
              </a:solidFill>
              <a:latin typeface="Trebuchet MS"/>
            </a:endParaRPr>
          </a:p>
        </p:txBody>
      </p:sp>
      <p:sp>
        <p:nvSpPr>
          <p:cNvPr id="248"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1" lang="en-US" sz="1800" spc="-1" strike="noStrike">
                <a:solidFill>
                  <a:srgbClr val="404040"/>
                </a:solidFill>
                <a:latin typeface="Trebuchet MS"/>
              </a:rPr>
              <a:t>Future work in GUI Interface</a:t>
            </a:r>
            <a:r>
              <a:rPr b="0" lang="en-US" sz="1800" spc="-1" strike="noStrike">
                <a:solidFill>
                  <a:srgbClr val="404040"/>
                </a:solidFill>
                <a:latin typeface="Trebuchet MS"/>
              </a:rPr>
              <a:t>: We can provide users with various other options such as project making button, build button, linking button , help guide , etc.</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1" lang="en-US" sz="1800" spc="-1" strike="noStrike">
                <a:solidFill>
                  <a:srgbClr val="404040"/>
                </a:solidFill>
                <a:latin typeface="Trebuchet MS"/>
              </a:rPr>
              <a:t>Future work in Compiler</a:t>
            </a:r>
            <a:r>
              <a:rPr b="0" lang="en-US" sz="1800" spc="-1" strike="noStrike">
                <a:solidFill>
                  <a:srgbClr val="404040"/>
                </a:solidFill>
                <a:latin typeface="Trebuchet MS"/>
              </a:rPr>
              <a:t>: We can further extend our compiler to be completely independent and work on its own if we can somehow create intermediate code from the generated parse tree and then further use that 3AC for generating assembly code followed by its assembling using any known assembler to generate machine code. In this way, we will not need any software for generating the compiler and our language for compiler generation will be completely independent.  </a:t>
            </a:r>
            <a:endParaRPr b="0" lang="en-US" sz="1800" spc="-1" strike="noStrike">
              <a:solidFill>
                <a:srgbClr val="404040"/>
              </a:solidFill>
              <a:latin typeface="Trebuchet MS"/>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4" name="Slide" descr=""/>
          <p:cNvPicPr/>
          <p:nvPr/>
        </p:nvPicPr>
        <p:blipFill>
          <a:blip r:embed="rId1"/>
          <a:srcRect l="0" t="3448" r="7500" b="4729"/>
          <a:stretch/>
        </p:blipFill>
        <p:spPr>
          <a:xfrm>
            <a:off x="1981080" y="457200"/>
            <a:ext cx="8457840" cy="60955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Slide" descr=""/>
          <p:cNvPicPr/>
          <p:nvPr/>
        </p:nvPicPr>
        <p:blipFill>
          <a:blip r:embed="rId1"/>
          <a:srcRect l="0" t="4302" r="8336" b="4583"/>
          <a:stretch/>
        </p:blipFill>
        <p:spPr>
          <a:xfrm>
            <a:off x="1981080" y="457200"/>
            <a:ext cx="8381520" cy="62481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Slide" descr=""/>
          <p:cNvPicPr/>
          <p:nvPr/>
        </p:nvPicPr>
        <p:blipFill>
          <a:blip r:embed="rId1"/>
          <a:srcRect l="0" t="4302" r="7500" b="4583"/>
          <a:stretch/>
        </p:blipFill>
        <p:spPr>
          <a:xfrm>
            <a:off x="2057400" y="380880"/>
            <a:ext cx="8457840" cy="62481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Slide" descr=""/>
          <p:cNvPicPr/>
          <p:nvPr/>
        </p:nvPicPr>
        <p:blipFill>
          <a:blip r:embed="rId1"/>
          <a:srcRect l="0" t="3448" r="7500" b="4740"/>
          <a:stretch/>
        </p:blipFill>
        <p:spPr>
          <a:xfrm>
            <a:off x="1981080" y="533520"/>
            <a:ext cx="8457840" cy="60955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Slide" descr=""/>
          <p:cNvPicPr/>
          <p:nvPr/>
        </p:nvPicPr>
        <p:blipFill>
          <a:blip r:embed="rId1"/>
          <a:srcRect l="0" t="4302" r="8336" b="4583"/>
          <a:stretch/>
        </p:blipFill>
        <p:spPr>
          <a:xfrm>
            <a:off x="1828800" y="304920"/>
            <a:ext cx="8381520" cy="62481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99</TotalTime>
  <Application>LibreOffice/6.0.7.3$Linux_X86_64 LibreOffice_project/00m0$Build-3</Application>
  <Words>1229</Words>
  <Paragraphs>113</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2018-11-25T22:51:35Z</dcterms:created>
  <dc:creator>kuldeep srivastava</dc:creator>
  <dc:description/>
  <dc:language>en-IN</dc:language>
  <cp:lastModifiedBy/>
  <dcterms:modified xsi:type="dcterms:W3CDTF">2022-01-02T22:17:55Z</dcterms:modified>
  <cp:revision>18</cp:revision>
  <dc:subject/>
  <dc:title>Compiler Design using PLY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46</vt:i4>
  </property>
</Properties>
</file>