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4" r:id="rId2"/>
    <p:sldId id="315" r:id="rId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3793" y="1035303"/>
            <a:ext cx="767641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</a:t>
            </a:r>
            <a:r>
              <a:rPr spc="10" dirty="0"/>
              <a:t> </a:t>
            </a:r>
            <a:r>
              <a:rPr spc="-5" dirty="0"/>
              <a:t>INFORMATION STUDIES</a:t>
            </a:r>
            <a:r>
              <a:rPr spc="10" dirty="0"/>
              <a:t> </a:t>
            </a:r>
            <a:r>
              <a:rPr dirty="0"/>
              <a:t>| </a:t>
            </a:r>
            <a:r>
              <a:rPr spc="-5" dirty="0"/>
              <a:t>SYRACUSE</a:t>
            </a:r>
            <a:r>
              <a:rPr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E561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9595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</a:t>
            </a:r>
            <a:r>
              <a:rPr spc="10" dirty="0"/>
              <a:t> </a:t>
            </a:r>
            <a:r>
              <a:rPr spc="-5" dirty="0"/>
              <a:t>INFORMATION STUDIES</a:t>
            </a:r>
            <a:r>
              <a:rPr spc="10" dirty="0"/>
              <a:t> </a:t>
            </a:r>
            <a:r>
              <a:rPr dirty="0"/>
              <a:t>| </a:t>
            </a:r>
            <a:r>
              <a:rPr spc="-5" dirty="0"/>
              <a:t>SYRACUSE</a:t>
            </a:r>
            <a:r>
              <a:rPr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E561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</a:t>
            </a:r>
            <a:r>
              <a:rPr spc="10" dirty="0"/>
              <a:t> </a:t>
            </a:r>
            <a:r>
              <a:rPr spc="-5" dirty="0"/>
              <a:t>INFORMATION STUDIES</a:t>
            </a:r>
            <a:r>
              <a:rPr spc="10" dirty="0"/>
              <a:t> </a:t>
            </a:r>
            <a:r>
              <a:rPr dirty="0"/>
              <a:t>| </a:t>
            </a:r>
            <a:r>
              <a:rPr spc="-5" dirty="0"/>
              <a:t>SYRACUSE</a:t>
            </a:r>
            <a:r>
              <a:rPr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E561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</a:t>
            </a:r>
            <a:r>
              <a:rPr spc="10" dirty="0"/>
              <a:t> </a:t>
            </a:r>
            <a:r>
              <a:rPr spc="-5" dirty="0"/>
              <a:t>INFORMATION STUDIES</a:t>
            </a:r>
            <a:r>
              <a:rPr spc="10" dirty="0"/>
              <a:t> </a:t>
            </a:r>
            <a:r>
              <a:rPr dirty="0"/>
              <a:t>| </a:t>
            </a:r>
            <a:r>
              <a:rPr spc="-5" dirty="0"/>
              <a:t>SYRACUSE</a:t>
            </a:r>
            <a:r>
              <a:rPr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286500" y="525780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1" y="0"/>
                </a:lnTo>
              </a:path>
            </a:pathLst>
          </a:custGeom>
          <a:ln w="25400">
            <a:solidFill>
              <a:srgbClr val="EE56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4048" y="5776940"/>
            <a:ext cx="1165802" cy="14258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413500" y="5531193"/>
            <a:ext cx="597535" cy="170815"/>
          </a:xfrm>
          <a:custGeom>
            <a:avLst/>
            <a:gdLst/>
            <a:ahLst/>
            <a:cxnLst/>
            <a:rect l="l" t="t" r="r" b="b"/>
            <a:pathLst>
              <a:path w="597534" h="170814">
                <a:moveTo>
                  <a:pt x="108458" y="118656"/>
                </a:moveTo>
                <a:lnTo>
                  <a:pt x="104305" y="98539"/>
                </a:lnTo>
                <a:lnTo>
                  <a:pt x="93167" y="85013"/>
                </a:lnTo>
                <a:lnTo>
                  <a:pt x="77025" y="76161"/>
                </a:lnTo>
                <a:lnTo>
                  <a:pt x="41046" y="64808"/>
                </a:lnTo>
                <a:lnTo>
                  <a:pt x="30289" y="59080"/>
                </a:lnTo>
                <a:lnTo>
                  <a:pt x="24574" y="51879"/>
                </a:lnTo>
                <a:lnTo>
                  <a:pt x="22898" y="42176"/>
                </a:lnTo>
                <a:lnTo>
                  <a:pt x="25196" y="32842"/>
                </a:lnTo>
                <a:lnTo>
                  <a:pt x="31889" y="25781"/>
                </a:lnTo>
                <a:lnTo>
                  <a:pt x="42646" y="21297"/>
                </a:lnTo>
                <a:lnTo>
                  <a:pt x="57124" y="19735"/>
                </a:lnTo>
                <a:lnTo>
                  <a:pt x="70497" y="20688"/>
                </a:lnTo>
                <a:lnTo>
                  <a:pt x="81534" y="23126"/>
                </a:lnTo>
                <a:lnTo>
                  <a:pt x="90106" y="26390"/>
                </a:lnTo>
                <a:lnTo>
                  <a:pt x="96126" y="29845"/>
                </a:lnTo>
                <a:lnTo>
                  <a:pt x="99898" y="11099"/>
                </a:lnTo>
                <a:lnTo>
                  <a:pt x="93802" y="7493"/>
                </a:lnTo>
                <a:lnTo>
                  <a:pt x="84709" y="3886"/>
                </a:lnTo>
                <a:lnTo>
                  <a:pt x="72821" y="1104"/>
                </a:lnTo>
                <a:lnTo>
                  <a:pt x="58381" y="0"/>
                </a:lnTo>
                <a:lnTo>
                  <a:pt x="33312" y="3314"/>
                </a:lnTo>
                <a:lnTo>
                  <a:pt x="15468" y="12636"/>
                </a:lnTo>
                <a:lnTo>
                  <a:pt x="4800" y="27051"/>
                </a:lnTo>
                <a:lnTo>
                  <a:pt x="1257" y="45631"/>
                </a:lnTo>
                <a:lnTo>
                  <a:pt x="5194" y="63550"/>
                </a:lnTo>
                <a:lnTo>
                  <a:pt x="15570" y="75552"/>
                </a:lnTo>
                <a:lnTo>
                  <a:pt x="30238" y="83375"/>
                </a:lnTo>
                <a:lnTo>
                  <a:pt x="65227" y="94919"/>
                </a:lnTo>
                <a:lnTo>
                  <a:pt x="77470" y="101790"/>
                </a:lnTo>
                <a:lnTo>
                  <a:pt x="84391" y="110566"/>
                </a:lnTo>
                <a:lnTo>
                  <a:pt x="86563" y="122364"/>
                </a:lnTo>
                <a:lnTo>
                  <a:pt x="84061" y="134137"/>
                </a:lnTo>
                <a:lnTo>
                  <a:pt x="76809" y="142989"/>
                </a:lnTo>
                <a:lnTo>
                  <a:pt x="65112" y="148551"/>
                </a:lnTo>
                <a:lnTo>
                  <a:pt x="49314" y="150482"/>
                </a:lnTo>
                <a:lnTo>
                  <a:pt x="35090" y="149301"/>
                </a:lnTo>
                <a:lnTo>
                  <a:pt x="22491" y="146164"/>
                </a:lnTo>
                <a:lnTo>
                  <a:pt x="11912" y="141744"/>
                </a:lnTo>
                <a:lnTo>
                  <a:pt x="3771" y="136664"/>
                </a:lnTo>
                <a:lnTo>
                  <a:pt x="0" y="157886"/>
                </a:lnTo>
                <a:lnTo>
                  <a:pt x="7874" y="162102"/>
                </a:lnTo>
                <a:lnTo>
                  <a:pt x="18491" y="166090"/>
                </a:lnTo>
                <a:lnTo>
                  <a:pt x="31559" y="169062"/>
                </a:lnTo>
                <a:lnTo>
                  <a:pt x="46799" y="170218"/>
                </a:lnTo>
                <a:lnTo>
                  <a:pt x="74269" y="166395"/>
                </a:lnTo>
                <a:lnTo>
                  <a:pt x="93484" y="155727"/>
                </a:lnTo>
                <a:lnTo>
                  <a:pt x="104762" y="139407"/>
                </a:lnTo>
                <a:lnTo>
                  <a:pt x="108458" y="118656"/>
                </a:lnTo>
                <a:close/>
              </a:path>
              <a:path w="597534" h="170814">
                <a:moveTo>
                  <a:pt x="212890" y="155905"/>
                </a:moveTo>
                <a:lnTo>
                  <a:pt x="202323" y="142341"/>
                </a:lnTo>
                <a:lnTo>
                  <a:pt x="199402" y="145072"/>
                </a:lnTo>
                <a:lnTo>
                  <a:pt x="194056" y="148412"/>
                </a:lnTo>
                <a:lnTo>
                  <a:pt x="186296" y="151257"/>
                </a:lnTo>
                <a:lnTo>
                  <a:pt x="176149" y="152450"/>
                </a:lnTo>
                <a:lnTo>
                  <a:pt x="163042" y="150152"/>
                </a:lnTo>
                <a:lnTo>
                  <a:pt x="152590" y="143243"/>
                </a:lnTo>
                <a:lnTo>
                  <a:pt x="145681" y="131749"/>
                </a:lnTo>
                <a:lnTo>
                  <a:pt x="143179" y="115697"/>
                </a:lnTo>
                <a:lnTo>
                  <a:pt x="145821" y="99339"/>
                </a:lnTo>
                <a:lnTo>
                  <a:pt x="153187" y="87172"/>
                </a:lnTo>
                <a:lnTo>
                  <a:pt x="164414" y="79578"/>
                </a:lnTo>
                <a:lnTo>
                  <a:pt x="178663" y="76962"/>
                </a:lnTo>
                <a:lnTo>
                  <a:pt x="187286" y="77762"/>
                </a:lnTo>
                <a:lnTo>
                  <a:pt x="194398" y="79806"/>
                </a:lnTo>
                <a:lnTo>
                  <a:pt x="200177" y="82588"/>
                </a:lnTo>
                <a:lnTo>
                  <a:pt x="204838" y="85598"/>
                </a:lnTo>
                <a:lnTo>
                  <a:pt x="208368" y="67589"/>
                </a:lnTo>
                <a:lnTo>
                  <a:pt x="203060" y="64300"/>
                </a:lnTo>
                <a:lnTo>
                  <a:pt x="195808" y="61645"/>
                </a:lnTo>
                <a:lnTo>
                  <a:pt x="187096" y="59855"/>
                </a:lnTo>
                <a:lnTo>
                  <a:pt x="177406" y="59207"/>
                </a:lnTo>
                <a:lnTo>
                  <a:pt x="157187" y="62585"/>
                </a:lnTo>
                <a:lnTo>
                  <a:pt x="139446" y="72923"/>
                </a:lnTo>
                <a:lnTo>
                  <a:pt x="126834" y="90538"/>
                </a:lnTo>
                <a:lnTo>
                  <a:pt x="122047" y="115697"/>
                </a:lnTo>
                <a:lnTo>
                  <a:pt x="126771" y="140563"/>
                </a:lnTo>
                <a:lnTo>
                  <a:pt x="139128" y="157480"/>
                </a:lnTo>
                <a:lnTo>
                  <a:pt x="156337" y="167144"/>
                </a:lnTo>
                <a:lnTo>
                  <a:pt x="175641" y="170218"/>
                </a:lnTo>
                <a:lnTo>
                  <a:pt x="189280" y="168719"/>
                </a:lnTo>
                <a:lnTo>
                  <a:pt x="200215" y="165011"/>
                </a:lnTo>
                <a:lnTo>
                  <a:pt x="208165" y="160337"/>
                </a:lnTo>
                <a:lnTo>
                  <a:pt x="212890" y="155905"/>
                </a:lnTo>
                <a:close/>
              </a:path>
              <a:path w="597534" h="170814">
                <a:moveTo>
                  <a:pt x="316153" y="84607"/>
                </a:moveTo>
                <a:lnTo>
                  <a:pt x="313969" y="74815"/>
                </a:lnTo>
                <a:lnTo>
                  <a:pt x="307721" y="66725"/>
                </a:lnTo>
                <a:lnTo>
                  <a:pt x="297891" y="61226"/>
                </a:lnTo>
                <a:lnTo>
                  <a:pt x="284949" y="59207"/>
                </a:lnTo>
                <a:lnTo>
                  <a:pt x="274510" y="60375"/>
                </a:lnTo>
                <a:lnTo>
                  <a:pt x="264337" y="63588"/>
                </a:lnTo>
                <a:lnTo>
                  <a:pt x="254965" y="68364"/>
                </a:lnTo>
                <a:lnTo>
                  <a:pt x="246938" y="74256"/>
                </a:lnTo>
                <a:lnTo>
                  <a:pt x="246938" y="1231"/>
                </a:lnTo>
                <a:lnTo>
                  <a:pt x="226809" y="1231"/>
                </a:lnTo>
                <a:lnTo>
                  <a:pt x="226809" y="166522"/>
                </a:lnTo>
                <a:lnTo>
                  <a:pt x="246938" y="166522"/>
                </a:lnTo>
                <a:lnTo>
                  <a:pt x="246938" y="92760"/>
                </a:lnTo>
                <a:lnTo>
                  <a:pt x="254927" y="86144"/>
                </a:lnTo>
                <a:lnTo>
                  <a:pt x="263271" y="81711"/>
                </a:lnTo>
                <a:lnTo>
                  <a:pt x="271183" y="79222"/>
                </a:lnTo>
                <a:lnTo>
                  <a:pt x="277901" y="78447"/>
                </a:lnTo>
                <a:lnTo>
                  <a:pt x="290728" y="78447"/>
                </a:lnTo>
                <a:lnTo>
                  <a:pt x="296024" y="85102"/>
                </a:lnTo>
                <a:lnTo>
                  <a:pt x="296024" y="166522"/>
                </a:lnTo>
                <a:lnTo>
                  <a:pt x="316153" y="166522"/>
                </a:lnTo>
                <a:lnTo>
                  <a:pt x="316153" y="84607"/>
                </a:lnTo>
                <a:close/>
              </a:path>
              <a:path w="597534" h="170814">
                <a:moveTo>
                  <a:pt x="439458" y="113728"/>
                </a:moveTo>
                <a:lnTo>
                  <a:pt x="435394" y="91262"/>
                </a:lnTo>
                <a:lnTo>
                  <a:pt x="426008" y="76962"/>
                </a:lnTo>
                <a:lnTo>
                  <a:pt x="424103" y="74066"/>
                </a:lnTo>
                <a:lnTo>
                  <a:pt x="418325" y="70370"/>
                </a:lnTo>
                <a:lnTo>
                  <a:pt x="418325" y="113728"/>
                </a:lnTo>
                <a:lnTo>
                  <a:pt x="415861" y="129565"/>
                </a:lnTo>
                <a:lnTo>
                  <a:pt x="409016" y="141782"/>
                </a:lnTo>
                <a:lnTo>
                  <a:pt x="398576" y="149669"/>
                </a:lnTo>
                <a:lnTo>
                  <a:pt x="385356" y="152450"/>
                </a:lnTo>
                <a:lnTo>
                  <a:pt x="372135" y="149974"/>
                </a:lnTo>
                <a:lnTo>
                  <a:pt x="361696" y="142773"/>
                </a:lnTo>
                <a:lnTo>
                  <a:pt x="354850" y="131229"/>
                </a:lnTo>
                <a:lnTo>
                  <a:pt x="352399" y="115697"/>
                </a:lnTo>
                <a:lnTo>
                  <a:pt x="354850" y="99860"/>
                </a:lnTo>
                <a:lnTo>
                  <a:pt x="361696" y="87630"/>
                </a:lnTo>
                <a:lnTo>
                  <a:pt x="372135" y="79756"/>
                </a:lnTo>
                <a:lnTo>
                  <a:pt x="385356" y="76962"/>
                </a:lnTo>
                <a:lnTo>
                  <a:pt x="398576" y="79451"/>
                </a:lnTo>
                <a:lnTo>
                  <a:pt x="409016" y="86652"/>
                </a:lnTo>
                <a:lnTo>
                  <a:pt x="415861" y="98196"/>
                </a:lnTo>
                <a:lnTo>
                  <a:pt x="418325" y="113728"/>
                </a:lnTo>
                <a:lnTo>
                  <a:pt x="418325" y="70370"/>
                </a:lnTo>
                <a:lnTo>
                  <a:pt x="406971" y="63080"/>
                </a:lnTo>
                <a:lnTo>
                  <a:pt x="385356" y="59207"/>
                </a:lnTo>
                <a:lnTo>
                  <a:pt x="363740" y="63385"/>
                </a:lnTo>
                <a:lnTo>
                  <a:pt x="346595" y="75057"/>
                </a:lnTo>
                <a:lnTo>
                  <a:pt x="335318" y="92925"/>
                </a:lnTo>
                <a:lnTo>
                  <a:pt x="331254" y="115697"/>
                </a:lnTo>
                <a:lnTo>
                  <a:pt x="335318" y="138163"/>
                </a:lnTo>
                <a:lnTo>
                  <a:pt x="346595" y="155359"/>
                </a:lnTo>
                <a:lnTo>
                  <a:pt x="363740" y="166344"/>
                </a:lnTo>
                <a:lnTo>
                  <a:pt x="385356" y="170218"/>
                </a:lnTo>
                <a:lnTo>
                  <a:pt x="406971" y="166039"/>
                </a:lnTo>
                <a:lnTo>
                  <a:pt x="424103" y="154368"/>
                </a:lnTo>
                <a:lnTo>
                  <a:pt x="425310" y="152450"/>
                </a:lnTo>
                <a:lnTo>
                  <a:pt x="435394" y="136499"/>
                </a:lnTo>
                <a:lnTo>
                  <a:pt x="439458" y="113728"/>
                </a:lnTo>
                <a:close/>
              </a:path>
              <a:path w="597534" h="170814">
                <a:moveTo>
                  <a:pt x="559727" y="113728"/>
                </a:moveTo>
                <a:lnTo>
                  <a:pt x="555663" y="91262"/>
                </a:lnTo>
                <a:lnTo>
                  <a:pt x="546277" y="76962"/>
                </a:lnTo>
                <a:lnTo>
                  <a:pt x="544385" y="74066"/>
                </a:lnTo>
                <a:lnTo>
                  <a:pt x="538594" y="70358"/>
                </a:lnTo>
                <a:lnTo>
                  <a:pt x="538594" y="113728"/>
                </a:lnTo>
                <a:lnTo>
                  <a:pt x="536130" y="129565"/>
                </a:lnTo>
                <a:lnTo>
                  <a:pt x="529285" y="141782"/>
                </a:lnTo>
                <a:lnTo>
                  <a:pt x="518845" y="149669"/>
                </a:lnTo>
                <a:lnTo>
                  <a:pt x="505625" y="152450"/>
                </a:lnTo>
                <a:lnTo>
                  <a:pt x="492404" y="149974"/>
                </a:lnTo>
                <a:lnTo>
                  <a:pt x="481977" y="142773"/>
                </a:lnTo>
                <a:lnTo>
                  <a:pt x="475119" y="131229"/>
                </a:lnTo>
                <a:lnTo>
                  <a:pt x="472668" y="115697"/>
                </a:lnTo>
                <a:lnTo>
                  <a:pt x="475119" y="99860"/>
                </a:lnTo>
                <a:lnTo>
                  <a:pt x="481977" y="87630"/>
                </a:lnTo>
                <a:lnTo>
                  <a:pt x="492404" y="79756"/>
                </a:lnTo>
                <a:lnTo>
                  <a:pt x="505625" y="76962"/>
                </a:lnTo>
                <a:lnTo>
                  <a:pt x="518845" y="79451"/>
                </a:lnTo>
                <a:lnTo>
                  <a:pt x="529285" y="86652"/>
                </a:lnTo>
                <a:lnTo>
                  <a:pt x="536130" y="98196"/>
                </a:lnTo>
                <a:lnTo>
                  <a:pt x="538594" y="113728"/>
                </a:lnTo>
                <a:lnTo>
                  <a:pt x="538594" y="70358"/>
                </a:lnTo>
                <a:lnTo>
                  <a:pt x="527240" y="63080"/>
                </a:lnTo>
                <a:lnTo>
                  <a:pt x="505625" y="59207"/>
                </a:lnTo>
                <a:lnTo>
                  <a:pt x="484009" y="63385"/>
                </a:lnTo>
                <a:lnTo>
                  <a:pt x="466877" y="75057"/>
                </a:lnTo>
                <a:lnTo>
                  <a:pt x="455587" y="92925"/>
                </a:lnTo>
                <a:lnTo>
                  <a:pt x="451523" y="115697"/>
                </a:lnTo>
                <a:lnTo>
                  <a:pt x="455587" y="138163"/>
                </a:lnTo>
                <a:lnTo>
                  <a:pt x="466877" y="155359"/>
                </a:lnTo>
                <a:lnTo>
                  <a:pt x="484009" y="166344"/>
                </a:lnTo>
                <a:lnTo>
                  <a:pt x="505625" y="170218"/>
                </a:lnTo>
                <a:lnTo>
                  <a:pt x="527240" y="166039"/>
                </a:lnTo>
                <a:lnTo>
                  <a:pt x="544385" y="154368"/>
                </a:lnTo>
                <a:lnTo>
                  <a:pt x="545592" y="152450"/>
                </a:lnTo>
                <a:lnTo>
                  <a:pt x="555663" y="136499"/>
                </a:lnTo>
                <a:lnTo>
                  <a:pt x="559727" y="113728"/>
                </a:lnTo>
                <a:close/>
              </a:path>
              <a:path w="597534" h="170814">
                <a:moveTo>
                  <a:pt x="597484" y="1231"/>
                </a:moveTo>
                <a:lnTo>
                  <a:pt x="577354" y="1231"/>
                </a:lnTo>
                <a:lnTo>
                  <a:pt x="577354" y="166522"/>
                </a:lnTo>
                <a:lnTo>
                  <a:pt x="597484" y="166522"/>
                </a:lnTo>
                <a:lnTo>
                  <a:pt x="597484" y="1231"/>
                </a:lnTo>
                <a:close/>
              </a:path>
            </a:pathLst>
          </a:custGeom>
          <a:solidFill>
            <a:srgbClr val="404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3908" y="5528712"/>
            <a:ext cx="185428" cy="17269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18230" y="5528712"/>
            <a:ext cx="1734656" cy="17269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</a:t>
            </a:r>
            <a:r>
              <a:rPr spc="10" dirty="0"/>
              <a:t> </a:t>
            </a:r>
            <a:r>
              <a:rPr spc="-5" dirty="0"/>
              <a:t>INFORMATION STUDIES</a:t>
            </a:r>
            <a:r>
              <a:rPr spc="10" dirty="0"/>
              <a:t> </a:t>
            </a:r>
            <a:r>
              <a:rPr dirty="0"/>
              <a:t>| </a:t>
            </a:r>
            <a:r>
              <a:rPr spc="-5" dirty="0"/>
              <a:t>SYRACUSE</a:t>
            </a:r>
            <a:r>
              <a:rPr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48500" y="6454861"/>
            <a:ext cx="1992229" cy="30256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71500" y="82550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1" y="0"/>
                </a:lnTo>
              </a:path>
            </a:pathLst>
          </a:custGeom>
          <a:ln w="25400">
            <a:solidFill>
              <a:srgbClr val="EE56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6836" y="916589"/>
            <a:ext cx="7450327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EE561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2000" y="1868873"/>
            <a:ext cx="7394575" cy="279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9595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965516" y="6543492"/>
            <a:ext cx="3002279" cy="138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</a:t>
            </a:r>
            <a:r>
              <a:rPr spc="10" dirty="0"/>
              <a:t> </a:t>
            </a:r>
            <a:r>
              <a:rPr spc="-5" dirty="0"/>
              <a:t>INFORMATION STUDIES</a:t>
            </a:r>
            <a:r>
              <a:rPr spc="10" dirty="0"/>
              <a:t> </a:t>
            </a:r>
            <a:r>
              <a:rPr dirty="0"/>
              <a:t>| </a:t>
            </a:r>
            <a:r>
              <a:rPr spc="-5" dirty="0"/>
              <a:t>SYRACUSE</a:t>
            </a:r>
            <a:r>
              <a:rPr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22715" y="6545267"/>
            <a:ext cx="127000" cy="138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ltk.org/book/ch03.html" TargetMode="External"/><Relationship Id="rId2" Type="http://schemas.openxmlformats.org/officeDocument/2006/relationships/hyperlink" Target="https://web.stanford.edu/~jurafsky/slp3/2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ltk.org/book/ch03.html" TargetMode="External"/><Relationship Id="rId2" Type="http://schemas.openxmlformats.org/officeDocument/2006/relationships/hyperlink" Target="https://web.stanford.edu/~jurafsky/slp3/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ext-processing.com/demo/ste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87340"/>
            <a:ext cx="664019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80" dirty="0"/>
              <a:t>Natural Language Processing </a:t>
            </a:r>
            <a:br>
              <a:rPr lang="en-US" sz="3600" spc="80" dirty="0"/>
            </a:br>
            <a:r>
              <a:rPr lang="en-US" sz="3600" spc="80" dirty="0"/>
              <a:t>IST 664/CIS 668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 INFORMATION STUDIES </a:t>
            </a:r>
            <a:r>
              <a:rPr dirty="0"/>
              <a:t>| </a:t>
            </a:r>
            <a:r>
              <a:rPr spc="-5" dirty="0"/>
              <a:t>SYRACUSE</a:t>
            </a:r>
            <a:r>
              <a:rPr spc="30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22715" y="6545267"/>
            <a:ext cx="17780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800" dirty="0">
                <a:solidFill>
                  <a:srgbClr val="BFBFBF"/>
                </a:solidFill>
                <a:latin typeface="Times New Roman"/>
                <a:cs typeface="Times New Roman"/>
              </a:rPr>
              <a:t>1</a:t>
            </a:fld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3097" y="2209800"/>
            <a:ext cx="7108445" cy="28135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000" b="0" i="0" dirty="0">
                <a:solidFill>
                  <a:srgbClr val="282828"/>
                </a:solidFill>
                <a:effectLst/>
                <a:latin typeface="Proxima Nova"/>
              </a:rPr>
              <a:t>Week 3 - Readings</a:t>
            </a:r>
          </a:p>
          <a:p>
            <a:endParaRPr lang="en-US" dirty="0">
              <a:solidFill>
                <a:srgbClr val="282828"/>
              </a:solidFill>
              <a:latin typeface="Proxima Nova"/>
            </a:endParaRPr>
          </a:p>
          <a:p>
            <a:pPr algn="l"/>
            <a:r>
              <a:rPr lang="en-US" b="0" i="0" dirty="0">
                <a:solidFill>
                  <a:srgbClr val="282828"/>
                </a:solidFill>
                <a:effectLst/>
                <a:latin typeface="Proxima Nova"/>
              </a:rPr>
              <a:t>From </a:t>
            </a:r>
            <a:r>
              <a:rPr lang="en-US" b="0" i="0" dirty="0" err="1">
                <a:solidFill>
                  <a:srgbClr val="282828"/>
                </a:solidFill>
                <a:effectLst/>
                <a:latin typeface="Proxima Nova"/>
              </a:rPr>
              <a:t>Jurafsky</a:t>
            </a:r>
            <a:r>
              <a:rPr lang="en-US" b="0" i="0" dirty="0">
                <a:solidFill>
                  <a:srgbClr val="282828"/>
                </a:solidFill>
                <a:effectLst/>
                <a:latin typeface="Proxima Nova"/>
              </a:rPr>
              <a:t> and Martin, Speech and Language Processing, 3</a:t>
            </a:r>
            <a:r>
              <a:rPr lang="en-US" b="0" i="0" baseline="30000" dirty="0">
                <a:solidFill>
                  <a:srgbClr val="282828"/>
                </a:solidFill>
                <a:effectLst/>
                <a:latin typeface="Proxima Nova"/>
              </a:rPr>
              <a:t>rd</a:t>
            </a:r>
            <a:r>
              <a:rPr lang="en-US" b="0" i="0" dirty="0">
                <a:solidFill>
                  <a:srgbClr val="282828"/>
                </a:solidFill>
                <a:effectLst/>
                <a:latin typeface="Proxima Nova"/>
              </a:rPr>
              <a:t> edition, read: </a:t>
            </a:r>
            <a:r>
              <a:rPr lang="en-US" b="0" i="0" u="none" strike="noStrike" dirty="0">
                <a:solidFill>
                  <a:srgbClr val="2278B5"/>
                </a:solidFill>
                <a:effectLst/>
                <a:latin typeface="Proxima Nova"/>
                <a:hlinkClick r:id="rId2"/>
              </a:rPr>
              <a:t>Chapter 2, Regular Expressions, Text Normalization, Edit Distance</a:t>
            </a:r>
            <a:r>
              <a:rPr lang="en-US" b="0" i="0" dirty="0">
                <a:solidFill>
                  <a:srgbClr val="282828"/>
                </a:solidFill>
                <a:effectLst/>
                <a:latin typeface="Proxima Nova"/>
              </a:rPr>
              <a:t>.  [ Read the chapter introduction (minimally). ]</a:t>
            </a:r>
          </a:p>
          <a:p>
            <a:pPr algn="l"/>
            <a:endParaRPr lang="en-US" dirty="0">
              <a:solidFill>
                <a:srgbClr val="282828"/>
              </a:solidFill>
              <a:latin typeface="Proxima Nova"/>
            </a:endParaRPr>
          </a:p>
          <a:p>
            <a:pPr algn="l"/>
            <a:r>
              <a:rPr lang="en-US" i="0" dirty="0">
                <a:solidFill>
                  <a:srgbClr val="282828"/>
                </a:solidFill>
                <a:effectLst/>
                <a:latin typeface="Proxima Nova"/>
              </a:rPr>
              <a:t>From the NLTK book, Chapter 3: Processing Raw Text</a:t>
            </a:r>
          </a:p>
          <a:p>
            <a:pPr algn="l"/>
            <a:r>
              <a:rPr lang="en-US" b="0" i="0" dirty="0">
                <a:solidFill>
                  <a:srgbClr val="282828"/>
                </a:solidFill>
                <a:effectLst/>
                <a:latin typeface="Proxima Nova"/>
              </a:rPr>
              <a:t>NLTK book: </a:t>
            </a:r>
            <a:r>
              <a:rPr lang="en-US" b="0" i="0" u="none" strike="noStrike" dirty="0">
                <a:solidFill>
                  <a:srgbClr val="2278B5"/>
                </a:solidFill>
                <a:effectLst/>
                <a:latin typeface="Proxima Nova"/>
                <a:hlinkClick r:id="rId3"/>
              </a:rPr>
              <a:t>Section 3.4 Regular Expressions for Detecting Word Patterns</a:t>
            </a:r>
            <a:r>
              <a:rPr lang="en-US" b="0" i="0" dirty="0">
                <a:solidFill>
                  <a:srgbClr val="282828"/>
                </a:solidFill>
                <a:effectLst/>
                <a:latin typeface="Proxima Nova"/>
              </a:rPr>
              <a:t>.</a:t>
            </a:r>
          </a:p>
          <a:p>
            <a:pPr algn="l"/>
            <a:endParaRPr lang="en-US" b="0" i="0" dirty="0">
              <a:solidFill>
                <a:srgbClr val="282828"/>
              </a:solidFill>
              <a:effectLst/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89748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87340"/>
            <a:ext cx="664019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80" dirty="0"/>
              <a:t>Natural Language Processing </a:t>
            </a:r>
            <a:br>
              <a:rPr lang="en-US" sz="3600" spc="80" dirty="0"/>
            </a:br>
            <a:r>
              <a:rPr lang="en-US" sz="3600" spc="80" dirty="0"/>
              <a:t>IST 664/CIS 668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 INFORMATION STUDIES </a:t>
            </a:r>
            <a:r>
              <a:rPr dirty="0"/>
              <a:t>| </a:t>
            </a:r>
            <a:r>
              <a:rPr spc="-5" dirty="0"/>
              <a:t>SYRACUSE</a:t>
            </a:r>
            <a:r>
              <a:rPr spc="30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22715" y="6545267"/>
            <a:ext cx="17780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800" dirty="0">
                <a:solidFill>
                  <a:srgbClr val="BFBFBF"/>
                </a:solidFill>
                <a:latin typeface="Times New Roman"/>
                <a:cs typeface="Times New Roman"/>
              </a:rPr>
              <a:t>2</a:t>
            </a:fld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3097" y="2209800"/>
            <a:ext cx="7108445" cy="36445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000" b="0" i="0" dirty="0">
                <a:solidFill>
                  <a:srgbClr val="282828"/>
                </a:solidFill>
                <a:effectLst/>
                <a:latin typeface="Proxima Nova"/>
              </a:rPr>
              <a:t>Week 3 - Resources</a:t>
            </a:r>
          </a:p>
          <a:p>
            <a:endParaRPr lang="en-US" dirty="0">
              <a:solidFill>
                <a:srgbClr val="282828"/>
              </a:solidFill>
              <a:latin typeface="Proxima Nova"/>
            </a:endParaRPr>
          </a:p>
          <a:p>
            <a:pPr algn="l"/>
            <a:r>
              <a:rPr lang="en-US" b="0" i="0" dirty="0" err="1">
                <a:solidFill>
                  <a:srgbClr val="282828"/>
                </a:solidFill>
                <a:effectLst/>
                <a:latin typeface="Proxima Nova"/>
              </a:rPr>
              <a:t>Jurafsky</a:t>
            </a:r>
            <a:r>
              <a:rPr lang="en-US" b="0" i="0" dirty="0">
                <a:solidFill>
                  <a:srgbClr val="282828"/>
                </a:solidFill>
                <a:effectLst/>
                <a:latin typeface="Proxima Nova"/>
              </a:rPr>
              <a:t> and Martin, Speech and Language Processing, 3rd edition: </a:t>
            </a:r>
            <a:r>
              <a:rPr lang="en-US" b="0" i="0" u="none" strike="noStrike" dirty="0">
                <a:solidFill>
                  <a:srgbClr val="2278B5"/>
                </a:solidFill>
                <a:effectLst/>
                <a:latin typeface="Proxima Nova"/>
                <a:hlinkClick r:id="rId2"/>
              </a:rPr>
              <a:t>Chapter 2, Regular Expressions, Text Normalization, Edit Distance</a:t>
            </a:r>
            <a:r>
              <a:rPr lang="en-US" b="0" i="0" dirty="0">
                <a:solidFill>
                  <a:srgbClr val="282828"/>
                </a:solidFill>
                <a:effectLst/>
                <a:latin typeface="Proxima Nova"/>
              </a:rPr>
              <a:t>.</a:t>
            </a:r>
          </a:p>
          <a:p>
            <a:pPr algn="l"/>
            <a:endParaRPr lang="en-US" b="0" i="0" dirty="0">
              <a:solidFill>
                <a:srgbClr val="282828"/>
              </a:solidFill>
              <a:effectLst/>
              <a:latin typeface="Proxima Nova"/>
            </a:endParaRPr>
          </a:p>
          <a:p>
            <a:pPr algn="l"/>
            <a:r>
              <a:rPr lang="en-US" i="0" dirty="0">
                <a:solidFill>
                  <a:srgbClr val="282828"/>
                </a:solidFill>
                <a:effectLst/>
                <a:latin typeface="Proxima Nova"/>
              </a:rPr>
              <a:t>From the NLTK book, Chapter 3: Processing Raw Text</a:t>
            </a:r>
          </a:p>
          <a:p>
            <a:pPr algn="l"/>
            <a:r>
              <a:rPr lang="en-US" b="0" i="0" dirty="0">
                <a:solidFill>
                  <a:srgbClr val="282828"/>
                </a:solidFill>
                <a:effectLst/>
                <a:latin typeface="Proxima Nova"/>
              </a:rPr>
              <a:t>NLTK book: </a:t>
            </a:r>
            <a:r>
              <a:rPr lang="en-US" b="0" i="0" u="none" strike="noStrike" dirty="0">
                <a:solidFill>
                  <a:srgbClr val="2278B5"/>
                </a:solidFill>
                <a:effectLst/>
                <a:latin typeface="Proxima Nova"/>
                <a:hlinkClick r:id="rId3"/>
              </a:rPr>
              <a:t>Section 3.4 Regular Expressions for Detecting Word Patterns</a:t>
            </a:r>
            <a:r>
              <a:rPr lang="en-US" b="0" i="0" dirty="0">
                <a:solidFill>
                  <a:srgbClr val="282828"/>
                </a:solidFill>
                <a:effectLst/>
                <a:latin typeface="Proxima Nova"/>
              </a:rPr>
              <a:t>.</a:t>
            </a:r>
          </a:p>
          <a:p>
            <a:pPr algn="l"/>
            <a:endParaRPr lang="en-US" b="0" i="0" dirty="0">
              <a:solidFill>
                <a:srgbClr val="282828"/>
              </a:solidFill>
              <a:effectLst/>
              <a:latin typeface="Proxima Nova"/>
            </a:endParaRPr>
          </a:p>
          <a:p>
            <a:pPr algn="l"/>
            <a:r>
              <a:rPr lang="en-US" b="0" i="0" dirty="0">
                <a:solidFill>
                  <a:srgbClr val="282828"/>
                </a:solidFill>
                <a:effectLst/>
                <a:latin typeface="Proxima Nova"/>
              </a:rPr>
              <a:t>To see the results of more sentences stemmed and lemmatized in the NLTK, you can go to this </a:t>
            </a:r>
            <a:r>
              <a:rPr lang="en-US" b="0" i="0" u="none" strike="noStrike" dirty="0">
                <a:solidFill>
                  <a:srgbClr val="2278B5"/>
                </a:solidFill>
                <a:effectLst/>
                <a:latin typeface="Proxima Nova"/>
                <a:hlinkClick r:id="rId4"/>
              </a:rPr>
              <a:t>NLKT stemmer and lemmatization demo page</a:t>
            </a:r>
            <a:r>
              <a:rPr lang="en-US" b="0" i="0" dirty="0">
                <a:solidFill>
                  <a:srgbClr val="282828"/>
                </a:solidFill>
                <a:effectLst/>
                <a:latin typeface="Proxima Nova"/>
              </a:rPr>
              <a:t> by Jacob Perkins.</a:t>
            </a:r>
          </a:p>
        </p:txBody>
      </p:sp>
    </p:spTree>
    <p:extLst>
      <p:ext uri="{BB962C8B-B14F-4D97-AF65-F5344CB8AC3E}">
        <p14:creationId xmlns:p14="http://schemas.microsoft.com/office/powerpoint/2010/main" val="4085117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177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Proxima Nova</vt:lpstr>
      <vt:lpstr>Times New Roman</vt:lpstr>
      <vt:lpstr>Office Theme</vt:lpstr>
      <vt:lpstr>Natural Language Processing  IST 664/CIS 668</vt:lpstr>
      <vt:lpstr>Natural Language Processing  IST 664/CIS 668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 IST 664/CIS 668</dc:title>
  <dc:creator>Michael Larche</dc:creator>
  <cp:lastModifiedBy>Michael Larche</cp:lastModifiedBy>
  <cp:revision>2</cp:revision>
  <dcterms:created xsi:type="dcterms:W3CDTF">2021-02-22T13:30:36Z</dcterms:created>
  <dcterms:modified xsi:type="dcterms:W3CDTF">2021-02-22T13:45:58Z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2018-09-21T00:00:00Z</vt:filetime>
  </property>
  <property fmtid="{D5CDD505-2E9C-101B-9397-08002B2CF9AE}" pid="3" name="Creator">
    <vt:lpwstr>PowerPoint</vt:lpwstr>
  </property>
  <property fmtid="{D5CDD505-2E9C-101B-9397-08002B2CF9AE}" pid="4" name="LastSaved">
    <vt:filetime>2021-02-22T00:00:00Z</vt:filetime>
  </property>
</Properties>
</file>